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РАЗРАБОТКА </a:t>
            </a:r>
            <a:r>
              <a:rPr lang="ru-RU" dirty="0" smtClean="0"/>
              <a:t>РАЗНООБРАЗНЫХ ТЕСТОВЫХ ЗАДАНИЙ РАЗНОГО УРОВНЯ СЛОЖНОСТИ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345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### Уровень сложности: </a:t>
            </a:r>
            <a:r>
              <a:rPr lang="ru-RU" dirty="0" smtClean="0"/>
              <a:t>Начальный (простые ТЗ)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988840"/>
            <a:ext cx="7488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Закон Ома описывается формулой</a:t>
            </a:r>
            <a:endParaRPr lang="ru-RU" sz="28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 smtClean="0"/>
              <a:t>U </a:t>
            </a:r>
            <a:r>
              <a:rPr lang="en-US" sz="2800" dirty="0"/>
              <a:t>= I * 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b="1" dirty="0" smtClean="0"/>
              <a:t>I </a:t>
            </a:r>
            <a:r>
              <a:rPr lang="en-US" sz="2800" b="1" dirty="0"/>
              <a:t>= U / 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 smtClean="0"/>
              <a:t>R </a:t>
            </a:r>
            <a:r>
              <a:rPr lang="en-US" sz="2800" dirty="0"/>
              <a:t>= U * I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 smtClean="0"/>
              <a:t>U </a:t>
            </a:r>
            <a:r>
              <a:rPr lang="en-US" sz="2800" dirty="0"/>
              <a:t>= R / I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800" dirty="0" smtClean="0"/>
              <a:t>U </a:t>
            </a:r>
            <a:r>
              <a:rPr lang="en-US" sz="2800" dirty="0"/>
              <a:t>= I + R</a:t>
            </a:r>
          </a:p>
        </p:txBody>
      </p:sp>
    </p:spTree>
    <p:extLst>
      <p:ext uri="{BB962C8B-B14F-4D97-AF65-F5344CB8AC3E}">
        <p14:creationId xmlns:p14="http://schemas.microsoft.com/office/powerpoint/2010/main" val="1437125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### Уровень сложности: Средний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997839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Если </a:t>
            </a:r>
            <a:r>
              <a:rPr lang="ru-RU" sz="2400" dirty="0"/>
              <a:t>сопротивление проводника удвоить, а напряжение на нем оставить неизменным, как изменится сила тока?</a:t>
            </a:r>
          </a:p>
          <a:p>
            <a:r>
              <a:rPr lang="ru-RU" sz="2400" dirty="0"/>
              <a:t>   </a:t>
            </a:r>
            <a:r>
              <a:rPr lang="ru-RU" sz="2400" b="1" dirty="0"/>
              <a:t>- </a:t>
            </a:r>
            <a:r>
              <a:rPr lang="ru-RU" sz="2400" b="1" dirty="0" smtClean="0"/>
              <a:t>Уменьшится </a:t>
            </a:r>
            <a:r>
              <a:rPr lang="ru-RU" sz="2400" b="1" dirty="0"/>
              <a:t>в 2 раза</a:t>
            </a:r>
          </a:p>
          <a:p>
            <a:r>
              <a:rPr lang="ru-RU" sz="2400" dirty="0"/>
              <a:t>   - </a:t>
            </a:r>
            <a:r>
              <a:rPr lang="ru-RU" sz="2400" dirty="0" smtClean="0"/>
              <a:t>Увеличится </a:t>
            </a:r>
            <a:r>
              <a:rPr lang="ru-RU" sz="2400" dirty="0"/>
              <a:t>в 2 раза</a:t>
            </a:r>
          </a:p>
          <a:p>
            <a:r>
              <a:rPr lang="ru-RU" sz="2400" dirty="0"/>
              <a:t>   - </a:t>
            </a:r>
            <a:r>
              <a:rPr lang="ru-RU" sz="2400" dirty="0" smtClean="0"/>
              <a:t>Останется </a:t>
            </a:r>
            <a:r>
              <a:rPr lang="ru-RU" sz="2400" dirty="0"/>
              <a:t>неизменной</a:t>
            </a:r>
          </a:p>
          <a:p>
            <a:r>
              <a:rPr lang="ru-RU" sz="2400" dirty="0"/>
              <a:t>   - </a:t>
            </a:r>
            <a:r>
              <a:rPr lang="ru-RU" sz="2400" dirty="0" smtClean="0"/>
              <a:t>Будет </a:t>
            </a:r>
            <a:r>
              <a:rPr lang="ru-RU" sz="2400" dirty="0"/>
              <a:t>зависеть от значения напряжения</a:t>
            </a:r>
          </a:p>
          <a:p>
            <a:r>
              <a:rPr lang="ru-RU" sz="2400" dirty="0"/>
              <a:t>   - </a:t>
            </a:r>
            <a:r>
              <a:rPr lang="ru-RU" sz="2400" dirty="0" smtClean="0"/>
              <a:t>Невозможно </a:t>
            </a:r>
            <a:r>
              <a:rPr lang="ru-RU" sz="2400" dirty="0"/>
              <a:t>предсказать без данных о значении тока</a:t>
            </a:r>
          </a:p>
        </p:txBody>
      </p:sp>
    </p:spTree>
    <p:extLst>
      <p:ext uri="{BB962C8B-B14F-4D97-AF65-F5344CB8AC3E}">
        <p14:creationId xmlns:p14="http://schemas.microsoft.com/office/powerpoint/2010/main" val="279831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##Уровень </a:t>
            </a:r>
            <a:r>
              <a:rPr lang="ru-RU" dirty="0"/>
              <a:t>сложности: </a:t>
            </a:r>
            <a:r>
              <a:rPr lang="ru-RU" dirty="0" smtClean="0"/>
              <a:t>продвинутый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772816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3. </a:t>
            </a:r>
            <a:r>
              <a:rPr lang="ru-RU" sz="2400" dirty="0" smtClean="0"/>
              <a:t>Проводник </a:t>
            </a:r>
            <a:r>
              <a:rPr lang="ru-RU" sz="2400" dirty="0"/>
              <a:t>сопротивлением 20 Ом подключен к источнику постоянного напряжения 100 В. Какая сила тока протекает через этот проводник согласно закону Ома?</a:t>
            </a:r>
          </a:p>
          <a:p>
            <a:r>
              <a:rPr lang="ru-RU" sz="2400" dirty="0"/>
              <a:t>   - </a:t>
            </a:r>
            <a:r>
              <a:rPr lang="ru-RU" sz="2400" dirty="0" smtClean="0"/>
              <a:t>0.5 </a:t>
            </a:r>
            <a:r>
              <a:rPr lang="ru-RU" sz="2400" dirty="0"/>
              <a:t>А</a:t>
            </a:r>
          </a:p>
          <a:p>
            <a:r>
              <a:rPr lang="ru-RU" sz="2400" b="1" dirty="0"/>
              <a:t>   - </a:t>
            </a:r>
            <a:r>
              <a:rPr lang="ru-RU" sz="2400" b="1" dirty="0" smtClean="0"/>
              <a:t>5 </a:t>
            </a:r>
            <a:r>
              <a:rPr lang="ru-RU" sz="2400" b="1" dirty="0"/>
              <a:t>А</a:t>
            </a:r>
          </a:p>
          <a:p>
            <a:r>
              <a:rPr lang="ru-RU" sz="2400" dirty="0"/>
              <a:t>   - </a:t>
            </a:r>
            <a:r>
              <a:rPr lang="ru-RU" sz="2400" dirty="0" smtClean="0"/>
              <a:t>100 </a:t>
            </a:r>
            <a:r>
              <a:rPr lang="ru-RU" sz="2400" dirty="0"/>
              <a:t>А</a:t>
            </a:r>
          </a:p>
          <a:p>
            <a:r>
              <a:rPr lang="ru-RU" sz="2400" dirty="0"/>
              <a:t>   - </a:t>
            </a:r>
            <a:r>
              <a:rPr lang="ru-RU" sz="2400" dirty="0" smtClean="0"/>
              <a:t>20 </a:t>
            </a:r>
            <a:r>
              <a:rPr lang="ru-RU" sz="2400" dirty="0"/>
              <a:t>А</a:t>
            </a:r>
          </a:p>
          <a:p>
            <a:r>
              <a:rPr lang="ru-RU" sz="2400" dirty="0"/>
              <a:t>   - </a:t>
            </a:r>
            <a:r>
              <a:rPr lang="ru-RU" sz="2400" dirty="0" smtClean="0"/>
              <a:t>200 </a:t>
            </a:r>
            <a:r>
              <a:rPr lang="ru-RU" sz="2400" dirty="0"/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409462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43352"/>
              </p:ext>
            </p:extLst>
          </p:nvPr>
        </p:nvGraphicFramePr>
        <p:xfrm>
          <a:off x="251520" y="213360"/>
          <a:ext cx="8640959" cy="643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957"/>
                <a:gridCol w="2156565"/>
                <a:gridCol w="2804522"/>
                <a:gridCol w="3031915"/>
              </a:tblGrid>
              <a:tr h="70333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Уровень освоения </a:t>
                      </a:r>
                      <a:endParaRPr lang="ru-RU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Что оценивается (проверяется)?</a:t>
                      </a:r>
                      <a:endParaRPr lang="ru-RU" sz="18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Рекомендуемые формы тестовых заданий</a:t>
                      </a:r>
                      <a:b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(по уровню</a:t>
                      </a:r>
                      <a:r>
                        <a:rPr lang="ru-RU" sz="18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трудности)</a:t>
                      </a:r>
                      <a:endParaRPr lang="ru-RU" sz="18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121911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Запоминание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(«знать»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термины, конкретные факты, названия,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имна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даты и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т.п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может ли студент вспомнить ключевые элементы пройденного материала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ТЗ закрытого типа с единичным выбором</a:t>
                      </a:r>
                    </a:p>
                    <a:p>
                      <a:pPr marL="0" algn="l" defTabSz="914400" rtl="0" eaLnBrk="1" latinLnBrk="0" hangingPunct="1"/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ТЗ открытого типа с коротким ответом</a:t>
                      </a:r>
                      <a:endParaRPr lang="ru-RU" sz="1800" kern="1200" dirty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2037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Понимание</a:t>
                      </a:r>
                    </a:p>
                    <a:p>
                      <a:pPr algn="ctr"/>
                      <a:r>
                        <a:rPr lang="ru-RU" dirty="0" smtClean="0"/>
                        <a:t>(«уметь»</a:t>
                      </a:r>
                      <a:r>
                        <a:rPr lang="ru-RU" baseline="0" dirty="0" smtClean="0"/>
                        <a:t>, в том числе</a:t>
                      </a:r>
                      <a:endParaRPr lang="ru-RU" dirty="0" smtClean="0"/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соотношение между различными предметами, законами, датами;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правильной последовательности различных действий, процессов)</a:t>
                      </a:r>
                      <a:endParaRPr lang="ru-RU" sz="1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способен ли студент преобразовать информацию, полученную в курсе, из одной формы в другую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ТЗ закрытого типа с несколькими правильными ответами </a:t>
                      </a:r>
                    </a:p>
                    <a:p>
                      <a:pPr marL="0" algn="l" defTabSz="914400" rtl="0" eaLnBrk="1" latinLnBrk="0" hangingPunct="1"/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задания на установление соответствия</a:t>
                      </a:r>
                    </a:p>
                    <a:p>
                      <a:endParaRPr lang="ru-RU" dirty="0" smtClean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ru-RU" sz="160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задания на определение правильной последовательности</a:t>
                      </a:r>
                      <a:endParaRPr lang="ru-RU" sz="1600" kern="12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14334"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3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smtClean="0"/>
                        <a:t>Применение</a:t>
                      </a:r>
                      <a:endParaRPr lang="ru-RU" b="1" dirty="0" smtClean="0"/>
                    </a:p>
                    <a:p>
                      <a:pPr algn="ctr"/>
                      <a:r>
                        <a:rPr lang="ru-RU" smtClean="0"/>
                        <a:t>(«владеть»)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как студент переносит и использует информацию в новом контексте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все</a:t>
                      </a:r>
                      <a:r>
                        <a:rPr lang="ru-RU" baseline="0" dirty="0" smtClean="0"/>
                        <a:t> перечисленные типы </a:t>
                      </a:r>
                    </a:p>
                    <a:p>
                      <a:r>
                        <a:rPr lang="ru-RU" baseline="0" dirty="0" smtClean="0"/>
                        <a:t>+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Задания открытого типа с развернутым ответом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59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</a:t>
            </a:r>
            <a:r>
              <a:rPr lang="en-US" dirty="0" err="1" smtClean="0"/>
              <a:t>рагмент</a:t>
            </a:r>
            <a:r>
              <a:rPr lang="en-US" dirty="0" smtClean="0"/>
              <a:t> </a:t>
            </a:r>
            <a:r>
              <a:rPr lang="en-US" dirty="0" err="1"/>
              <a:t>учебного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96752"/>
            <a:ext cx="864096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rgbClr val="FF0000"/>
                </a:solidFill>
              </a:rPr>
              <a:t>Когда тестовые задания разработаны, наступает время следующего этапа – экспертизы. Экспертиза очень важна, так как в это время задания очищаются от ошибок и неточностей, которые встречаются даже у самых опытных разработчиков. Начинается экспертиза с поиска и привлечения экспертов. Минимальное требование к экспертам – специализация на тематике теста. Рекомендуется минимум три эксперта, не считая автора задания. 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i="1" dirty="0">
                <a:solidFill>
                  <a:srgbClr val="FF0000"/>
                </a:solidFill>
              </a:rPr>
              <a:t> 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i="1" dirty="0">
                <a:solidFill>
                  <a:srgbClr val="FF0000"/>
                </a:solidFill>
              </a:rPr>
              <a:t>ПОРЯДОК РАБОТЫ ЭКСПЕРТА С КАЖДЫМ ОТДЕЛЬНЫМ ЗАДАНИЕМ: </a:t>
            </a:r>
            <a:endParaRPr lang="ru-RU" sz="1400" dirty="0">
              <a:solidFill>
                <a:srgbClr val="FF0000"/>
              </a:solidFill>
            </a:endParaRPr>
          </a:p>
          <a:p>
            <a:pPr lvl="0" fontAlgn="base"/>
            <a:r>
              <a:rPr lang="ru-RU" sz="1400" i="1" dirty="0">
                <a:solidFill>
                  <a:srgbClr val="FF0000"/>
                </a:solidFill>
              </a:rPr>
              <a:t>Найти или сформулировать правильный ответ в зависимости от типа задания. </a:t>
            </a:r>
            <a:endParaRPr lang="ru-RU" sz="1400" dirty="0">
              <a:solidFill>
                <a:srgbClr val="FF0000"/>
              </a:solidFill>
            </a:endParaRPr>
          </a:p>
          <a:p>
            <a:pPr lvl="0" fontAlgn="base"/>
            <a:r>
              <a:rPr lang="ru-RU" sz="1400" i="1" dirty="0">
                <a:solidFill>
                  <a:srgbClr val="FF0000"/>
                </a:solidFill>
              </a:rPr>
              <a:t>Оценить качество задания, обращая внимание на ясность и лаконичность формулировок, отсутствие ошибок и неточностей, по трехбалльной (высокое, среднее, низкое) или по пятибалльной шкале (очень высокое, высокое, среднее, низкое, очень низкое) с письменной аргументацией своей оценки. </a:t>
            </a:r>
            <a:endParaRPr lang="ru-RU" sz="1400" dirty="0">
              <a:solidFill>
                <a:srgbClr val="FF0000"/>
              </a:solidFill>
            </a:endParaRPr>
          </a:p>
          <a:p>
            <a:pPr lvl="0" fontAlgn="base"/>
            <a:r>
              <a:rPr lang="ru-RU" sz="1400" i="1" dirty="0">
                <a:solidFill>
                  <a:srgbClr val="FF0000"/>
                </a:solidFill>
              </a:rPr>
              <a:t>Оценить трудность задания по трехбалльной (высокая, средняя, низкая) или по пятибалльной (очень высокая, высокая, средняя, низкая, очень низкая). </a:t>
            </a:r>
            <a:endParaRPr lang="ru-RU" sz="1400" dirty="0">
              <a:solidFill>
                <a:srgbClr val="FF0000"/>
              </a:solidFill>
            </a:endParaRPr>
          </a:p>
          <a:p>
            <a:pPr lvl="0" fontAlgn="base"/>
            <a:r>
              <a:rPr lang="ru-RU" sz="1400" i="1" dirty="0">
                <a:solidFill>
                  <a:srgbClr val="FF0000"/>
                </a:solidFill>
              </a:rPr>
              <a:t>Оценить соответствие задания теме теста, например, в двоичной логике да/нет. 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i="1" dirty="0">
                <a:solidFill>
                  <a:srgbClr val="FF0000"/>
                </a:solidFill>
              </a:rPr>
              <a:t> 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i="1" dirty="0">
                <a:solidFill>
                  <a:srgbClr val="FF0000"/>
                </a:solidFill>
              </a:rPr>
              <a:t>Количественная оценка качества заданий дает возможность измерить согласованность мнений экспертов. Если все эксперты оценили задание как качественное – оно остается в банке заданий. Если эксперты согласованно отвергают задание – оно удаляется из банка заданий. При отсутствии согласия у экспертов требуется доработка задания. 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i="1" dirty="0">
                <a:solidFill>
                  <a:srgbClr val="FF0000"/>
                </a:solidFill>
              </a:rPr>
              <a:t>  </a:t>
            </a:r>
            <a:endParaRPr lang="ru-RU" sz="1400" dirty="0">
              <a:solidFill>
                <a:srgbClr val="FF0000"/>
              </a:solidFill>
            </a:endParaRPr>
          </a:p>
          <a:p>
            <a:r>
              <a:rPr lang="ru-RU" sz="1400" i="1" dirty="0">
                <a:solidFill>
                  <a:srgbClr val="FF0000"/>
                </a:solidFill>
              </a:rPr>
              <a:t>ТРИ КЛЮЧЕВЫХ ПРИЗНАКА НЕКАЧЕСТВЕННЫХ ЗАДАНИЙ: </a:t>
            </a:r>
            <a:endParaRPr lang="ru-RU" sz="1400" dirty="0">
              <a:solidFill>
                <a:srgbClr val="FF0000"/>
              </a:solidFill>
            </a:endParaRPr>
          </a:p>
          <a:p>
            <a:pPr lvl="0" fontAlgn="base"/>
            <a:r>
              <a:rPr lang="ru-RU" sz="1400" i="1" dirty="0">
                <a:solidFill>
                  <a:srgbClr val="FF0000"/>
                </a:solidFill>
              </a:rPr>
              <a:t>Задание не связано с темой теста. </a:t>
            </a:r>
            <a:endParaRPr lang="ru-RU" sz="1400" dirty="0">
              <a:solidFill>
                <a:srgbClr val="FF0000"/>
              </a:solidFill>
            </a:endParaRPr>
          </a:p>
          <a:p>
            <a:pPr lvl="0" fontAlgn="base"/>
            <a:r>
              <a:rPr lang="ru-RU" sz="1400" i="1" dirty="0">
                <a:solidFill>
                  <a:srgbClr val="FF0000"/>
                </a:solidFill>
              </a:rPr>
              <a:t>Указанный автором правильный ответ является спорным. </a:t>
            </a:r>
            <a:endParaRPr lang="ru-RU" sz="1400" dirty="0">
              <a:solidFill>
                <a:srgbClr val="FF0000"/>
              </a:solidFill>
            </a:endParaRPr>
          </a:p>
          <a:p>
            <a:pPr lvl="0" fontAlgn="base"/>
            <a:r>
              <a:rPr lang="ru-RU" sz="1400" i="1" dirty="0">
                <a:solidFill>
                  <a:srgbClr val="FF0000"/>
                </a:solidFill>
              </a:rPr>
              <a:t>Задание имеет неточности в формулировках, грамматические, орфографические или пунктуационные ошибки.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8567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</a:t>
            </a:r>
            <a:r>
              <a:rPr lang="en-US" dirty="0" err="1" smtClean="0"/>
              <a:t>ростые</a:t>
            </a:r>
            <a:r>
              <a:rPr lang="en-US" dirty="0" smtClean="0"/>
              <a:t> </a:t>
            </a:r>
            <a:r>
              <a:rPr lang="en-US" dirty="0" err="1"/>
              <a:t>задания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b="1" dirty="0" err="1"/>
              <a:t>запоминание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556792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З</a:t>
            </a:r>
            <a:r>
              <a:rPr lang="en-US" dirty="0" err="1" smtClean="0"/>
              <a:t>адания</a:t>
            </a:r>
            <a:r>
              <a:rPr lang="en-US" dirty="0" smtClean="0"/>
              <a:t> </a:t>
            </a:r>
            <a:r>
              <a:rPr lang="en-US" dirty="0"/>
              <a:t>с </a:t>
            </a:r>
            <a:r>
              <a:rPr lang="en-US" dirty="0" err="1"/>
              <a:t>выбором</a:t>
            </a:r>
            <a:r>
              <a:rPr lang="en-US" dirty="0"/>
              <a:t> </a:t>
            </a:r>
            <a:r>
              <a:rPr lang="en-US" i="1" dirty="0" err="1"/>
              <a:t>одного</a:t>
            </a:r>
            <a:r>
              <a:rPr lang="en-US" i="1" dirty="0"/>
              <a:t> </a:t>
            </a:r>
            <a:r>
              <a:rPr lang="en-US" i="1" dirty="0" err="1"/>
              <a:t>правильного</a:t>
            </a:r>
            <a:r>
              <a:rPr lang="en-US" i="1" dirty="0"/>
              <a:t> </a:t>
            </a:r>
            <a:r>
              <a:rPr lang="en-US" i="1" dirty="0" err="1"/>
              <a:t>ответа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204864"/>
            <a:ext cx="79208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err="1">
                <a:solidFill>
                  <a:srgbClr val="FF0000"/>
                </a:solidFill>
              </a:rPr>
              <a:t>Для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проведения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экспертизы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заданий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рекомендуется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минимум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endParaRPr lang="ru-RU" sz="2000" i="1" dirty="0" smtClean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i="1" dirty="0" err="1" smtClean="0">
                <a:solidFill>
                  <a:srgbClr val="FF0000"/>
                </a:solidFill>
              </a:rPr>
              <a:t>два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эксперта</a:t>
            </a:r>
            <a:r>
              <a:rPr lang="en-US" sz="2000" i="1" dirty="0">
                <a:solidFill>
                  <a:srgbClr val="FF0000"/>
                </a:solidFill>
              </a:rPr>
              <a:t>, </a:t>
            </a:r>
            <a:r>
              <a:rPr lang="en-US" sz="2000" i="1" dirty="0" err="1">
                <a:solidFill>
                  <a:srgbClr val="FF0000"/>
                </a:solidFill>
              </a:rPr>
              <a:t>не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включая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автора</a:t>
            </a:r>
            <a:r>
              <a:rPr lang="en-US" sz="2000" i="1" dirty="0">
                <a:solidFill>
                  <a:srgbClr val="FF0000"/>
                </a:solidFill>
              </a:rPr>
              <a:t>. </a:t>
            </a:r>
            <a:endParaRPr lang="ru-RU" sz="2000" i="1" dirty="0" smtClean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i="1" dirty="0" err="1" smtClean="0">
                <a:solidFill>
                  <a:srgbClr val="FF0000"/>
                </a:solidFill>
              </a:rPr>
              <a:t>два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эксперта</a:t>
            </a:r>
            <a:r>
              <a:rPr lang="en-US" sz="2000" i="1" dirty="0">
                <a:solidFill>
                  <a:srgbClr val="FF0000"/>
                </a:solidFill>
              </a:rPr>
              <a:t>, </a:t>
            </a:r>
            <a:r>
              <a:rPr lang="en-US" sz="2000" i="1" dirty="0" err="1">
                <a:solidFill>
                  <a:srgbClr val="FF0000"/>
                </a:solidFill>
              </a:rPr>
              <a:t>включая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автора</a:t>
            </a:r>
            <a:r>
              <a:rPr lang="en-US" sz="2000" i="1" dirty="0">
                <a:solidFill>
                  <a:srgbClr val="FF0000"/>
                </a:solidFill>
              </a:rPr>
              <a:t>. </a:t>
            </a:r>
            <a:endParaRPr lang="ru-RU" sz="2000" i="1" dirty="0" smtClean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000" i="1" dirty="0" err="1" smtClean="0">
                <a:solidFill>
                  <a:srgbClr val="FF0000"/>
                </a:solidFill>
              </a:rPr>
              <a:t>три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эксперта</a:t>
            </a:r>
            <a:r>
              <a:rPr lang="en-US" sz="2000" i="1" dirty="0">
                <a:solidFill>
                  <a:srgbClr val="FF0000"/>
                </a:solidFill>
              </a:rPr>
              <a:t>, </a:t>
            </a:r>
            <a:r>
              <a:rPr lang="en-US" sz="2000" i="1" dirty="0" err="1">
                <a:solidFill>
                  <a:srgbClr val="FF0000"/>
                </a:solidFill>
              </a:rPr>
              <a:t>не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включая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автора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задания</a:t>
            </a:r>
            <a:r>
              <a:rPr lang="en-US" sz="2000" i="1" dirty="0">
                <a:solidFill>
                  <a:srgbClr val="FF0000"/>
                </a:solidFill>
              </a:rPr>
              <a:t>. </a:t>
            </a:r>
            <a:endParaRPr lang="ru-RU" sz="2000" i="1" dirty="0" smtClean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sz="2000" i="1" dirty="0" err="1" smtClean="0">
                <a:solidFill>
                  <a:srgbClr val="FF0000"/>
                </a:solidFill>
              </a:rPr>
              <a:t>три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эксперта</a:t>
            </a:r>
            <a:r>
              <a:rPr lang="en-US" sz="2000" i="1" dirty="0">
                <a:solidFill>
                  <a:srgbClr val="FF0000"/>
                </a:solidFill>
              </a:rPr>
              <a:t>, </a:t>
            </a:r>
            <a:r>
              <a:rPr lang="en-US" sz="2000" i="1" dirty="0" err="1">
                <a:solidFill>
                  <a:srgbClr val="FF0000"/>
                </a:solidFill>
              </a:rPr>
              <a:t>включая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автора</a:t>
            </a:r>
            <a:r>
              <a:rPr lang="en-US" sz="2000" i="1" dirty="0">
                <a:solidFill>
                  <a:srgbClr val="FF0000"/>
                </a:solidFill>
              </a:rPr>
              <a:t> </a:t>
            </a:r>
            <a:r>
              <a:rPr lang="en-US" sz="2000" i="1" dirty="0" err="1">
                <a:solidFill>
                  <a:srgbClr val="FF0000"/>
                </a:solidFill>
              </a:rPr>
              <a:t>задания</a:t>
            </a:r>
            <a:r>
              <a:rPr lang="en-US" sz="2000" i="1" dirty="0">
                <a:solidFill>
                  <a:srgbClr val="FF0000"/>
                </a:solidFill>
              </a:rPr>
              <a:t>. 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07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Задание среднего уровня сложности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484784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Ф</a:t>
            </a:r>
            <a:r>
              <a:rPr lang="en-US" sz="2000" dirty="0" err="1" smtClean="0"/>
              <a:t>орм</a:t>
            </a:r>
            <a:r>
              <a:rPr lang="ru-RU" sz="2000" dirty="0" smtClean="0"/>
              <a:t>а ТЗ </a:t>
            </a:r>
            <a:r>
              <a:rPr lang="en-US" sz="2000" dirty="0" smtClean="0"/>
              <a:t> </a:t>
            </a:r>
            <a:r>
              <a:rPr lang="en-US" sz="2000" dirty="0"/>
              <a:t>с </a:t>
            </a:r>
            <a:r>
              <a:rPr lang="en-US" sz="2000" dirty="0" err="1"/>
              <a:t>выбором</a:t>
            </a:r>
            <a:r>
              <a:rPr lang="en-US" sz="2000" dirty="0"/>
              <a:t> </a:t>
            </a:r>
            <a:r>
              <a:rPr lang="en-US" sz="2000" i="1" dirty="0" err="1"/>
              <a:t>всех</a:t>
            </a:r>
            <a:r>
              <a:rPr lang="en-US" sz="2000" i="1" dirty="0"/>
              <a:t> </a:t>
            </a:r>
            <a:r>
              <a:rPr lang="en-US" sz="2000" i="1" dirty="0" err="1"/>
              <a:t>правильных</a:t>
            </a:r>
            <a:r>
              <a:rPr lang="en-US" sz="2000" i="1" dirty="0"/>
              <a:t> </a:t>
            </a:r>
            <a:r>
              <a:rPr lang="en-US" sz="2000" i="1" dirty="0" err="1"/>
              <a:t>ответов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492896"/>
            <a:ext cx="64624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>
                <a:solidFill>
                  <a:srgbClr val="FF0000"/>
                </a:solidFill>
              </a:rPr>
              <a:t>Выберите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все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ключевые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признаки</a:t>
            </a:r>
            <a:r>
              <a:rPr lang="en-US" sz="2400" i="1" dirty="0">
                <a:solidFill>
                  <a:srgbClr val="FF0000"/>
                </a:solidFill>
              </a:rPr>
              <a:t> НЕКАЧЕСТВЕННЫХ </a:t>
            </a:r>
            <a:r>
              <a:rPr lang="en-US" sz="2400" i="1" dirty="0" err="1">
                <a:solidFill>
                  <a:srgbClr val="FF0000"/>
                </a:solidFill>
              </a:rPr>
              <a:t>заданий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i="1" dirty="0" err="1" smtClean="0">
                <a:solidFill>
                  <a:srgbClr val="FF0000"/>
                </a:solidFill>
              </a:rPr>
              <a:t>правильный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ответ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является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спорным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i="1" dirty="0" err="1" smtClean="0">
                <a:solidFill>
                  <a:srgbClr val="FF0000"/>
                </a:solidFill>
              </a:rPr>
              <a:t>правильный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ответ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является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очевидным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i="1" dirty="0" err="1" smtClean="0">
                <a:solidFill>
                  <a:srgbClr val="FF0000"/>
                </a:solidFill>
              </a:rPr>
              <a:t>задание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не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связано</a:t>
            </a:r>
            <a:r>
              <a:rPr lang="en-US" sz="2400" i="1" dirty="0">
                <a:solidFill>
                  <a:srgbClr val="FF0000"/>
                </a:solidFill>
              </a:rPr>
              <a:t> с </a:t>
            </a:r>
            <a:r>
              <a:rPr lang="en-US" sz="2400" i="1" dirty="0" err="1">
                <a:solidFill>
                  <a:srgbClr val="FF0000"/>
                </a:solidFill>
              </a:rPr>
              <a:t>изученной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темой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dirty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охватывает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несколько</a:t>
            </a:r>
            <a:r>
              <a:rPr lang="en-US" sz="2400" i="1" dirty="0">
                <a:solidFill>
                  <a:srgbClr val="FF0000"/>
                </a:solidFill>
              </a:rPr>
              <a:t>, </a:t>
            </a:r>
            <a:r>
              <a:rPr lang="en-US" sz="2400" i="1" dirty="0" err="1">
                <a:solidFill>
                  <a:srgbClr val="FF0000"/>
                </a:solidFill>
              </a:rPr>
              <a:t>изученных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тем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65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Задание среднего уровня сложности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628800"/>
            <a:ext cx="40046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Ф</a:t>
            </a:r>
            <a:r>
              <a:rPr lang="en-US" sz="2000" dirty="0" err="1" smtClean="0"/>
              <a:t>орм</a:t>
            </a:r>
            <a:r>
              <a:rPr lang="ru-RU" sz="2000" dirty="0" smtClean="0"/>
              <a:t>а</a:t>
            </a:r>
            <a:r>
              <a:rPr lang="en-US" sz="2000" dirty="0" smtClean="0"/>
              <a:t> </a:t>
            </a:r>
            <a:r>
              <a:rPr lang="en-US" sz="2000" dirty="0"/>
              <a:t>с </a:t>
            </a:r>
            <a:r>
              <a:rPr lang="en-US" sz="2000" i="1" dirty="0" err="1"/>
              <a:t>вводом</a:t>
            </a:r>
            <a:r>
              <a:rPr lang="en-US" sz="2000" i="1" dirty="0"/>
              <a:t> </a:t>
            </a:r>
            <a:r>
              <a:rPr lang="en-US" sz="2000" i="1" dirty="0" err="1"/>
              <a:t>верного</a:t>
            </a:r>
            <a:r>
              <a:rPr lang="en-US" sz="2000" i="1" dirty="0"/>
              <a:t> </a:t>
            </a:r>
            <a:r>
              <a:rPr lang="en-US" sz="2000" i="1" dirty="0" err="1"/>
              <a:t>ответа</a:t>
            </a:r>
            <a:r>
              <a:rPr lang="en-US" sz="2000" dirty="0"/>
              <a:t>. 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67647" y="2204864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>
                <a:solidFill>
                  <a:srgbClr val="FF0000"/>
                </a:solidFill>
              </a:rPr>
              <a:t>После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создания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теста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следующим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этапом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является</a:t>
            </a:r>
            <a:r>
              <a:rPr lang="en-US" sz="2400" i="1" dirty="0">
                <a:solidFill>
                  <a:srgbClr val="FF0000"/>
                </a:solidFill>
              </a:rPr>
              <a:t> ___________.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7645" y="3645024"/>
            <a:ext cx="76368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В </a:t>
            </a:r>
            <a:r>
              <a:rPr lang="en-US" sz="2400" i="1" dirty="0" err="1">
                <a:solidFill>
                  <a:srgbClr val="FF0000"/>
                </a:solidFill>
              </a:rPr>
              <a:t>случае</a:t>
            </a:r>
            <a:r>
              <a:rPr lang="en-US" sz="2400" i="1" dirty="0">
                <a:solidFill>
                  <a:srgbClr val="FF0000"/>
                </a:solidFill>
              </a:rPr>
              <a:t>, </a:t>
            </a:r>
            <a:r>
              <a:rPr lang="en-US" sz="2400" i="1" dirty="0" err="1">
                <a:solidFill>
                  <a:srgbClr val="FF0000"/>
                </a:solidFill>
              </a:rPr>
              <a:t>когда</a:t>
            </a:r>
            <a:r>
              <a:rPr lang="en-US" sz="2400" i="1" dirty="0">
                <a:solidFill>
                  <a:srgbClr val="FF0000"/>
                </a:solidFill>
              </a:rPr>
              <a:t> 2 </a:t>
            </a:r>
            <a:r>
              <a:rPr lang="en-US" sz="2400" i="1" dirty="0" err="1">
                <a:solidFill>
                  <a:srgbClr val="FF0000"/>
                </a:solidFill>
              </a:rPr>
              <a:t>из</a:t>
            </a:r>
            <a:r>
              <a:rPr lang="en-US" sz="2400" i="1" dirty="0">
                <a:solidFill>
                  <a:srgbClr val="FF0000"/>
                </a:solidFill>
              </a:rPr>
              <a:t> 4 </a:t>
            </a:r>
            <a:r>
              <a:rPr lang="en-US" sz="2400" i="1" dirty="0" err="1">
                <a:solidFill>
                  <a:srgbClr val="FF0000"/>
                </a:solidFill>
              </a:rPr>
              <a:t>экспертов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оценили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как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качественное</a:t>
            </a:r>
            <a:r>
              <a:rPr lang="en-US" sz="2400" i="1" dirty="0">
                <a:solidFill>
                  <a:srgbClr val="FF0000"/>
                </a:solidFill>
              </a:rPr>
              <a:t>, а </a:t>
            </a:r>
            <a:r>
              <a:rPr lang="en-US" sz="2400" i="1" dirty="0" err="1">
                <a:solidFill>
                  <a:srgbClr val="FF0000"/>
                </a:solidFill>
              </a:rPr>
              <a:t>другие</a:t>
            </a:r>
            <a:r>
              <a:rPr lang="en-US" sz="2400" i="1" dirty="0">
                <a:solidFill>
                  <a:srgbClr val="FF0000"/>
                </a:solidFill>
              </a:rPr>
              <a:t> 2 </a:t>
            </a:r>
            <a:r>
              <a:rPr lang="en-US" sz="2400" i="1" dirty="0" err="1">
                <a:solidFill>
                  <a:srgbClr val="FF0000"/>
                </a:solidFill>
              </a:rPr>
              <a:t>эксперта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отвергли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его</a:t>
            </a:r>
            <a:r>
              <a:rPr lang="en-US" sz="2400" i="1" dirty="0">
                <a:solidFill>
                  <a:srgbClr val="FF0000"/>
                </a:solidFill>
              </a:rPr>
              <a:t>, </a:t>
            </a:r>
            <a:r>
              <a:rPr lang="en-US" sz="2400" i="1" dirty="0" err="1">
                <a:solidFill>
                  <a:srgbClr val="FF0000"/>
                </a:solidFill>
              </a:rPr>
              <a:t>то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это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i="1" dirty="0" err="1" smtClean="0">
                <a:solidFill>
                  <a:srgbClr val="FF0000"/>
                </a:solidFill>
              </a:rPr>
              <a:t>остается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в </a:t>
            </a:r>
            <a:r>
              <a:rPr lang="en-US" sz="2400" i="1" dirty="0" err="1">
                <a:solidFill>
                  <a:srgbClr val="FF0000"/>
                </a:solidFill>
              </a:rPr>
              <a:t>банке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r>
              <a:rPr lang="en-US" sz="2400" dirty="0">
                <a:solidFill>
                  <a:srgbClr val="FF0000"/>
                </a:solidFill>
              </a:rPr>
              <a:t>o </a:t>
            </a:r>
            <a:r>
              <a:rPr lang="en-US" sz="2400" i="1" dirty="0" err="1">
                <a:solidFill>
                  <a:srgbClr val="FF0000"/>
                </a:solidFill>
              </a:rPr>
              <a:t>удаляется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из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банка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i="1" dirty="0" err="1" smtClean="0">
                <a:solidFill>
                  <a:srgbClr val="FF0000"/>
                </a:solidFill>
              </a:rPr>
              <a:t>требует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доработки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dirty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i="1" dirty="0" err="1" smtClean="0">
                <a:solidFill>
                  <a:srgbClr val="FF0000"/>
                </a:solidFill>
              </a:rPr>
              <a:t>может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быть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</a:rPr>
              <a:t>заменено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</a:rPr>
              <a:t>другим</a:t>
            </a:r>
            <a:r>
              <a:rPr lang="en-US" sz="2400" i="1" dirty="0" smtClean="0">
                <a:solidFill>
                  <a:srgbClr val="FF0000"/>
                </a:solidFill>
              </a:rPr>
              <a:t>.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062872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З</a:t>
            </a:r>
            <a:r>
              <a:rPr lang="en-US" sz="2000" dirty="0" err="1" smtClean="0"/>
              <a:t>адания</a:t>
            </a:r>
            <a:r>
              <a:rPr lang="en-US" sz="2000" dirty="0" smtClean="0"/>
              <a:t> </a:t>
            </a:r>
            <a:r>
              <a:rPr lang="en-US" sz="2000" dirty="0" err="1"/>
              <a:t>направленные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оценку</a:t>
            </a:r>
            <a:r>
              <a:rPr lang="en-US" sz="2000" dirty="0"/>
              <a:t> </a:t>
            </a:r>
            <a:r>
              <a:rPr lang="en-US" sz="2000" b="1" dirty="0" err="1"/>
              <a:t>понимания</a:t>
            </a:r>
            <a:r>
              <a:rPr lang="en-US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78879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Задание среднего уровня сложности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72816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форму</a:t>
            </a:r>
            <a:r>
              <a:rPr lang="en-US" dirty="0"/>
              <a:t> </a:t>
            </a:r>
            <a:r>
              <a:rPr lang="en-US" i="1" dirty="0" err="1"/>
              <a:t>установления</a:t>
            </a:r>
            <a:r>
              <a:rPr lang="en-US" i="1" dirty="0"/>
              <a:t> </a:t>
            </a:r>
            <a:r>
              <a:rPr lang="en-US" i="1" dirty="0" err="1"/>
              <a:t>верного</a:t>
            </a:r>
            <a:r>
              <a:rPr lang="en-US" i="1" dirty="0"/>
              <a:t> </a:t>
            </a:r>
            <a:r>
              <a:rPr lang="en-US" i="1" dirty="0" err="1"/>
              <a:t>порядка</a:t>
            </a:r>
            <a:r>
              <a:rPr lang="en-US" i="1" dirty="0"/>
              <a:t> с </a:t>
            </a:r>
            <a:r>
              <a:rPr lang="en-US" i="1" dirty="0" err="1"/>
              <a:t>вводом</a:t>
            </a:r>
            <a:r>
              <a:rPr lang="en-US" i="1" dirty="0"/>
              <a:t> </a:t>
            </a:r>
            <a:r>
              <a:rPr lang="en-US" i="1" dirty="0" err="1"/>
              <a:t>ответа</a:t>
            </a:r>
            <a:r>
              <a:rPr lang="en-US" dirty="0"/>
              <a:t>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2564904"/>
            <a:ext cx="77768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err="1">
                <a:solidFill>
                  <a:srgbClr val="FF0000"/>
                </a:solidFill>
              </a:rPr>
              <a:t>Установите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верный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порядок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работы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эксперта</a:t>
            </a:r>
            <a:r>
              <a:rPr lang="en-US" i="1" dirty="0">
                <a:solidFill>
                  <a:srgbClr val="FF0000"/>
                </a:solidFill>
              </a:rPr>
              <a:t> с </a:t>
            </a:r>
            <a:r>
              <a:rPr lang="en-US" i="1" dirty="0" err="1">
                <a:solidFill>
                  <a:srgbClr val="FF0000"/>
                </a:solidFill>
              </a:rPr>
              <a:t>заданием</a:t>
            </a:r>
            <a:r>
              <a:rPr lang="en-US" i="1" dirty="0">
                <a:solidFill>
                  <a:srgbClr val="FF0000"/>
                </a:solidFill>
              </a:rPr>
              <a:t>. В </a:t>
            </a:r>
            <a:r>
              <a:rPr lang="en-US" i="1" dirty="0" err="1">
                <a:solidFill>
                  <a:srgbClr val="FF0000"/>
                </a:solidFill>
              </a:rPr>
              <a:t>ответ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введите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порядок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цифр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через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запятую</a:t>
            </a:r>
            <a:r>
              <a:rPr lang="en-US" i="1" dirty="0">
                <a:solidFill>
                  <a:srgbClr val="FF0000"/>
                </a:solidFill>
              </a:rPr>
              <a:t> (</a:t>
            </a:r>
            <a:r>
              <a:rPr lang="en-US" i="1" dirty="0" err="1">
                <a:solidFill>
                  <a:srgbClr val="FF0000"/>
                </a:solidFill>
              </a:rPr>
              <a:t>пример</a:t>
            </a:r>
            <a:r>
              <a:rPr lang="en-US" i="1" dirty="0">
                <a:solidFill>
                  <a:srgbClr val="FF0000"/>
                </a:solidFill>
              </a:rPr>
              <a:t>: 1,2,3,4) </a:t>
            </a:r>
            <a:endParaRPr lang="ru-RU" i="1" dirty="0" smtClean="0">
              <a:solidFill>
                <a:srgbClr val="FF0000"/>
              </a:solidFill>
            </a:endParaRPr>
          </a:p>
          <a:p>
            <a:r>
              <a:rPr lang="en-US" i="1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i="1" dirty="0" err="1">
                <a:solidFill>
                  <a:srgbClr val="FF0000"/>
                </a:solidFill>
              </a:rPr>
              <a:t>Проанализировать</a:t>
            </a:r>
            <a:r>
              <a:rPr lang="en-US" i="1" dirty="0">
                <a:solidFill>
                  <a:srgbClr val="FF0000"/>
                </a:solidFill>
              </a:rPr>
              <a:t> и </a:t>
            </a:r>
            <a:r>
              <a:rPr lang="en-US" i="1" dirty="0" err="1">
                <a:solidFill>
                  <a:srgbClr val="FF0000"/>
                </a:solidFill>
              </a:rPr>
              <a:t>дать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оценку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соответствию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задания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теме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теста</a:t>
            </a:r>
            <a:r>
              <a:rPr lang="en-US" i="1" dirty="0">
                <a:solidFill>
                  <a:srgbClr val="FF0000"/>
                </a:solidFill>
              </a:rPr>
              <a:t>. </a:t>
            </a:r>
            <a:endParaRPr lang="ru-RU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i="1" dirty="0" err="1">
                <a:solidFill>
                  <a:srgbClr val="FF0000"/>
                </a:solidFill>
              </a:rPr>
              <a:t>Проанализировать</a:t>
            </a:r>
            <a:r>
              <a:rPr lang="en-US" i="1" dirty="0">
                <a:solidFill>
                  <a:srgbClr val="FF0000"/>
                </a:solidFill>
              </a:rPr>
              <a:t> и </a:t>
            </a:r>
            <a:r>
              <a:rPr lang="en-US" i="1" dirty="0" err="1">
                <a:solidFill>
                  <a:srgbClr val="FF0000"/>
                </a:solidFill>
              </a:rPr>
              <a:t>дать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оценку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качеству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задания</a:t>
            </a:r>
            <a:r>
              <a:rPr lang="en-US" i="1" dirty="0">
                <a:solidFill>
                  <a:srgbClr val="FF0000"/>
                </a:solidFill>
              </a:rPr>
              <a:t>. </a:t>
            </a:r>
            <a:endParaRPr lang="ru-RU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i="1" dirty="0" err="1">
                <a:solidFill>
                  <a:srgbClr val="FF0000"/>
                </a:solidFill>
              </a:rPr>
              <a:t>Найти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верный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ответ</a:t>
            </a:r>
            <a:r>
              <a:rPr lang="en-US" i="1" dirty="0">
                <a:solidFill>
                  <a:srgbClr val="FF0000"/>
                </a:solidFill>
              </a:rPr>
              <a:t> в </a:t>
            </a:r>
            <a:r>
              <a:rPr lang="en-US" i="1" dirty="0" err="1">
                <a:solidFill>
                  <a:srgbClr val="FF0000"/>
                </a:solidFill>
              </a:rPr>
              <a:t>зависимости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от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типа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задания</a:t>
            </a:r>
            <a:r>
              <a:rPr lang="en-US" i="1" dirty="0">
                <a:solidFill>
                  <a:srgbClr val="FF0000"/>
                </a:solidFill>
              </a:rPr>
              <a:t>. </a:t>
            </a:r>
            <a:endParaRPr lang="ru-RU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i="1" dirty="0" err="1">
                <a:solidFill>
                  <a:srgbClr val="FF0000"/>
                </a:solidFill>
              </a:rPr>
              <a:t>Проанализировать</a:t>
            </a:r>
            <a:r>
              <a:rPr lang="en-US" i="1" dirty="0">
                <a:solidFill>
                  <a:srgbClr val="FF0000"/>
                </a:solidFill>
              </a:rPr>
              <a:t> и </a:t>
            </a:r>
            <a:r>
              <a:rPr lang="en-US" i="1" dirty="0" err="1">
                <a:solidFill>
                  <a:srgbClr val="FF0000"/>
                </a:solidFill>
              </a:rPr>
              <a:t>дать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оценку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трудности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задания</a:t>
            </a:r>
            <a:r>
              <a:rPr lang="en-US" i="1" dirty="0">
                <a:solidFill>
                  <a:srgbClr val="FF0000"/>
                </a:solidFill>
              </a:rPr>
              <a:t>.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733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Задание </a:t>
            </a:r>
            <a:r>
              <a:rPr lang="ru-RU" dirty="0" smtClean="0"/>
              <a:t>третьего </a:t>
            </a:r>
            <a:r>
              <a:rPr lang="ru-RU" dirty="0"/>
              <a:t>уровня сложности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12776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</a:t>
            </a:r>
            <a:r>
              <a:rPr lang="en-US" sz="2400" b="1" dirty="0" err="1" smtClean="0"/>
              <a:t>рименени</a:t>
            </a:r>
            <a:r>
              <a:rPr lang="ru-RU" sz="2400" b="1" dirty="0" smtClean="0"/>
              <a:t>е</a:t>
            </a:r>
            <a:r>
              <a:rPr lang="en-US" sz="2400" dirty="0" smtClean="0"/>
              <a:t> </a:t>
            </a:r>
            <a:r>
              <a:rPr lang="en-US" sz="2400" dirty="0" err="1"/>
              <a:t>полученных</a:t>
            </a:r>
            <a:r>
              <a:rPr lang="en-US" sz="2400" dirty="0"/>
              <a:t> </a:t>
            </a:r>
            <a:r>
              <a:rPr lang="en-US" sz="2400" dirty="0" err="1"/>
              <a:t>знаний</a:t>
            </a:r>
            <a:r>
              <a:rPr lang="en-US" sz="2400" dirty="0"/>
              <a:t> в </a:t>
            </a:r>
            <a:r>
              <a:rPr lang="en-US" sz="2400" dirty="0" err="1"/>
              <a:t>новом</a:t>
            </a:r>
            <a:r>
              <a:rPr lang="en-US" sz="2400" dirty="0"/>
              <a:t> </a:t>
            </a:r>
            <a:r>
              <a:rPr lang="en-US" sz="2400" dirty="0" err="1"/>
              <a:t>контексте</a:t>
            </a:r>
            <a:r>
              <a:rPr lang="en-US" sz="2400" dirty="0"/>
              <a:t>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Форма </a:t>
            </a:r>
            <a:r>
              <a:rPr lang="en-US" sz="2400" dirty="0" err="1" smtClean="0"/>
              <a:t>задания</a:t>
            </a:r>
            <a:r>
              <a:rPr lang="en-US" sz="2400" dirty="0" smtClean="0"/>
              <a:t> </a:t>
            </a:r>
            <a:r>
              <a:rPr lang="en-US" sz="2400" dirty="0"/>
              <a:t>с </a:t>
            </a:r>
            <a:r>
              <a:rPr lang="en-US" sz="2400" dirty="0" err="1"/>
              <a:t>выбором</a:t>
            </a:r>
            <a:r>
              <a:rPr lang="en-US" sz="2400" dirty="0"/>
              <a:t> </a:t>
            </a:r>
            <a:r>
              <a:rPr lang="en-US" sz="2400" i="1" dirty="0" err="1"/>
              <a:t>всех</a:t>
            </a:r>
            <a:r>
              <a:rPr lang="en-US" sz="2400" i="1" dirty="0"/>
              <a:t> </a:t>
            </a:r>
            <a:r>
              <a:rPr lang="en-US" sz="2400" i="1" dirty="0" err="1"/>
              <a:t>правильных</a:t>
            </a:r>
            <a:r>
              <a:rPr lang="en-US" sz="2400" i="1" dirty="0"/>
              <a:t> </a:t>
            </a:r>
            <a:r>
              <a:rPr lang="en-US" sz="2400" i="1" dirty="0" err="1"/>
              <a:t>ответов</a:t>
            </a:r>
            <a:r>
              <a:rPr lang="en-US" sz="2400" dirty="0"/>
              <a:t>. </a:t>
            </a:r>
            <a:endParaRPr lang="ru-RU" sz="2400" dirty="0"/>
          </a:p>
          <a:p>
            <a:r>
              <a:rPr lang="en-US" sz="2400" dirty="0"/>
              <a:t> </a:t>
            </a:r>
            <a:endParaRPr lang="ru-RU" sz="2400" dirty="0"/>
          </a:p>
          <a:p>
            <a:r>
              <a:rPr lang="en-US" sz="2400" i="1" dirty="0" err="1">
                <a:solidFill>
                  <a:srgbClr val="FF0000"/>
                </a:solidFill>
              </a:rPr>
              <a:t>Представьте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себя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на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месте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эксперта</a:t>
            </a:r>
            <a:r>
              <a:rPr lang="en-US" sz="2400" i="1" dirty="0">
                <a:solidFill>
                  <a:srgbClr val="FF0000"/>
                </a:solidFill>
              </a:rPr>
              <a:t>, </a:t>
            </a:r>
            <a:r>
              <a:rPr lang="en-US" sz="2400" i="1" dirty="0" err="1">
                <a:solidFill>
                  <a:srgbClr val="FF0000"/>
                </a:solidFill>
              </a:rPr>
              <a:t>которому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надо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оценить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качество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следующего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задания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по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менеджменту</a:t>
            </a:r>
            <a:r>
              <a:rPr lang="en-US" sz="2400" i="1" dirty="0">
                <a:solidFill>
                  <a:srgbClr val="FF0000"/>
                </a:solidFill>
              </a:rPr>
              <a:t>.  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«</a:t>
            </a:r>
            <a:r>
              <a:rPr lang="en-US" sz="2400" i="1" dirty="0" err="1">
                <a:solidFill>
                  <a:srgbClr val="FF0000"/>
                </a:solidFill>
              </a:rPr>
              <a:t>Кому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принадлежит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следующее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определение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понятия</a:t>
            </a:r>
            <a:r>
              <a:rPr lang="en-US" sz="2400" i="1" dirty="0">
                <a:solidFill>
                  <a:srgbClr val="FF0000"/>
                </a:solidFill>
              </a:rPr>
              <a:t> «</a:t>
            </a:r>
            <a:r>
              <a:rPr lang="en-US" sz="2400" i="1" dirty="0" err="1">
                <a:solidFill>
                  <a:srgbClr val="FF0000"/>
                </a:solidFill>
              </a:rPr>
              <a:t>качество</a:t>
            </a:r>
            <a:r>
              <a:rPr lang="en-US" sz="2400" i="1" dirty="0">
                <a:solidFill>
                  <a:srgbClr val="FF0000"/>
                </a:solidFill>
              </a:rPr>
              <a:t>»: «</a:t>
            </a:r>
            <a:r>
              <a:rPr lang="en-US" sz="2400" i="1" dirty="0" err="1">
                <a:solidFill>
                  <a:srgbClr val="FF0000"/>
                </a:solidFill>
              </a:rPr>
              <a:t>Качество</a:t>
            </a:r>
            <a:r>
              <a:rPr lang="en-US" sz="2400" i="1" dirty="0">
                <a:solidFill>
                  <a:srgbClr val="FF0000"/>
                </a:solidFill>
              </a:rPr>
              <a:t> – </a:t>
            </a:r>
            <a:r>
              <a:rPr lang="en-US" sz="2400" i="1" dirty="0" err="1">
                <a:solidFill>
                  <a:srgbClr val="FF0000"/>
                </a:solidFill>
              </a:rPr>
              <a:t>это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когда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наш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покупатель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возвращается</a:t>
            </a:r>
            <a:r>
              <a:rPr lang="en-US" sz="2400" i="1" dirty="0">
                <a:solidFill>
                  <a:srgbClr val="FF0000"/>
                </a:solidFill>
              </a:rPr>
              <a:t> к </a:t>
            </a:r>
            <a:r>
              <a:rPr lang="en-US" sz="2400" i="1" dirty="0" err="1">
                <a:solidFill>
                  <a:srgbClr val="FF0000"/>
                </a:solidFill>
              </a:rPr>
              <a:t>нам</a:t>
            </a:r>
            <a:r>
              <a:rPr lang="en-US" sz="2400" i="1" dirty="0">
                <a:solidFill>
                  <a:srgbClr val="FF0000"/>
                </a:solidFill>
              </a:rPr>
              <a:t>, а </a:t>
            </a:r>
            <a:r>
              <a:rPr lang="en-US" sz="2400" i="1" dirty="0" err="1">
                <a:solidFill>
                  <a:srgbClr val="FF0000"/>
                </a:solidFill>
              </a:rPr>
              <a:t>наш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товар</a:t>
            </a:r>
            <a:r>
              <a:rPr lang="en-US" sz="2400" i="1" dirty="0">
                <a:solidFill>
                  <a:srgbClr val="FF0000"/>
                </a:solidFill>
              </a:rPr>
              <a:t> – </a:t>
            </a:r>
            <a:r>
              <a:rPr lang="en-US" sz="2400" i="1" dirty="0" err="1">
                <a:solidFill>
                  <a:srgbClr val="FF0000"/>
                </a:solidFill>
              </a:rPr>
              <a:t>нет</a:t>
            </a:r>
            <a:r>
              <a:rPr lang="en-US" sz="2400" i="1" dirty="0">
                <a:solidFill>
                  <a:srgbClr val="FF0000"/>
                </a:solidFill>
              </a:rPr>
              <a:t>»? 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en-US" sz="2400" i="1" dirty="0">
                <a:solidFill>
                  <a:srgbClr val="FF0000"/>
                </a:solidFill>
              </a:rPr>
              <a:t>(х) Э. </a:t>
            </a:r>
            <a:r>
              <a:rPr lang="en-US" sz="2400" i="1" dirty="0" err="1">
                <a:solidFill>
                  <a:srgbClr val="FF0000"/>
                </a:solidFill>
              </a:rPr>
              <a:t>Крайер</a:t>
            </a:r>
            <a:r>
              <a:rPr lang="en-US" sz="2400" i="1" dirty="0">
                <a:solidFill>
                  <a:srgbClr val="FF0000"/>
                </a:solidFill>
              </a:rPr>
              <a:t> (</a:t>
            </a:r>
            <a:r>
              <a:rPr lang="en-US" sz="2400" i="1" dirty="0" err="1">
                <a:solidFill>
                  <a:srgbClr val="FF0000"/>
                </a:solidFill>
              </a:rPr>
              <a:t>компания</a:t>
            </a:r>
            <a:r>
              <a:rPr lang="en-US" sz="2400" i="1" dirty="0">
                <a:solidFill>
                  <a:srgbClr val="FF0000"/>
                </a:solidFill>
              </a:rPr>
              <a:t> Siemens). 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en-US" sz="2400" i="1" dirty="0">
                <a:solidFill>
                  <a:srgbClr val="FF0000"/>
                </a:solidFill>
              </a:rPr>
              <a:t>() </a:t>
            </a:r>
            <a:r>
              <a:rPr lang="en-US" sz="2400" i="1" dirty="0" err="1">
                <a:solidFill>
                  <a:srgbClr val="FF0000"/>
                </a:solidFill>
              </a:rPr>
              <a:t>Г.Форд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en-US" sz="2400" i="1" dirty="0">
                <a:solidFill>
                  <a:srgbClr val="FF0000"/>
                </a:solidFill>
              </a:rPr>
              <a:t>() Э. </a:t>
            </a:r>
            <a:r>
              <a:rPr lang="en-US" sz="2400" i="1" dirty="0" err="1">
                <a:solidFill>
                  <a:srgbClr val="FF0000"/>
                </a:solidFill>
              </a:rPr>
              <a:t>Деминг</a:t>
            </a:r>
            <a:r>
              <a:rPr lang="en-US" sz="2400" i="1" dirty="0" smtClean="0">
                <a:solidFill>
                  <a:srgbClr val="FF0000"/>
                </a:solidFill>
              </a:rPr>
              <a:t>.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r>
              <a:rPr lang="en-US" sz="2400" i="1" dirty="0" smtClean="0">
                <a:solidFill>
                  <a:srgbClr val="FF0000"/>
                </a:solidFill>
              </a:rPr>
              <a:t>() </a:t>
            </a:r>
            <a:r>
              <a:rPr lang="en-US" sz="2400" i="1" dirty="0">
                <a:solidFill>
                  <a:srgbClr val="FF0000"/>
                </a:solidFill>
              </a:rPr>
              <a:t>Г. </a:t>
            </a:r>
            <a:r>
              <a:rPr lang="en-US" sz="2400" i="1" dirty="0" err="1">
                <a:solidFill>
                  <a:srgbClr val="FF0000"/>
                </a:solidFill>
              </a:rPr>
              <a:t>Шухардт</a:t>
            </a:r>
            <a:r>
              <a:rPr lang="en-US" sz="2400" i="1" dirty="0">
                <a:solidFill>
                  <a:srgbClr val="FF0000"/>
                </a:solidFill>
              </a:rPr>
              <a:t>.» 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en-US" sz="2400" i="1" dirty="0">
                <a:solidFill>
                  <a:srgbClr val="FF0000"/>
                </a:solidFill>
              </a:rPr>
              <a:t> </a:t>
            </a:r>
            <a:endParaRPr lang="ru-RU" sz="2400" dirty="0">
              <a:solidFill>
                <a:srgbClr val="FF0000"/>
              </a:solidFill>
            </a:endParaRPr>
          </a:p>
          <a:p>
            <a:r>
              <a:rPr lang="en-US" sz="2400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79507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28178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>
                <a:solidFill>
                  <a:srgbClr val="FF0000"/>
                </a:solidFill>
              </a:rPr>
              <a:t>Выберите</a:t>
            </a:r>
            <a:r>
              <a:rPr lang="en-US" sz="2400" i="1" dirty="0">
                <a:solidFill>
                  <a:srgbClr val="FF0000"/>
                </a:solidFill>
              </a:rPr>
              <a:t> ВСЕ </a:t>
            </a:r>
            <a:r>
              <a:rPr lang="en-US" sz="2400" i="1" dirty="0" err="1">
                <a:solidFill>
                  <a:srgbClr val="FF0000"/>
                </a:solidFill>
              </a:rPr>
              <a:t>верные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утверждения</a:t>
            </a:r>
            <a:r>
              <a:rPr lang="en-US" sz="2400" i="1" dirty="0">
                <a:solidFill>
                  <a:srgbClr val="FF0000"/>
                </a:solidFill>
              </a:rPr>
              <a:t>:  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endParaRPr lang="ru-RU" sz="2400" dirty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имеет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несогласованность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ответных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опций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имеет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грамматические</a:t>
            </a:r>
            <a:r>
              <a:rPr lang="en-US" sz="2400" i="1" dirty="0">
                <a:solidFill>
                  <a:srgbClr val="FF0000"/>
                </a:solidFill>
              </a:rPr>
              <a:t> и </a:t>
            </a:r>
            <a:r>
              <a:rPr lang="en-US" sz="2400" i="1" dirty="0" err="1">
                <a:solidFill>
                  <a:srgbClr val="FF0000"/>
                </a:solidFill>
              </a:rPr>
              <a:t>орфографические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ошибки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имеет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низкий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уровень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трудности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i="1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имеет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средний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уровень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трудности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i="1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соответствует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предметной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области</a:t>
            </a:r>
            <a:r>
              <a:rPr lang="en-US" sz="2400" i="1" dirty="0">
                <a:solidFill>
                  <a:srgbClr val="FF0000"/>
                </a:solidFill>
              </a:rPr>
              <a:t>. </a:t>
            </a:r>
            <a:endParaRPr lang="ru-RU" sz="2400" i="1" dirty="0">
              <a:solidFill>
                <a:srgbClr val="FF0000"/>
              </a:solidFill>
            </a:endParaRPr>
          </a:p>
          <a:p>
            <a:pPr marL="285750" lvl="0" indent="-285750" fontAlgn="base">
              <a:buFont typeface="Courier New" panose="02070309020205020404" pitchFamily="49" charset="0"/>
              <a:buChar char="o"/>
            </a:pPr>
            <a:r>
              <a:rPr lang="en-US" sz="2400" i="1" dirty="0" err="1">
                <a:solidFill>
                  <a:srgbClr val="FF0000"/>
                </a:solidFill>
              </a:rPr>
              <a:t>Задание</a:t>
            </a:r>
            <a:r>
              <a:rPr lang="en-US" sz="2400" i="1" dirty="0">
                <a:solidFill>
                  <a:srgbClr val="FF0000"/>
                </a:solidFill>
              </a:rPr>
              <a:t> НЕ </a:t>
            </a:r>
            <a:r>
              <a:rPr lang="en-US" sz="2400" i="1" dirty="0" err="1">
                <a:solidFill>
                  <a:srgbClr val="FF0000"/>
                </a:solidFill>
              </a:rPr>
              <a:t>соответствует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предметной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области</a:t>
            </a:r>
            <a:r>
              <a:rPr lang="en-US" sz="2400" i="1" dirty="0">
                <a:solidFill>
                  <a:srgbClr val="FF0000"/>
                </a:solidFill>
              </a:rPr>
              <a:t>.  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271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887</Words>
  <Application>Microsoft Office PowerPoint</Application>
  <PresentationFormat>Экран (4:3)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РАЗРАБОТКА РАЗНООБРАЗНЫХ ТЕСТОВЫХ ЗАДАНИЙ РАЗНОГО УРОВНЯ СЛОЖНОСТИ</vt:lpstr>
      <vt:lpstr>Презентация PowerPoint</vt:lpstr>
      <vt:lpstr>Фрагмент учебного текста</vt:lpstr>
      <vt:lpstr>Простые задания на запоминание</vt:lpstr>
      <vt:lpstr>Задание среднего уровня сложности</vt:lpstr>
      <vt:lpstr>Задание среднего уровня сложности</vt:lpstr>
      <vt:lpstr>Задание среднего уровня сложности</vt:lpstr>
      <vt:lpstr>Задание третьего уровня сложности</vt:lpstr>
      <vt:lpstr>Презентация PowerPoint</vt:lpstr>
      <vt:lpstr>### Уровень сложности: Начальный (простые ТЗ)</vt:lpstr>
      <vt:lpstr>### Уровень сложности: Средний</vt:lpstr>
      <vt:lpstr>##Уровень сложности: продвинутый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ТЕСТОВЫХ ЗАДАНИЙ РАЗНОГО УРОВНЯ СЛОЖНОСТИ</dc:title>
  <dc:creator>Дырдина Елена Васильевна</dc:creator>
  <cp:lastModifiedBy>Дырдина Елена Васильевна</cp:lastModifiedBy>
  <cp:revision>42</cp:revision>
  <dcterms:created xsi:type="dcterms:W3CDTF">2024-01-19T10:01:03Z</dcterms:created>
  <dcterms:modified xsi:type="dcterms:W3CDTF">2024-03-11T08:45:33Z</dcterms:modified>
</cp:coreProperties>
</file>