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259" r:id="rId18"/>
    <p:sldId id="285" r:id="rId19"/>
    <p:sldId id="260" r:id="rId20"/>
    <p:sldId id="266" r:id="rId21"/>
    <p:sldId id="267" r:id="rId22"/>
    <p:sldId id="394" r:id="rId23"/>
    <p:sldId id="261" r:id="rId24"/>
    <p:sldId id="288" r:id="rId25"/>
    <p:sldId id="289" r:id="rId26"/>
    <p:sldId id="287" r:id="rId27"/>
    <p:sldId id="282" r:id="rId28"/>
    <p:sldId id="280" r:id="rId29"/>
    <p:sldId id="290" r:id="rId30"/>
    <p:sldId id="269" r:id="rId31"/>
    <p:sldId id="264" r:id="rId32"/>
    <p:sldId id="270" r:id="rId33"/>
    <p:sldId id="271" r:id="rId34"/>
    <p:sldId id="301" r:id="rId35"/>
    <p:sldId id="272" r:id="rId36"/>
    <p:sldId id="291" r:id="rId37"/>
    <p:sldId id="293" r:id="rId38"/>
    <p:sldId id="302" r:id="rId39"/>
    <p:sldId id="303" r:id="rId40"/>
    <p:sldId id="294" r:id="rId41"/>
    <p:sldId id="304" r:id="rId42"/>
    <p:sldId id="295" r:id="rId43"/>
    <p:sldId id="306" r:id="rId44"/>
    <p:sldId id="305" r:id="rId45"/>
    <p:sldId id="296" r:id="rId46"/>
    <p:sldId id="307" r:id="rId47"/>
    <p:sldId id="297" r:id="rId48"/>
    <p:sldId id="298" r:id="rId49"/>
    <p:sldId id="308" r:id="rId50"/>
    <p:sldId id="300" r:id="rId51"/>
    <p:sldId id="370" r:id="rId52"/>
    <p:sldId id="312" r:id="rId53"/>
    <p:sldId id="327" r:id="rId54"/>
    <p:sldId id="328" r:id="rId55"/>
    <p:sldId id="329" r:id="rId56"/>
    <p:sldId id="315" r:id="rId57"/>
    <p:sldId id="376" r:id="rId58"/>
    <p:sldId id="317" r:id="rId59"/>
    <p:sldId id="375" r:id="rId60"/>
    <p:sldId id="318" r:id="rId61"/>
    <p:sldId id="320" r:id="rId62"/>
    <p:sldId id="321" r:id="rId63"/>
    <p:sldId id="322" r:id="rId64"/>
    <p:sldId id="323" r:id="rId65"/>
    <p:sldId id="333" r:id="rId66"/>
    <p:sldId id="334" r:id="rId67"/>
    <p:sldId id="335" r:id="rId68"/>
    <p:sldId id="350" r:id="rId69"/>
    <p:sldId id="352" r:id="rId70"/>
    <p:sldId id="353" r:id="rId71"/>
    <p:sldId id="338" r:id="rId72"/>
    <p:sldId id="354" r:id="rId73"/>
    <p:sldId id="355" r:id="rId74"/>
    <p:sldId id="356" r:id="rId75"/>
    <p:sldId id="358" r:id="rId76"/>
    <p:sldId id="359" r:id="rId77"/>
    <p:sldId id="371" r:id="rId78"/>
    <p:sldId id="360" r:id="rId79"/>
    <p:sldId id="361" r:id="rId80"/>
    <p:sldId id="372" r:id="rId81"/>
    <p:sldId id="362" r:id="rId82"/>
    <p:sldId id="364" r:id="rId83"/>
    <p:sldId id="373" r:id="rId84"/>
    <p:sldId id="374" r:id="rId85"/>
    <p:sldId id="365" r:id="rId86"/>
    <p:sldId id="395" r:id="rId87"/>
    <p:sldId id="369"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5E7D1-903B-49C6-A57D-BB30C6C57977}" type="datetimeFigureOut">
              <a:rPr lang="ru-RU" smtClean="0"/>
              <a:t>12.10.2023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13EA6-058D-49C0-AB5E-6C7916F1544B}" type="slidenum">
              <a:rPr lang="ru-RU" smtClean="0"/>
              <a:t>‹#›</a:t>
            </a:fld>
            <a:endParaRPr lang="ru-RU"/>
          </a:p>
        </p:txBody>
      </p:sp>
    </p:spTree>
    <p:extLst>
      <p:ext uri="{BB962C8B-B14F-4D97-AF65-F5344CB8AC3E}">
        <p14:creationId xmlns:p14="http://schemas.microsoft.com/office/powerpoint/2010/main" val="415053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013EA6-058D-49C0-AB5E-6C7916F1544B}" type="slidenum">
              <a:rPr lang="ru-RU" smtClean="0"/>
              <a:t>12</a:t>
            </a:fld>
            <a:endParaRPr lang="ru-RU"/>
          </a:p>
        </p:txBody>
      </p:sp>
    </p:spTree>
    <p:extLst>
      <p:ext uri="{BB962C8B-B14F-4D97-AF65-F5344CB8AC3E}">
        <p14:creationId xmlns:p14="http://schemas.microsoft.com/office/powerpoint/2010/main" val="91192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013EA6-058D-49C0-AB5E-6C7916F1544B}" type="slidenum">
              <a:rPr lang="ru-RU" smtClean="0"/>
              <a:t>13</a:t>
            </a:fld>
            <a:endParaRPr lang="ru-RU"/>
          </a:p>
        </p:txBody>
      </p:sp>
    </p:spTree>
    <p:extLst>
      <p:ext uri="{BB962C8B-B14F-4D97-AF65-F5344CB8AC3E}">
        <p14:creationId xmlns:p14="http://schemas.microsoft.com/office/powerpoint/2010/main" val="132305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013EA6-058D-49C0-AB5E-6C7916F1544B}" type="slidenum">
              <a:rPr lang="ru-RU" smtClean="0"/>
              <a:t>14</a:t>
            </a:fld>
            <a:endParaRPr lang="ru-RU"/>
          </a:p>
        </p:txBody>
      </p:sp>
    </p:spTree>
    <p:extLst>
      <p:ext uri="{BB962C8B-B14F-4D97-AF65-F5344CB8AC3E}">
        <p14:creationId xmlns:p14="http://schemas.microsoft.com/office/powerpoint/2010/main" val="265279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013EA6-058D-49C0-AB5E-6C7916F1544B}" type="slidenum">
              <a:rPr lang="ru-RU" smtClean="0"/>
              <a:t>15</a:t>
            </a:fld>
            <a:endParaRPr lang="ru-RU"/>
          </a:p>
        </p:txBody>
      </p:sp>
    </p:spTree>
    <p:extLst>
      <p:ext uri="{BB962C8B-B14F-4D97-AF65-F5344CB8AC3E}">
        <p14:creationId xmlns:p14="http://schemas.microsoft.com/office/powerpoint/2010/main" val="396491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013EA6-058D-49C0-AB5E-6C7916F1544B}" type="slidenum">
              <a:rPr lang="ru-RU" smtClean="0"/>
              <a:t>16</a:t>
            </a:fld>
            <a:endParaRPr lang="ru-RU"/>
          </a:p>
        </p:txBody>
      </p:sp>
    </p:spTree>
    <p:extLst>
      <p:ext uri="{BB962C8B-B14F-4D97-AF65-F5344CB8AC3E}">
        <p14:creationId xmlns:p14="http://schemas.microsoft.com/office/powerpoint/2010/main" val="18181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12.10.2023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12.10.2023</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a:t>Структура и содержание ЕГЭ по английскому языку</a:t>
            </a:r>
          </a:p>
        </p:txBody>
      </p:sp>
      <p:sp>
        <p:nvSpPr>
          <p:cNvPr id="3" name="Подзаголовок 2"/>
          <p:cNvSpPr>
            <a:spLocks noGrp="1"/>
          </p:cNvSpPr>
          <p:nvPr>
            <p:ph type="subTitle" idx="1"/>
          </p:nvPr>
        </p:nvSpPr>
        <p:spPr>
          <a:xfrm>
            <a:off x="685800" y="4437112"/>
            <a:ext cx="7918648" cy="1728192"/>
          </a:xfrm>
        </p:spPr>
        <p:txBody>
          <a:bodyPr>
            <a:normAutofit/>
          </a:bodyPr>
          <a:lstStyle/>
          <a:p>
            <a:pPr algn="r">
              <a:spcBef>
                <a:spcPts val="0"/>
              </a:spcBef>
            </a:pPr>
            <a:r>
              <a:rPr lang="ru-RU" dirty="0"/>
              <a:t>Сапух Татьяна Викторовна, председатель региональной предметной комиссии </a:t>
            </a:r>
          </a:p>
          <a:p>
            <a:pPr algn="r">
              <a:spcBef>
                <a:spcPts val="0"/>
              </a:spcBef>
            </a:pPr>
            <a:r>
              <a:rPr lang="ru-RU" dirty="0"/>
              <a:t>по английскому языку, </a:t>
            </a:r>
            <a:r>
              <a:rPr lang="ru-RU" dirty="0" err="1"/>
              <a:t>к.пед.наук</a:t>
            </a:r>
            <a:r>
              <a:rPr lang="ru-RU" dirty="0"/>
              <a:t>, доцент</a:t>
            </a:r>
          </a:p>
        </p:txBody>
      </p:sp>
    </p:spTree>
    <p:extLst>
      <p:ext uri="{BB962C8B-B14F-4D97-AF65-F5344CB8AC3E}">
        <p14:creationId xmlns:p14="http://schemas.microsoft.com/office/powerpoint/2010/main" val="55892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Продолжительность экзамена</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r>
              <a:rPr lang="ru-RU" dirty="0"/>
              <a:t>На выполнение </a:t>
            </a:r>
            <a:r>
              <a:rPr lang="ru-RU" b="1" dirty="0"/>
              <a:t>письменной части </a:t>
            </a:r>
            <a:r>
              <a:rPr lang="ru-RU" dirty="0"/>
              <a:t>экзаменационной работы предоставляется 3 часа 10 минут (190 минут). </a:t>
            </a:r>
          </a:p>
          <a:p>
            <a:pPr marL="0" indent="0" algn="just">
              <a:buNone/>
            </a:pPr>
            <a:endParaRPr lang="ru-RU" dirty="0"/>
          </a:p>
          <a:p>
            <a:pPr marL="0" indent="0" algn="just">
              <a:buNone/>
            </a:pPr>
            <a:r>
              <a:rPr lang="ru-RU" dirty="0"/>
              <a:t>На выполнение </a:t>
            </a:r>
            <a:r>
              <a:rPr lang="ru-RU" b="1" dirty="0"/>
              <a:t>устной части </a:t>
            </a:r>
            <a:r>
              <a:rPr lang="ru-RU" dirty="0"/>
              <a:t>экзаменационной работы предоставляется 17 минут, включая время для подготовки. </a:t>
            </a:r>
          </a:p>
          <a:p>
            <a:pPr marL="0" indent="0" algn="just">
              <a:buNone/>
            </a:pPr>
            <a:endParaRPr lang="ru-RU" dirty="0"/>
          </a:p>
          <a:p>
            <a:pPr marL="0" indent="0" algn="just">
              <a:buNone/>
            </a:pPr>
            <a:r>
              <a:rPr lang="ru-RU" dirty="0"/>
              <a:t>Общее время выполнения заданий всех разделов экзаменационной работы – 3 часа 27 минут (207 минут).</a:t>
            </a:r>
          </a:p>
        </p:txBody>
      </p:sp>
    </p:spTree>
    <p:extLst>
      <p:ext uri="{BB962C8B-B14F-4D97-AF65-F5344CB8AC3E}">
        <p14:creationId xmlns:p14="http://schemas.microsoft.com/office/powerpoint/2010/main" val="13084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Продолжительность экзамена</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r>
              <a:rPr lang="ru-RU" dirty="0"/>
              <a:t>На выполнение </a:t>
            </a:r>
            <a:r>
              <a:rPr lang="ru-RU" b="1" dirty="0"/>
              <a:t>письменной части </a:t>
            </a:r>
            <a:r>
              <a:rPr lang="ru-RU" dirty="0"/>
              <a:t>экзаменационной работы предоставляется 3 часа 10 минут (190 минут). </a:t>
            </a:r>
          </a:p>
          <a:p>
            <a:pPr marL="0" indent="0" algn="just">
              <a:buNone/>
            </a:pPr>
            <a:endParaRPr lang="ru-RU" dirty="0"/>
          </a:p>
          <a:p>
            <a:pPr marL="0" indent="0" algn="just">
              <a:buNone/>
            </a:pPr>
            <a:r>
              <a:rPr lang="ru-RU" dirty="0"/>
              <a:t>На выполнение </a:t>
            </a:r>
            <a:r>
              <a:rPr lang="ru-RU" b="1" dirty="0"/>
              <a:t>устной части </a:t>
            </a:r>
            <a:r>
              <a:rPr lang="ru-RU" dirty="0"/>
              <a:t>экзаменационной работы предоставляется 17 минут, включая время для подготовки. </a:t>
            </a:r>
          </a:p>
          <a:p>
            <a:pPr marL="0" indent="0" algn="just">
              <a:buNone/>
            </a:pPr>
            <a:endParaRPr lang="ru-RU" dirty="0"/>
          </a:p>
          <a:p>
            <a:pPr marL="0" indent="0" algn="just">
              <a:buNone/>
            </a:pPr>
            <a:r>
              <a:rPr lang="ru-RU" dirty="0"/>
              <a:t>Общее время выполнения заданий всех разделов экзаменационной работы – 3 часа 27 минут (207 минут).</a:t>
            </a:r>
          </a:p>
        </p:txBody>
      </p:sp>
    </p:spTree>
    <p:extLst>
      <p:ext uri="{BB962C8B-B14F-4D97-AF65-F5344CB8AC3E}">
        <p14:creationId xmlns:p14="http://schemas.microsoft.com/office/powerpoint/2010/main" val="64409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Распределение заданий</a:t>
            </a:r>
            <a:br>
              <a:rPr lang="ru-RU" b="1" dirty="0"/>
            </a:br>
            <a:endParaRPr lang="ru-RU" dirty="0"/>
          </a:p>
        </p:txBody>
      </p:sp>
      <p:graphicFrame>
        <p:nvGraphicFramePr>
          <p:cNvPr id="4" name="Объект 3">
            <a:extLst>
              <a:ext uri="{FF2B5EF4-FFF2-40B4-BE49-F238E27FC236}">
                <a16:creationId xmlns:a16="http://schemas.microsoft.com/office/drawing/2014/main" id="{5877C15C-9730-404F-A50E-09AF1F4E90F1}"/>
              </a:ext>
            </a:extLst>
          </p:cNvPr>
          <p:cNvGraphicFramePr>
            <a:graphicFrameLocks noGrp="1"/>
          </p:cNvGraphicFramePr>
          <p:nvPr>
            <p:ph idx="1"/>
            <p:extLst>
              <p:ext uri="{D42A27DB-BD31-4B8C-83A1-F6EECF244321}">
                <p14:modId xmlns:p14="http://schemas.microsoft.com/office/powerpoint/2010/main" val="2315804812"/>
              </p:ext>
            </p:extLst>
          </p:nvPr>
        </p:nvGraphicFramePr>
        <p:xfrm>
          <a:off x="107504" y="1700808"/>
          <a:ext cx="8928992" cy="3210560"/>
        </p:xfrm>
        <a:graphic>
          <a:graphicData uri="http://schemas.openxmlformats.org/drawingml/2006/table">
            <a:tbl>
              <a:tblPr firstRow="1" bandRow="1">
                <a:tableStyleId>{5C22544A-7EE6-4342-B048-85BDC9FD1C3A}</a:tableStyleId>
              </a:tblPr>
              <a:tblGrid>
                <a:gridCol w="4853960">
                  <a:extLst>
                    <a:ext uri="{9D8B030D-6E8A-4147-A177-3AD203B41FA5}">
                      <a16:colId xmlns:a16="http://schemas.microsoft.com/office/drawing/2014/main" val="1181317585"/>
                    </a:ext>
                  </a:extLst>
                </a:gridCol>
                <a:gridCol w="1252634">
                  <a:extLst>
                    <a:ext uri="{9D8B030D-6E8A-4147-A177-3AD203B41FA5}">
                      <a16:colId xmlns:a16="http://schemas.microsoft.com/office/drawing/2014/main" val="1888630318"/>
                    </a:ext>
                  </a:extLst>
                </a:gridCol>
                <a:gridCol w="1409214">
                  <a:extLst>
                    <a:ext uri="{9D8B030D-6E8A-4147-A177-3AD203B41FA5}">
                      <a16:colId xmlns:a16="http://schemas.microsoft.com/office/drawing/2014/main" val="3629499565"/>
                    </a:ext>
                  </a:extLst>
                </a:gridCol>
                <a:gridCol w="1413184">
                  <a:extLst>
                    <a:ext uri="{9D8B030D-6E8A-4147-A177-3AD203B41FA5}">
                      <a16:colId xmlns:a16="http://schemas.microsoft.com/office/drawing/2014/main" val="217365028"/>
                    </a:ext>
                  </a:extLst>
                </a:gridCol>
              </a:tblGrid>
              <a:tr h="370840">
                <a:tc>
                  <a:txBody>
                    <a:bodyPr/>
                    <a:lstStyle/>
                    <a:p>
                      <a:pPr algn="ctr"/>
                      <a:r>
                        <a:rPr lang="ru-RU" dirty="0"/>
                        <a:t>Проверяемые предметные результаты освоения ООП</a:t>
                      </a:r>
                    </a:p>
                  </a:txBody>
                  <a:tcPr/>
                </a:tc>
                <a:tc>
                  <a:txBody>
                    <a:bodyPr/>
                    <a:lstStyle/>
                    <a:p>
                      <a:pPr algn="ctr"/>
                      <a:r>
                        <a:rPr lang="ru-RU" dirty="0"/>
                        <a:t>Количество заданий</a:t>
                      </a:r>
                    </a:p>
                  </a:txBody>
                  <a:tcPr/>
                </a:tc>
                <a:tc>
                  <a:txBody>
                    <a:bodyPr/>
                    <a:lstStyle/>
                    <a:p>
                      <a:pPr algn="ctr"/>
                      <a:r>
                        <a:rPr lang="ru-RU" dirty="0"/>
                        <a:t>Уровень сложности задания</a:t>
                      </a:r>
                    </a:p>
                  </a:txBody>
                  <a:tcPr/>
                </a:tc>
                <a:tc>
                  <a:txBody>
                    <a:bodyPr/>
                    <a:lstStyle/>
                    <a:p>
                      <a:pPr algn="ctr"/>
                      <a:r>
                        <a:rPr lang="ru-RU" dirty="0"/>
                        <a:t>Максимальный первичный балл</a:t>
                      </a:r>
                    </a:p>
                  </a:txBody>
                  <a:tcPr/>
                </a:tc>
                <a:extLst>
                  <a:ext uri="{0D108BD9-81ED-4DB2-BD59-A6C34878D82A}">
                    <a16:rowId xmlns:a16="http://schemas.microsoft.com/office/drawing/2014/main" val="2451066102"/>
                  </a:ext>
                </a:extLst>
              </a:tr>
              <a:tr h="370840">
                <a:tc gridSpan="4">
                  <a:txBody>
                    <a:bodyPr/>
                    <a:lstStyle/>
                    <a:p>
                      <a:pPr algn="ctr"/>
                      <a:r>
                        <a:rPr lang="ru-RU" sz="1800" b="1" dirty="0"/>
                        <a:t>Аудирование</a:t>
                      </a:r>
                    </a:p>
                  </a:txBody>
                  <a:tcPr/>
                </a:tc>
                <a:tc hMerge="1">
                  <a:txBody>
                    <a:bodyPr/>
                    <a:lstStyle/>
                    <a:p>
                      <a:pPr algn="ctr"/>
                      <a:endParaRPr lang="ru-RU" sz="1800" dirty="0"/>
                    </a:p>
                  </a:txBody>
                  <a:tcPr/>
                </a:tc>
                <a:tc hMerge="1">
                  <a:txBody>
                    <a:bodyPr/>
                    <a:lstStyle/>
                    <a:p>
                      <a:pPr algn="ctr"/>
                      <a:endParaRPr lang="ru-RU" sz="1800" dirty="0"/>
                    </a:p>
                  </a:txBody>
                  <a:tcPr/>
                </a:tc>
                <a:tc hMerge="1">
                  <a:txBody>
                    <a:bodyPr/>
                    <a:lstStyle/>
                    <a:p>
                      <a:pPr algn="ctr"/>
                      <a:endParaRPr lang="ru-RU" sz="1800" dirty="0"/>
                    </a:p>
                  </a:txBody>
                  <a:tcPr/>
                </a:tc>
                <a:extLst>
                  <a:ext uri="{0D108BD9-81ED-4DB2-BD59-A6C34878D82A}">
                    <a16:rowId xmlns:a16="http://schemas.microsoft.com/office/drawing/2014/main" val="571049106"/>
                  </a:ext>
                </a:extLst>
              </a:tr>
              <a:tr h="370840">
                <a:tc>
                  <a:txBody>
                    <a:bodyPr/>
                    <a:lstStyle/>
                    <a:p>
                      <a:r>
                        <a:rPr lang="ru-RU" sz="1800" dirty="0"/>
                        <a:t>Понимание основного содержания прослушанного текста</a:t>
                      </a:r>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2</a:t>
                      </a:r>
                    </a:p>
                  </a:txBody>
                  <a:tcPr/>
                </a:tc>
                <a:extLst>
                  <a:ext uri="{0D108BD9-81ED-4DB2-BD59-A6C34878D82A}">
                    <a16:rowId xmlns:a16="http://schemas.microsoft.com/office/drawing/2014/main" val="1270816504"/>
                  </a:ext>
                </a:extLst>
              </a:tr>
              <a:tr h="370840">
                <a:tc>
                  <a:txBody>
                    <a:bodyPr/>
                    <a:lstStyle/>
                    <a:p>
                      <a:r>
                        <a:rPr lang="ru-RU" sz="1800" dirty="0"/>
                        <a:t>Понимание в прослушанном тексте запрашиваемой информации</a:t>
                      </a:r>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3</a:t>
                      </a:r>
                    </a:p>
                  </a:txBody>
                  <a:tcPr/>
                </a:tc>
                <a:extLst>
                  <a:ext uri="{0D108BD9-81ED-4DB2-BD59-A6C34878D82A}">
                    <a16:rowId xmlns:a16="http://schemas.microsoft.com/office/drawing/2014/main" val="3819573501"/>
                  </a:ext>
                </a:extLst>
              </a:tr>
              <a:tr h="370840">
                <a:tc>
                  <a:txBody>
                    <a:bodyPr/>
                    <a:lstStyle/>
                    <a:p>
                      <a:r>
                        <a:rPr lang="ru-RU" sz="1800" dirty="0"/>
                        <a:t>Полное понимание прослушанного текста</a:t>
                      </a:r>
                    </a:p>
                  </a:txBody>
                  <a:tcPr/>
                </a:tc>
                <a:tc>
                  <a:txBody>
                    <a:bodyPr/>
                    <a:lstStyle/>
                    <a:p>
                      <a:pPr algn="ctr"/>
                      <a:r>
                        <a:rPr lang="ru-RU" sz="1800" dirty="0"/>
                        <a:t>7</a:t>
                      </a:r>
                    </a:p>
                  </a:txBody>
                  <a:tcPr/>
                </a:tc>
                <a:tc>
                  <a:txBody>
                    <a:bodyPr/>
                    <a:lstStyle/>
                    <a:p>
                      <a:pPr algn="ctr"/>
                      <a:r>
                        <a:rPr lang="ru-RU" sz="1800" dirty="0"/>
                        <a:t>В</a:t>
                      </a:r>
                    </a:p>
                  </a:txBody>
                  <a:tcPr/>
                </a:tc>
                <a:tc>
                  <a:txBody>
                    <a:bodyPr/>
                    <a:lstStyle/>
                    <a:p>
                      <a:pPr algn="ctr"/>
                      <a:r>
                        <a:rPr lang="ru-RU" sz="1800" dirty="0"/>
                        <a:t>7</a:t>
                      </a:r>
                    </a:p>
                  </a:txBody>
                  <a:tcPr/>
                </a:tc>
                <a:extLst>
                  <a:ext uri="{0D108BD9-81ED-4DB2-BD59-A6C34878D82A}">
                    <a16:rowId xmlns:a16="http://schemas.microsoft.com/office/drawing/2014/main" val="382032076"/>
                  </a:ext>
                </a:extLst>
              </a:tr>
            </a:tbl>
          </a:graphicData>
        </a:graphic>
      </p:graphicFrame>
    </p:spTree>
    <p:extLst>
      <p:ext uri="{BB962C8B-B14F-4D97-AF65-F5344CB8AC3E}">
        <p14:creationId xmlns:p14="http://schemas.microsoft.com/office/powerpoint/2010/main" val="207952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Распределение заданий</a:t>
            </a:r>
            <a:br>
              <a:rPr lang="ru-RU" b="1" dirty="0"/>
            </a:br>
            <a:endParaRPr lang="ru-RU" dirty="0"/>
          </a:p>
        </p:txBody>
      </p:sp>
      <p:graphicFrame>
        <p:nvGraphicFramePr>
          <p:cNvPr id="4" name="Объект 3">
            <a:extLst>
              <a:ext uri="{FF2B5EF4-FFF2-40B4-BE49-F238E27FC236}">
                <a16:creationId xmlns:a16="http://schemas.microsoft.com/office/drawing/2014/main" id="{5877C15C-9730-404F-A50E-09AF1F4E90F1}"/>
              </a:ext>
            </a:extLst>
          </p:cNvPr>
          <p:cNvGraphicFramePr>
            <a:graphicFrameLocks noGrp="1"/>
          </p:cNvGraphicFramePr>
          <p:nvPr>
            <p:ph idx="1"/>
            <p:extLst>
              <p:ext uri="{D42A27DB-BD31-4B8C-83A1-F6EECF244321}">
                <p14:modId xmlns:p14="http://schemas.microsoft.com/office/powerpoint/2010/main" val="1682794446"/>
              </p:ext>
            </p:extLst>
          </p:nvPr>
        </p:nvGraphicFramePr>
        <p:xfrm>
          <a:off x="107504" y="1700808"/>
          <a:ext cx="8928992" cy="2941320"/>
        </p:xfrm>
        <a:graphic>
          <a:graphicData uri="http://schemas.openxmlformats.org/drawingml/2006/table">
            <a:tbl>
              <a:tblPr firstRow="1" bandRow="1">
                <a:tableStyleId>{5C22544A-7EE6-4342-B048-85BDC9FD1C3A}</a:tableStyleId>
              </a:tblPr>
              <a:tblGrid>
                <a:gridCol w="4853960">
                  <a:extLst>
                    <a:ext uri="{9D8B030D-6E8A-4147-A177-3AD203B41FA5}">
                      <a16:colId xmlns:a16="http://schemas.microsoft.com/office/drawing/2014/main" val="1181317585"/>
                    </a:ext>
                  </a:extLst>
                </a:gridCol>
                <a:gridCol w="1252634">
                  <a:extLst>
                    <a:ext uri="{9D8B030D-6E8A-4147-A177-3AD203B41FA5}">
                      <a16:colId xmlns:a16="http://schemas.microsoft.com/office/drawing/2014/main" val="1888630318"/>
                    </a:ext>
                  </a:extLst>
                </a:gridCol>
                <a:gridCol w="1409214">
                  <a:extLst>
                    <a:ext uri="{9D8B030D-6E8A-4147-A177-3AD203B41FA5}">
                      <a16:colId xmlns:a16="http://schemas.microsoft.com/office/drawing/2014/main" val="3629499565"/>
                    </a:ext>
                  </a:extLst>
                </a:gridCol>
                <a:gridCol w="1413184">
                  <a:extLst>
                    <a:ext uri="{9D8B030D-6E8A-4147-A177-3AD203B41FA5}">
                      <a16:colId xmlns:a16="http://schemas.microsoft.com/office/drawing/2014/main" val="217365028"/>
                    </a:ext>
                  </a:extLst>
                </a:gridCol>
              </a:tblGrid>
              <a:tr h="370840">
                <a:tc>
                  <a:txBody>
                    <a:bodyPr/>
                    <a:lstStyle/>
                    <a:p>
                      <a:pPr algn="ctr"/>
                      <a:r>
                        <a:rPr lang="ru-RU" dirty="0"/>
                        <a:t>Проверяемые предметные результаты освоения ООП</a:t>
                      </a:r>
                    </a:p>
                  </a:txBody>
                  <a:tcPr/>
                </a:tc>
                <a:tc>
                  <a:txBody>
                    <a:bodyPr/>
                    <a:lstStyle/>
                    <a:p>
                      <a:pPr algn="ctr"/>
                      <a:r>
                        <a:rPr lang="ru-RU" dirty="0"/>
                        <a:t>Количество заданий</a:t>
                      </a:r>
                    </a:p>
                  </a:txBody>
                  <a:tcPr/>
                </a:tc>
                <a:tc>
                  <a:txBody>
                    <a:bodyPr/>
                    <a:lstStyle/>
                    <a:p>
                      <a:pPr algn="ctr"/>
                      <a:r>
                        <a:rPr lang="ru-RU" dirty="0"/>
                        <a:t>Уровень сложности задания</a:t>
                      </a:r>
                    </a:p>
                  </a:txBody>
                  <a:tcPr/>
                </a:tc>
                <a:tc>
                  <a:txBody>
                    <a:bodyPr/>
                    <a:lstStyle/>
                    <a:p>
                      <a:pPr algn="ctr"/>
                      <a:r>
                        <a:rPr lang="ru-RU" dirty="0"/>
                        <a:t>Максимальный первичный балл</a:t>
                      </a:r>
                    </a:p>
                  </a:txBody>
                  <a:tcPr/>
                </a:tc>
                <a:extLst>
                  <a:ext uri="{0D108BD9-81ED-4DB2-BD59-A6C34878D82A}">
                    <a16:rowId xmlns:a16="http://schemas.microsoft.com/office/drawing/2014/main" val="2451066102"/>
                  </a:ext>
                </a:extLst>
              </a:tr>
              <a:tr h="370840">
                <a:tc gridSpan="4">
                  <a:txBody>
                    <a:bodyPr/>
                    <a:lstStyle/>
                    <a:p>
                      <a:pPr algn="ctr"/>
                      <a:r>
                        <a:rPr lang="ru-RU" sz="1800" b="1" dirty="0"/>
                        <a:t>Чтение</a:t>
                      </a:r>
                    </a:p>
                  </a:txBody>
                  <a:tcPr/>
                </a:tc>
                <a:tc hMerge="1">
                  <a:txBody>
                    <a:bodyPr/>
                    <a:lstStyle/>
                    <a:p>
                      <a:pPr algn="ctr"/>
                      <a:endParaRPr lang="ru-RU" sz="1800" dirty="0"/>
                    </a:p>
                  </a:txBody>
                  <a:tcPr/>
                </a:tc>
                <a:tc hMerge="1">
                  <a:txBody>
                    <a:bodyPr/>
                    <a:lstStyle/>
                    <a:p>
                      <a:pPr algn="ctr"/>
                      <a:endParaRPr lang="ru-RU" sz="1800" dirty="0"/>
                    </a:p>
                  </a:txBody>
                  <a:tcPr/>
                </a:tc>
                <a:tc hMerge="1">
                  <a:txBody>
                    <a:bodyPr/>
                    <a:lstStyle/>
                    <a:p>
                      <a:pPr algn="ctr"/>
                      <a:endParaRPr lang="ru-RU" sz="1800" dirty="0"/>
                    </a:p>
                  </a:txBody>
                  <a:tcPr/>
                </a:tc>
                <a:extLst>
                  <a:ext uri="{0D108BD9-81ED-4DB2-BD59-A6C34878D82A}">
                    <a16:rowId xmlns:a16="http://schemas.microsoft.com/office/drawing/2014/main" val="571049106"/>
                  </a:ext>
                </a:extLst>
              </a:tr>
              <a:tr h="370840">
                <a:tc>
                  <a:txBody>
                    <a:bodyPr/>
                    <a:lstStyle/>
                    <a:p>
                      <a:r>
                        <a:rPr lang="ru-RU" dirty="0"/>
                        <a:t>Понимание основного содержания текста </a:t>
                      </a:r>
                      <a:endParaRPr lang="ru-RU" sz="1800" dirty="0"/>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3</a:t>
                      </a:r>
                    </a:p>
                  </a:txBody>
                  <a:tcPr/>
                </a:tc>
                <a:extLst>
                  <a:ext uri="{0D108BD9-81ED-4DB2-BD59-A6C34878D82A}">
                    <a16:rowId xmlns:a16="http://schemas.microsoft.com/office/drawing/2014/main" val="1270816504"/>
                  </a:ext>
                </a:extLst>
              </a:tr>
              <a:tr h="370840">
                <a:tc>
                  <a:txBody>
                    <a:bodyPr/>
                    <a:lstStyle/>
                    <a:p>
                      <a:r>
                        <a:rPr lang="ru-RU" dirty="0"/>
                        <a:t>Понимание структурно-смысловых связей в тексте </a:t>
                      </a:r>
                      <a:endParaRPr lang="ru-RU" sz="1800" dirty="0"/>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2</a:t>
                      </a:r>
                    </a:p>
                  </a:txBody>
                  <a:tcPr/>
                </a:tc>
                <a:extLst>
                  <a:ext uri="{0D108BD9-81ED-4DB2-BD59-A6C34878D82A}">
                    <a16:rowId xmlns:a16="http://schemas.microsoft.com/office/drawing/2014/main" val="3819573501"/>
                  </a:ext>
                </a:extLst>
              </a:tr>
              <a:tr h="370840">
                <a:tc>
                  <a:txBody>
                    <a:bodyPr/>
                    <a:lstStyle/>
                    <a:p>
                      <a:r>
                        <a:rPr lang="ru-RU" dirty="0"/>
                        <a:t>Полное понимание информации в тексте</a:t>
                      </a:r>
                      <a:endParaRPr lang="ru-RU" sz="1800" dirty="0"/>
                    </a:p>
                  </a:txBody>
                  <a:tcPr/>
                </a:tc>
                <a:tc>
                  <a:txBody>
                    <a:bodyPr/>
                    <a:lstStyle/>
                    <a:p>
                      <a:pPr algn="ctr"/>
                      <a:r>
                        <a:rPr lang="ru-RU" sz="1800" dirty="0"/>
                        <a:t>7</a:t>
                      </a:r>
                    </a:p>
                  </a:txBody>
                  <a:tcPr/>
                </a:tc>
                <a:tc>
                  <a:txBody>
                    <a:bodyPr/>
                    <a:lstStyle/>
                    <a:p>
                      <a:pPr algn="ctr"/>
                      <a:r>
                        <a:rPr lang="ru-RU" sz="1800" dirty="0"/>
                        <a:t>В</a:t>
                      </a:r>
                    </a:p>
                  </a:txBody>
                  <a:tcPr/>
                </a:tc>
                <a:tc>
                  <a:txBody>
                    <a:bodyPr/>
                    <a:lstStyle/>
                    <a:p>
                      <a:pPr algn="ctr"/>
                      <a:r>
                        <a:rPr lang="ru-RU" sz="1800" dirty="0"/>
                        <a:t>7</a:t>
                      </a:r>
                    </a:p>
                  </a:txBody>
                  <a:tcPr/>
                </a:tc>
                <a:extLst>
                  <a:ext uri="{0D108BD9-81ED-4DB2-BD59-A6C34878D82A}">
                    <a16:rowId xmlns:a16="http://schemas.microsoft.com/office/drawing/2014/main" val="382032076"/>
                  </a:ext>
                </a:extLst>
              </a:tr>
            </a:tbl>
          </a:graphicData>
        </a:graphic>
      </p:graphicFrame>
    </p:spTree>
    <p:extLst>
      <p:ext uri="{BB962C8B-B14F-4D97-AF65-F5344CB8AC3E}">
        <p14:creationId xmlns:p14="http://schemas.microsoft.com/office/powerpoint/2010/main" val="203433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Распределение заданий</a:t>
            </a:r>
            <a:br>
              <a:rPr lang="ru-RU" b="1" dirty="0"/>
            </a:br>
            <a:endParaRPr lang="ru-RU" dirty="0"/>
          </a:p>
        </p:txBody>
      </p:sp>
      <p:graphicFrame>
        <p:nvGraphicFramePr>
          <p:cNvPr id="4" name="Объект 3">
            <a:extLst>
              <a:ext uri="{FF2B5EF4-FFF2-40B4-BE49-F238E27FC236}">
                <a16:creationId xmlns:a16="http://schemas.microsoft.com/office/drawing/2014/main" id="{5877C15C-9730-404F-A50E-09AF1F4E90F1}"/>
              </a:ext>
            </a:extLst>
          </p:cNvPr>
          <p:cNvGraphicFramePr>
            <a:graphicFrameLocks noGrp="1"/>
          </p:cNvGraphicFramePr>
          <p:nvPr>
            <p:ph idx="1"/>
            <p:extLst>
              <p:ext uri="{D42A27DB-BD31-4B8C-83A1-F6EECF244321}">
                <p14:modId xmlns:p14="http://schemas.microsoft.com/office/powerpoint/2010/main" val="2937933551"/>
              </p:ext>
            </p:extLst>
          </p:nvPr>
        </p:nvGraphicFramePr>
        <p:xfrm>
          <a:off x="107504" y="1700808"/>
          <a:ext cx="8928992" cy="2672080"/>
        </p:xfrm>
        <a:graphic>
          <a:graphicData uri="http://schemas.openxmlformats.org/drawingml/2006/table">
            <a:tbl>
              <a:tblPr firstRow="1" bandRow="1">
                <a:tableStyleId>{5C22544A-7EE6-4342-B048-85BDC9FD1C3A}</a:tableStyleId>
              </a:tblPr>
              <a:tblGrid>
                <a:gridCol w="4853960">
                  <a:extLst>
                    <a:ext uri="{9D8B030D-6E8A-4147-A177-3AD203B41FA5}">
                      <a16:colId xmlns:a16="http://schemas.microsoft.com/office/drawing/2014/main" val="1181317585"/>
                    </a:ext>
                  </a:extLst>
                </a:gridCol>
                <a:gridCol w="1252634">
                  <a:extLst>
                    <a:ext uri="{9D8B030D-6E8A-4147-A177-3AD203B41FA5}">
                      <a16:colId xmlns:a16="http://schemas.microsoft.com/office/drawing/2014/main" val="1888630318"/>
                    </a:ext>
                  </a:extLst>
                </a:gridCol>
                <a:gridCol w="1409214">
                  <a:extLst>
                    <a:ext uri="{9D8B030D-6E8A-4147-A177-3AD203B41FA5}">
                      <a16:colId xmlns:a16="http://schemas.microsoft.com/office/drawing/2014/main" val="3629499565"/>
                    </a:ext>
                  </a:extLst>
                </a:gridCol>
                <a:gridCol w="1413184">
                  <a:extLst>
                    <a:ext uri="{9D8B030D-6E8A-4147-A177-3AD203B41FA5}">
                      <a16:colId xmlns:a16="http://schemas.microsoft.com/office/drawing/2014/main" val="217365028"/>
                    </a:ext>
                  </a:extLst>
                </a:gridCol>
              </a:tblGrid>
              <a:tr h="370840">
                <a:tc>
                  <a:txBody>
                    <a:bodyPr/>
                    <a:lstStyle/>
                    <a:p>
                      <a:pPr algn="ctr"/>
                      <a:r>
                        <a:rPr lang="ru-RU" dirty="0"/>
                        <a:t>Проверяемые предметные результаты освоения ООП</a:t>
                      </a:r>
                    </a:p>
                  </a:txBody>
                  <a:tcPr/>
                </a:tc>
                <a:tc>
                  <a:txBody>
                    <a:bodyPr/>
                    <a:lstStyle/>
                    <a:p>
                      <a:pPr algn="ctr"/>
                      <a:r>
                        <a:rPr lang="ru-RU" dirty="0"/>
                        <a:t>Количество заданий</a:t>
                      </a:r>
                    </a:p>
                  </a:txBody>
                  <a:tcPr/>
                </a:tc>
                <a:tc>
                  <a:txBody>
                    <a:bodyPr/>
                    <a:lstStyle/>
                    <a:p>
                      <a:pPr algn="ctr"/>
                      <a:r>
                        <a:rPr lang="ru-RU" dirty="0"/>
                        <a:t>Уровень сложности задания</a:t>
                      </a:r>
                    </a:p>
                  </a:txBody>
                  <a:tcPr/>
                </a:tc>
                <a:tc>
                  <a:txBody>
                    <a:bodyPr/>
                    <a:lstStyle/>
                    <a:p>
                      <a:pPr algn="ctr"/>
                      <a:r>
                        <a:rPr lang="ru-RU" dirty="0"/>
                        <a:t>Максимальный первичный балл</a:t>
                      </a:r>
                    </a:p>
                  </a:txBody>
                  <a:tcPr/>
                </a:tc>
                <a:extLst>
                  <a:ext uri="{0D108BD9-81ED-4DB2-BD59-A6C34878D82A}">
                    <a16:rowId xmlns:a16="http://schemas.microsoft.com/office/drawing/2014/main" val="2451066102"/>
                  </a:ext>
                </a:extLst>
              </a:tr>
              <a:tr h="370840">
                <a:tc gridSpan="4">
                  <a:txBody>
                    <a:bodyPr/>
                    <a:lstStyle/>
                    <a:p>
                      <a:pPr algn="ctr"/>
                      <a:r>
                        <a:rPr lang="ru-RU" sz="1800" b="1" dirty="0"/>
                        <a:t>Грамматика и лексика</a:t>
                      </a:r>
                    </a:p>
                  </a:txBody>
                  <a:tcPr/>
                </a:tc>
                <a:tc hMerge="1">
                  <a:txBody>
                    <a:bodyPr/>
                    <a:lstStyle/>
                    <a:p>
                      <a:pPr algn="ctr"/>
                      <a:endParaRPr lang="ru-RU" sz="1800" dirty="0"/>
                    </a:p>
                  </a:txBody>
                  <a:tcPr/>
                </a:tc>
                <a:tc hMerge="1">
                  <a:txBody>
                    <a:bodyPr/>
                    <a:lstStyle/>
                    <a:p>
                      <a:pPr algn="ctr"/>
                      <a:endParaRPr lang="ru-RU" sz="1800" dirty="0"/>
                    </a:p>
                  </a:txBody>
                  <a:tcPr/>
                </a:tc>
                <a:tc hMerge="1">
                  <a:txBody>
                    <a:bodyPr/>
                    <a:lstStyle/>
                    <a:p>
                      <a:pPr algn="ctr"/>
                      <a:endParaRPr lang="ru-RU" sz="1800" dirty="0"/>
                    </a:p>
                  </a:txBody>
                  <a:tcPr/>
                </a:tc>
                <a:extLst>
                  <a:ext uri="{0D108BD9-81ED-4DB2-BD59-A6C34878D82A}">
                    <a16:rowId xmlns:a16="http://schemas.microsoft.com/office/drawing/2014/main" val="571049106"/>
                  </a:ext>
                </a:extLst>
              </a:tr>
              <a:tr h="370840">
                <a:tc>
                  <a:txBody>
                    <a:bodyPr/>
                    <a:lstStyle/>
                    <a:p>
                      <a:r>
                        <a:rPr lang="ru-RU" dirty="0"/>
                        <a:t>Грамматические навыки </a:t>
                      </a:r>
                      <a:endParaRPr lang="ru-RU" sz="1800" dirty="0"/>
                    </a:p>
                  </a:txBody>
                  <a:tcPr/>
                </a:tc>
                <a:tc>
                  <a:txBody>
                    <a:bodyPr/>
                    <a:lstStyle/>
                    <a:p>
                      <a:pPr algn="ctr"/>
                      <a:r>
                        <a:rPr lang="ru-RU" sz="1800" dirty="0"/>
                        <a:t>6</a:t>
                      </a:r>
                    </a:p>
                  </a:txBody>
                  <a:tcPr/>
                </a:tc>
                <a:tc>
                  <a:txBody>
                    <a:bodyPr/>
                    <a:lstStyle/>
                    <a:p>
                      <a:pPr algn="ctr"/>
                      <a:r>
                        <a:rPr lang="ru-RU" sz="1800" dirty="0"/>
                        <a:t>Б</a:t>
                      </a:r>
                    </a:p>
                  </a:txBody>
                  <a:tcPr/>
                </a:tc>
                <a:tc>
                  <a:txBody>
                    <a:bodyPr/>
                    <a:lstStyle/>
                    <a:p>
                      <a:pPr algn="ctr"/>
                      <a:r>
                        <a:rPr lang="ru-RU" sz="1800" dirty="0"/>
                        <a:t>6</a:t>
                      </a:r>
                    </a:p>
                  </a:txBody>
                  <a:tcPr/>
                </a:tc>
                <a:extLst>
                  <a:ext uri="{0D108BD9-81ED-4DB2-BD59-A6C34878D82A}">
                    <a16:rowId xmlns:a16="http://schemas.microsoft.com/office/drawing/2014/main" val="1270816504"/>
                  </a:ext>
                </a:extLst>
              </a:tr>
              <a:tr h="370840">
                <a:tc>
                  <a:txBody>
                    <a:bodyPr/>
                    <a:lstStyle/>
                    <a:p>
                      <a:r>
                        <a:rPr lang="ru-RU" dirty="0"/>
                        <a:t>Лексико-грамматические навыки</a:t>
                      </a:r>
                      <a:endParaRPr lang="ru-RU" sz="1800" dirty="0"/>
                    </a:p>
                  </a:txBody>
                  <a:tcPr/>
                </a:tc>
                <a:tc>
                  <a:txBody>
                    <a:bodyPr/>
                    <a:lstStyle/>
                    <a:p>
                      <a:pPr algn="ctr"/>
                      <a:r>
                        <a:rPr lang="ru-RU" sz="1800" dirty="0"/>
                        <a:t>5</a:t>
                      </a:r>
                    </a:p>
                  </a:txBody>
                  <a:tcPr/>
                </a:tc>
                <a:tc>
                  <a:txBody>
                    <a:bodyPr/>
                    <a:lstStyle/>
                    <a:p>
                      <a:pPr algn="ctr"/>
                      <a:r>
                        <a:rPr lang="ru-RU" sz="1800" dirty="0"/>
                        <a:t>Б</a:t>
                      </a:r>
                    </a:p>
                  </a:txBody>
                  <a:tcPr/>
                </a:tc>
                <a:tc>
                  <a:txBody>
                    <a:bodyPr/>
                    <a:lstStyle/>
                    <a:p>
                      <a:pPr algn="ctr"/>
                      <a:r>
                        <a:rPr lang="ru-RU" sz="1800" dirty="0"/>
                        <a:t>5</a:t>
                      </a:r>
                    </a:p>
                  </a:txBody>
                  <a:tcPr/>
                </a:tc>
                <a:extLst>
                  <a:ext uri="{0D108BD9-81ED-4DB2-BD59-A6C34878D82A}">
                    <a16:rowId xmlns:a16="http://schemas.microsoft.com/office/drawing/2014/main" val="3819573501"/>
                  </a:ext>
                </a:extLst>
              </a:tr>
              <a:tr h="370840">
                <a:tc>
                  <a:txBody>
                    <a:bodyPr/>
                    <a:lstStyle/>
                    <a:p>
                      <a:r>
                        <a:rPr lang="ru-RU" dirty="0"/>
                        <a:t>Лексико-грамматические навыки</a:t>
                      </a:r>
                      <a:endParaRPr lang="ru-RU" sz="1800" dirty="0"/>
                    </a:p>
                  </a:txBody>
                  <a:tcPr/>
                </a:tc>
                <a:tc>
                  <a:txBody>
                    <a:bodyPr/>
                    <a:lstStyle/>
                    <a:p>
                      <a:pPr algn="ctr"/>
                      <a:r>
                        <a:rPr lang="ru-RU" sz="1800" dirty="0"/>
                        <a:t>7</a:t>
                      </a:r>
                    </a:p>
                  </a:txBody>
                  <a:tcPr/>
                </a:tc>
                <a:tc>
                  <a:txBody>
                    <a:bodyPr/>
                    <a:lstStyle/>
                    <a:p>
                      <a:pPr algn="ctr"/>
                      <a:r>
                        <a:rPr lang="ru-RU" sz="1800" dirty="0"/>
                        <a:t>В</a:t>
                      </a:r>
                    </a:p>
                  </a:txBody>
                  <a:tcPr/>
                </a:tc>
                <a:tc>
                  <a:txBody>
                    <a:bodyPr/>
                    <a:lstStyle/>
                    <a:p>
                      <a:pPr algn="ctr"/>
                      <a:r>
                        <a:rPr lang="ru-RU" sz="1800" dirty="0"/>
                        <a:t>7</a:t>
                      </a:r>
                    </a:p>
                  </a:txBody>
                  <a:tcPr/>
                </a:tc>
                <a:extLst>
                  <a:ext uri="{0D108BD9-81ED-4DB2-BD59-A6C34878D82A}">
                    <a16:rowId xmlns:a16="http://schemas.microsoft.com/office/drawing/2014/main" val="382032076"/>
                  </a:ext>
                </a:extLst>
              </a:tr>
            </a:tbl>
          </a:graphicData>
        </a:graphic>
      </p:graphicFrame>
    </p:spTree>
    <p:extLst>
      <p:ext uri="{BB962C8B-B14F-4D97-AF65-F5344CB8AC3E}">
        <p14:creationId xmlns:p14="http://schemas.microsoft.com/office/powerpoint/2010/main" val="326365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Распределение заданий</a:t>
            </a:r>
            <a:br>
              <a:rPr lang="ru-RU" b="1" dirty="0"/>
            </a:br>
            <a:endParaRPr lang="ru-RU" dirty="0"/>
          </a:p>
        </p:txBody>
      </p:sp>
      <p:graphicFrame>
        <p:nvGraphicFramePr>
          <p:cNvPr id="4" name="Объект 3">
            <a:extLst>
              <a:ext uri="{FF2B5EF4-FFF2-40B4-BE49-F238E27FC236}">
                <a16:creationId xmlns:a16="http://schemas.microsoft.com/office/drawing/2014/main" id="{5877C15C-9730-404F-A50E-09AF1F4E90F1}"/>
              </a:ext>
            </a:extLst>
          </p:cNvPr>
          <p:cNvGraphicFramePr>
            <a:graphicFrameLocks noGrp="1"/>
          </p:cNvGraphicFramePr>
          <p:nvPr>
            <p:ph idx="1"/>
            <p:extLst>
              <p:ext uri="{D42A27DB-BD31-4B8C-83A1-F6EECF244321}">
                <p14:modId xmlns:p14="http://schemas.microsoft.com/office/powerpoint/2010/main" val="2614777269"/>
              </p:ext>
            </p:extLst>
          </p:nvPr>
        </p:nvGraphicFramePr>
        <p:xfrm>
          <a:off x="107504" y="1700808"/>
          <a:ext cx="8928992" cy="2844800"/>
        </p:xfrm>
        <a:graphic>
          <a:graphicData uri="http://schemas.openxmlformats.org/drawingml/2006/table">
            <a:tbl>
              <a:tblPr firstRow="1" bandRow="1">
                <a:tableStyleId>{5C22544A-7EE6-4342-B048-85BDC9FD1C3A}</a:tableStyleId>
              </a:tblPr>
              <a:tblGrid>
                <a:gridCol w="4853960">
                  <a:extLst>
                    <a:ext uri="{9D8B030D-6E8A-4147-A177-3AD203B41FA5}">
                      <a16:colId xmlns:a16="http://schemas.microsoft.com/office/drawing/2014/main" val="1181317585"/>
                    </a:ext>
                  </a:extLst>
                </a:gridCol>
                <a:gridCol w="1252634">
                  <a:extLst>
                    <a:ext uri="{9D8B030D-6E8A-4147-A177-3AD203B41FA5}">
                      <a16:colId xmlns:a16="http://schemas.microsoft.com/office/drawing/2014/main" val="1888630318"/>
                    </a:ext>
                  </a:extLst>
                </a:gridCol>
                <a:gridCol w="1409214">
                  <a:extLst>
                    <a:ext uri="{9D8B030D-6E8A-4147-A177-3AD203B41FA5}">
                      <a16:colId xmlns:a16="http://schemas.microsoft.com/office/drawing/2014/main" val="3629499565"/>
                    </a:ext>
                  </a:extLst>
                </a:gridCol>
                <a:gridCol w="1413184">
                  <a:extLst>
                    <a:ext uri="{9D8B030D-6E8A-4147-A177-3AD203B41FA5}">
                      <a16:colId xmlns:a16="http://schemas.microsoft.com/office/drawing/2014/main" val="217365028"/>
                    </a:ext>
                  </a:extLst>
                </a:gridCol>
              </a:tblGrid>
              <a:tr h="370840">
                <a:tc>
                  <a:txBody>
                    <a:bodyPr/>
                    <a:lstStyle/>
                    <a:p>
                      <a:pPr algn="ctr"/>
                      <a:r>
                        <a:rPr lang="ru-RU" dirty="0"/>
                        <a:t>Проверяемые предметные результаты освоения ООП</a:t>
                      </a:r>
                    </a:p>
                  </a:txBody>
                  <a:tcPr/>
                </a:tc>
                <a:tc>
                  <a:txBody>
                    <a:bodyPr/>
                    <a:lstStyle/>
                    <a:p>
                      <a:pPr algn="ctr"/>
                      <a:r>
                        <a:rPr lang="ru-RU" dirty="0"/>
                        <a:t>Количество заданий</a:t>
                      </a:r>
                    </a:p>
                  </a:txBody>
                  <a:tcPr/>
                </a:tc>
                <a:tc>
                  <a:txBody>
                    <a:bodyPr/>
                    <a:lstStyle/>
                    <a:p>
                      <a:pPr algn="ctr"/>
                      <a:r>
                        <a:rPr lang="ru-RU" dirty="0"/>
                        <a:t>Уровень сложности задания</a:t>
                      </a:r>
                    </a:p>
                  </a:txBody>
                  <a:tcPr/>
                </a:tc>
                <a:tc>
                  <a:txBody>
                    <a:bodyPr/>
                    <a:lstStyle/>
                    <a:p>
                      <a:pPr algn="ctr"/>
                      <a:r>
                        <a:rPr lang="ru-RU" dirty="0"/>
                        <a:t>Максимальный первичный балл</a:t>
                      </a:r>
                    </a:p>
                  </a:txBody>
                  <a:tcPr/>
                </a:tc>
                <a:extLst>
                  <a:ext uri="{0D108BD9-81ED-4DB2-BD59-A6C34878D82A}">
                    <a16:rowId xmlns:a16="http://schemas.microsoft.com/office/drawing/2014/main" val="2451066102"/>
                  </a:ext>
                </a:extLst>
              </a:tr>
              <a:tr h="370840">
                <a:tc gridSpan="4">
                  <a:txBody>
                    <a:bodyPr/>
                    <a:lstStyle/>
                    <a:p>
                      <a:pPr algn="ctr"/>
                      <a:r>
                        <a:rPr lang="ru-RU" sz="1800" b="1" dirty="0"/>
                        <a:t>Письменная речь</a:t>
                      </a:r>
                    </a:p>
                  </a:txBody>
                  <a:tcPr/>
                </a:tc>
                <a:tc hMerge="1">
                  <a:txBody>
                    <a:bodyPr/>
                    <a:lstStyle/>
                    <a:p>
                      <a:pPr algn="ctr"/>
                      <a:endParaRPr lang="ru-RU" sz="1800" dirty="0"/>
                    </a:p>
                  </a:txBody>
                  <a:tcPr/>
                </a:tc>
                <a:tc hMerge="1">
                  <a:txBody>
                    <a:bodyPr/>
                    <a:lstStyle/>
                    <a:p>
                      <a:pPr algn="ctr"/>
                      <a:endParaRPr lang="ru-RU" sz="1800" dirty="0"/>
                    </a:p>
                  </a:txBody>
                  <a:tcPr/>
                </a:tc>
                <a:tc hMerge="1">
                  <a:txBody>
                    <a:bodyPr/>
                    <a:lstStyle/>
                    <a:p>
                      <a:pPr algn="ctr"/>
                      <a:endParaRPr lang="ru-RU" sz="1800" dirty="0"/>
                    </a:p>
                  </a:txBody>
                  <a:tcPr/>
                </a:tc>
                <a:extLst>
                  <a:ext uri="{0D108BD9-81ED-4DB2-BD59-A6C34878D82A}">
                    <a16:rowId xmlns:a16="http://schemas.microsoft.com/office/drawing/2014/main" val="571049106"/>
                  </a:ext>
                </a:extLst>
              </a:tr>
              <a:tr h="370840">
                <a:tc>
                  <a:txBody>
                    <a:bodyPr/>
                    <a:lstStyle/>
                    <a:p>
                      <a:r>
                        <a:rPr lang="ru-RU" dirty="0"/>
                        <a:t>Электронное письмо личного характера </a:t>
                      </a:r>
                      <a:endParaRPr lang="ru-RU" sz="1800" dirty="0"/>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6</a:t>
                      </a:r>
                    </a:p>
                  </a:txBody>
                  <a:tcPr/>
                </a:tc>
                <a:extLst>
                  <a:ext uri="{0D108BD9-81ED-4DB2-BD59-A6C34878D82A}">
                    <a16:rowId xmlns:a16="http://schemas.microsoft.com/office/drawing/2014/main" val="1270816504"/>
                  </a:ext>
                </a:extLst>
              </a:tr>
              <a:tr h="370840">
                <a:tc>
                  <a:txBody>
                    <a:bodyPr/>
                    <a:lstStyle/>
                    <a:p>
                      <a:r>
                        <a:rPr lang="ru-RU" dirty="0"/>
                        <a:t>Письменное высказывание с элементами рассуждения на основе таблицы/диаграммы </a:t>
                      </a:r>
                      <a:endParaRPr lang="ru-RU" sz="1800" dirty="0"/>
                    </a:p>
                  </a:txBody>
                  <a:tcPr/>
                </a:tc>
                <a:tc>
                  <a:txBody>
                    <a:bodyPr/>
                    <a:lstStyle/>
                    <a:p>
                      <a:pPr algn="ctr"/>
                      <a:r>
                        <a:rPr lang="ru-RU" sz="1800" dirty="0"/>
                        <a:t>1</a:t>
                      </a:r>
                    </a:p>
                  </a:txBody>
                  <a:tcPr/>
                </a:tc>
                <a:tc>
                  <a:txBody>
                    <a:bodyPr/>
                    <a:lstStyle/>
                    <a:p>
                      <a:pPr algn="ctr"/>
                      <a:r>
                        <a:rPr lang="ru-RU" sz="1800" dirty="0"/>
                        <a:t>В</a:t>
                      </a:r>
                    </a:p>
                  </a:txBody>
                  <a:tcPr/>
                </a:tc>
                <a:tc>
                  <a:txBody>
                    <a:bodyPr/>
                    <a:lstStyle/>
                    <a:p>
                      <a:pPr algn="ctr"/>
                      <a:r>
                        <a:rPr lang="ru-RU" sz="1800" dirty="0"/>
                        <a:t>14</a:t>
                      </a:r>
                    </a:p>
                  </a:txBody>
                  <a:tcPr/>
                </a:tc>
                <a:extLst>
                  <a:ext uri="{0D108BD9-81ED-4DB2-BD59-A6C34878D82A}">
                    <a16:rowId xmlns:a16="http://schemas.microsoft.com/office/drawing/2014/main" val="3819573501"/>
                  </a:ext>
                </a:extLst>
              </a:tr>
            </a:tbl>
          </a:graphicData>
        </a:graphic>
      </p:graphicFrame>
    </p:spTree>
    <p:extLst>
      <p:ext uri="{BB962C8B-B14F-4D97-AF65-F5344CB8AC3E}">
        <p14:creationId xmlns:p14="http://schemas.microsoft.com/office/powerpoint/2010/main" val="244332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Распределение заданий</a:t>
            </a:r>
            <a:br>
              <a:rPr lang="ru-RU" b="1" dirty="0"/>
            </a:br>
            <a:endParaRPr lang="ru-RU" dirty="0"/>
          </a:p>
        </p:txBody>
      </p:sp>
      <p:graphicFrame>
        <p:nvGraphicFramePr>
          <p:cNvPr id="4" name="Объект 3">
            <a:extLst>
              <a:ext uri="{FF2B5EF4-FFF2-40B4-BE49-F238E27FC236}">
                <a16:creationId xmlns:a16="http://schemas.microsoft.com/office/drawing/2014/main" id="{5877C15C-9730-404F-A50E-09AF1F4E90F1}"/>
              </a:ext>
            </a:extLst>
          </p:cNvPr>
          <p:cNvGraphicFramePr>
            <a:graphicFrameLocks noGrp="1"/>
          </p:cNvGraphicFramePr>
          <p:nvPr>
            <p:ph idx="1"/>
            <p:extLst>
              <p:ext uri="{D42A27DB-BD31-4B8C-83A1-F6EECF244321}">
                <p14:modId xmlns:p14="http://schemas.microsoft.com/office/powerpoint/2010/main" val="1158957498"/>
              </p:ext>
            </p:extLst>
          </p:nvPr>
        </p:nvGraphicFramePr>
        <p:xfrm>
          <a:off x="107504" y="1700808"/>
          <a:ext cx="8928992" cy="4947920"/>
        </p:xfrm>
        <a:graphic>
          <a:graphicData uri="http://schemas.openxmlformats.org/drawingml/2006/table">
            <a:tbl>
              <a:tblPr firstRow="1" bandRow="1">
                <a:tableStyleId>{5C22544A-7EE6-4342-B048-85BDC9FD1C3A}</a:tableStyleId>
              </a:tblPr>
              <a:tblGrid>
                <a:gridCol w="4853960">
                  <a:extLst>
                    <a:ext uri="{9D8B030D-6E8A-4147-A177-3AD203B41FA5}">
                      <a16:colId xmlns:a16="http://schemas.microsoft.com/office/drawing/2014/main" val="1181317585"/>
                    </a:ext>
                  </a:extLst>
                </a:gridCol>
                <a:gridCol w="1252634">
                  <a:extLst>
                    <a:ext uri="{9D8B030D-6E8A-4147-A177-3AD203B41FA5}">
                      <a16:colId xmlns:a16="http://schemas.microsoft.com/office/drawing/2014/main" val="1888630318"/>
                    </a:ext>
                  </a:extLst>
                </a:gridCol>
                <a:gridCol w="1409214">
                  <a:extLst>
                    <a:ext uri="{9D8B030D-6E8A-4147-A177-3AD203B41FA5}">
                      <a16:colId xmlns:a16="http://schemas.microsoft.com/office/drawing/2014/main" val="3629499565"/>
                    </a:ext>
                  </a:extLst>
                </a:gridCol>
                <a:gridCol w="1413184">
                  <a:extLst>
                    <a:ext uri="{9D8B030D-6E8A-4147-A177-3AD203B41FA5}">
                      <a16:colId xmlns:a16="http://schemas.microsoft.com/office/drawing/2014/main" val="217365028"/>
                    </a:ext>
                  </a:extLst>
                </a:gridCol>
              </a:tblGrid>
              <a:tr h="370840">
                <a:tc>
                  <a:txBody>
                    <a:bodyPr/>
                    <a:lstStyle/>
                    <a:p>
                      <a:pPr algn="ctr"/>
                      <a:r>
                        <a:rPr lang="ru-RU" dirty="0"/>
                        <a:t>Проверяемые предметные результаты освоения ООП</a:t>
                      </a:r>
                    </a:p>
                  </a:txBody>
                  <a:tcPr/>
                </a:tc>
                <a:tc>
                  <a:txBody>
                    <a:bodyPr/>
                    <a:lstStyle/>
                    <a:p>
                      <a:pPr algn="ctr"/>
                      <a:r>
                        <a:rPr lang="ru-RU" dirty="0"/>
                        <a:t>Количество заданий</a:t>
                      </a:r>
                    </a:p>
                  </a:txBody>
                  <a:tcPr/>
                </a:tc>
                <a:tc>
                  <a:txBody>
                    <a:bodyPr/>
                    <a:lstStyle/>
                    <a:p>
                      <a:pPr algn="ctr"/>
                      <a:r>
                        <a:rPr lang="ru-RU" dirty="0"/>
                        <a:t>Уровень сложности задания</a:t>
                      </a:r>
                    </a:p>
                  </a:txBody>
                  <a:tcPr/>
                </a:tc>
                <a:tc>
                  <a:txBody>
                    <a:bodyPr/>
                    <a:lstStyle/>
                    <a:p>
                      <a:pPr algn="ctr"/>
                      <a:r>
                        <a:rPr lang="ru-RU" dirty="0"/>
                        <a:t>Максимальный первичный балл</a:t>
                      </a:r>
                    </a:p>
                  </a:txBody>
                  <a:tcPr/>
                </a:tc>
                <a:extLst>
                  <a:ext uri="{0D108BD9-81ED-4DB2-BD59-A6C34878D82A}">
                    <a16:rowId xmlns:a16="http://schemas.microsoft.com/office/drawing/2014/main" val="2451066102"/>
                  </a:ext>
                </a:extLst>
              </a:tr>
              <a:tr h="370840">
                <a:tc gridSpan="4">
                  <a:txBody>
                    <a:bodyPr/>
                    <a:lstStyle/>
                    <a:p>
                      <a:pPr algn="ctr"/>
                      <a:r>
                        <a:rPr lang="ru-RU" sz="1800" b="1" dirty="0"/>
                        <a:t>Говорение</a:t>
                      </a:r>
                    </a:p>
                  </a:txBody>
                  <a:tcPr/>
                </a:tc>
                <a:tc hMerge="1">
                  <a:txBody>
                    <a:bodyPr/>
                    <a:lstStyle/>
                    <a:p>
                      <a:pPr algn="ctr"/>
                      <a:endParaRPr lang="ru-RU" sz="1800" dirty="0"/>
                    </a:p>
                  </a:txBody>
                  <a:tcPr/>
                </a:tc>
                <a:tc hMerge="1">
                  <a:txBody>
                    <a:bodyPr/>
                    <a:lstStyle/>
                    <a:p>
                      <a:pPr algn="ctr"/>
                      <a:endParaRPr lang="ru-RU" sz="1800" dirty="0"/>
                    </a:p>
                  </a:txBody>
                  <a:tcPr/>
                </a:tc>
                <a:tc hMerge="1">
                  <a:txBody>
                    <a:bodyPr/>
                    <a:lstStyle/>
                    <a:p>
                      <a:pPr algn="ctr"/>
                      <a:endParaRPr lang="ru-RU" sz="1800" dirty="0"/>
                    </a:p>
                  </a:txBody>
                  <a:tcPr/>
                </a:tc>
                <a:extLst>
                  <a:ext uri="{0D108BD9-81ED-4DB2-BD59-A6C34878D82A}">
                    <a16:rowId xmlns:a16="http://schemas.microsoft.com/office/drawing/2014/main" val="571049106"/>
                  </a:ext>
                </a:extLst>
              </a:tr>
              <a:tr h="370840">
                <a:tc>
                  <a:txBody>
                    <a:bodyPr/>
                    <a:lstStyle/>
                    <a:p>
                      <a:r>
                        <a:rPr lang="ru-RU" dirty="0"/>
                        <a:t>Чтение текста вслух </a:t>
                      </a:r>
                      <a:endParaRPr lang="ru-RU" sz="1800" dirty="0"/>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1</a:t>
                      </a:r>
                    </a:p>
                  </a:txBody>
                  <a:tcPr/>
                </a:tc>
                <a:extLst>
                  <a:ext uri="{0D108BD9-81ED-4DB2-BD59-A6C34878D82A}">
                    <a16:rowId xmlns:a16="http://schemas.microsoft.com/office/drawing/2014/main" val="1270816504"/>
                  </a:ext>
                </a:extLst>
              </a:tr>
              <a:tr h="370840">
                <a:tc>
                  <a:txBody>
                    <a:bodyPr/>
                    <a:lstStyle/>
                    <a:p>
                      <a:r>
                        <a:rPr lang="ru-RU" dirty="0"/>
                        <a:t>Условный диалог-расспрос (экзаменуемый задаёт вопросы) </a:t>
                      </a:r>
                      <a:endParaRPr lang="ru-RU" sz="1800" dirty="0"/>
                    </a:p>
                  </a:txBody>
                  <a:tcPr/>
                </a:tc>
                <a:tc>
                  <a:txBody>
                    <a:bodyPr/>
                    <a:lstStyle/>
                    <a:p>
                      <a:pPr algn="ctr"/>
                      <a:r>
                        <a:rPr lang="ru-RU" sz="1800" dirty="0"/>
                        <a:t>1</a:t>
                      </a:r>
                    </a:p>
                  </a:txBody>
                  <a:tcPr/>
                </a:tc>
                <a:tc>
                  <a:txBody>
                    <a:bodyPr/>
                    <a:lstStyle/>
                    <a:p>
                      <a:pPr algn="ctr"/>
                      <a:r>
                        <a:rPr lang="ru-RU" sz="1800" dirty="0"/>
                        <a:t>Б</a:t>
                      </a:r>
                    </a:p>
                  </a:txBody>
                  <a:tcPr/>
                </a:tc>
                <a:tc>
                  <a:txBody>
                    <a:bodyPr/>
                    <a:lstStyle/>
                    <a:p>
                      <a:pPr algn="ctr"/>
                      <a:r>
                        <a:rPr lang="ru-RU" sz="1800" dirty="0"/>
                        <a:t>4</a:t>
                      </a:r>
                    </a:p>
                  </a:txBody>
                  <a:tcPr/>
                </a:tc>
                <a:extLst>
                  <a:ext uri="{0D108BD9-81ED-4DB2-BD59-A6C34878D82A}">
                    <a16:rowId xmlns:a16="http://schemas.microsoft.com/office/drawing/2014/main" val="3819573501"/>
                  </a:ext>
                </a:extLst>
              </a:tr>
              <a:tr h="370840">
                <a:tc>
                  <a:txBody>
                    <a:bodyPr/>
                    <a:lstStyle/>
                    <a:p>
                      <a:r>
                        <a:rPr lang="ru-RU" dirty="0"/>
                        <a:t>Условный диалог-интервью (экзаменуемый отвечает на вопросы) </a:t>
                      </a:r>
                      <a:endParaRPr lang="ru-RU" sz="1800" dirty="0"/>
                    </a:p>
                  </a:txBody>
                  <a:tcPr/>
                </a:tc>
                <a:tc>
                  <a:txBody>
                    <a:bodyPr/>
                    <a:lstStyle/>
                    <a:p>
                      <a:pPr algn="ctr"/>
                      <a:r>
                        <a:rPr lang="ru-RU" sz="1800" dirty="0"/>
                        <a:t>1</a:t>
                      </a:r>
                    </a:p>
                  </a:txBody>
                  <a:tcPr/>
                </a:tc>
                <a:tc>
                  <a:txBody>
                    <a:bodyPr/>
                    <a:lstStyle/>
                    <a:p>
                      <a:pPr algn="ctr"/>
                      <a:r>
                        <a:rPr lang="ru-RU" sz="1800" dirty="0"/>
                        <a:t>В</a:t>
                      </a:r>
                    </a:p>
                  </a:txBody>
                  <a:tcPr/>
                </a:tc>
                <a:tc>
                  <a:txBody>
                    <a:bodyPr/>
                    <a:lstStyle/>
                    <a:p>
                      <a:pPr algn="ctr"/>
                      <a:r>
                        <a:rPr lang="ru-RU" sz="1800" dirty="0"/>
                        <a:t>5</a:t>
                      </a:r>
                    </a:p>
                  </a:txBody>
                  <a:tcPr/>
                </a:tc>
                <a:extLst>
                  <a:ext uri="{0D108BD9-81ED-4DB2-BD59-A6C34878D82A}">
                    <a16:rowId xmlns:a16="http://schemas.microsoft.com/office/drawing/2014/main" val="74447621"/>
                  </a:ext>
                </a:extLst>
              </a:tr>
              <a:tr h="370840">
                <a:tc>
                  <a:txBody>
                    <a:bodyPr/>
                    <a:lstStyle/>
                    <a:p>
                      <a:r>
                        <a:rPr lang="ru-RU" dirty="0"/>
                        <a:t>Связное тематическое монологическое высказывание с элементами рассуждения (обоснование выбора фотографий-иллюстраций к предложенной теме проектной работы и выражение собственного мнения по теме проекта)</a:t>
                      </a:r>
                      <a:endParaRPr lang="ru-RU" sz="1800" dirty="0"/>
                    </a:p>
                  </a:txBody>
                  <a:tcPr/>
                </a:tc>
                <a:tc>
                  <a:txBody>
                    <a:bodyPr/>
                    <a:lstStyle/>
                    <a:p>
                      <a:pPr algn="ctr"/>
                      <a:r>
                        <a:rPr lang="ru-RU" sz="1800" dirty="0"/>
                        <a:t>1</a:t>
                      </a:r>
                    </a:p>
                  </a:txBody>
                  <a:tcPr/>
                </a:tc>
                <a:tc>
                  <a:txBody>
                    <a:bodyPr/>
                    <a:lstStyle/>
                    <a:p>
                      <a:pPr algn="ctr"/>
                      <a:r>
                        <a:rPr lang="ru-RU" sz="1800" dirty="0"/>
                        <a:t>В</a:t>
                      </a:r>
                    </a:p>
                  </a:txBody>
                  <a:tcPr/>
                </a:tc>
                <a:tc>
                  <a:txBody>
                    <a:bodyPr/>
                    <a:lstStyle/>
                    <a:p>
                      <a:pPr algn="ctr"/>
                      <a:r>
                        <a:rPr lang="ru-RU" sz="1800" dirty="0"/>
                        <a:t>10</a:t>
                      </a:r>
                    </a:p>
                  </a:txBody>
                  <a:tcPr/>
                </a:tc>
                <a:extLst>
                  <a:ext uri="{0D108BD9-81ED-4DB2-BD59-A6C34878D82A}">
                    <a16:rowId xmlns:a16="http://schemas.microsoft.com/office/drawing/2014/main" val="236037948"/>
                  </a:ext>
                </a:extLst>
              </a:tr>
            </a:tbl>
          </a:graphicData>
        </a:graphic>
      </p:graphicFrame>
    </p:spTree>
    <p:extLst>
      <p:ext uri="{BB962C8B-B14F-4D97-AF65-F5344CB8AC3E}">
        <p14:creationId xmlns:p14="http://schemas.microsoft.com/office/powerpoint/2010/main" val="55666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Раздел «Письменная речь» </a:t>
            </a:r>
            <a:br>
              <a:rPr lang="ru-RU" b="1" dirty="0"/>
            </a:br>
            <a:endParaRPr lang="ru-RU" dirty="0"/>
          </a:p>
        </p:txBody>
      </p:sp>
      <p:sp>
        <p:nvSpPr>
          <p:cNvPr id="3" name="Объект 2"/>
          <p:cNvSpPr>
            <a:spLocks noGrp="1"/>
          </p:cNvSpPr>
          <p:nvPr>
            <p:ph idx="1"/>
          </p:nvPr>
        </p:nvSpPr>
        <p:spPr/>
        <p:txBody>
          <a:bodyPr>
            <a:normAutofit/>
          </a:bodyPr>
          <a:lstStyle/>
          <a:p>
            <a:endParaRPr lang="ru-RU" dirty="0"/>
          </a:p>
          <a:p>
            <a:r>
              <a:rPr lang="ru-RU" b="1" dirty="0"/>
              <a:t>Задание 37 – </a:t>
            </a:r>
            <a:r>
              <a:rPr lang="ru-RU" dirty="0"/>
              <a:t>Электронное письмо личного характера </a:t>
            </a:r>
          </a:p>
          <a:p>
            <a:pPr marL="0" indent="0" algn="ctr">
              <a:buNone/>
            </a:pPr>
            <a:r>
              <a:rPr lang="ru-RU" b="1" dirty="0"/>
              <a:t>Базовый уровень сложности</a:t>
            </a:r>
            <a:endParaRPr lang="ru-RU" dirty="0"/>
          </a:p>
          <a:p>
            <a:pPr marL="0" indent="0" algn="ctr">
              <a:buNone/>
            </a:pPr>
            <a:r>
              <a:rPr lang="ru-RU" b="1" dirty="0"/>
              <a:t>Максимум 6 баллов </a:t>
            </a:r>
          </a:p>
          <a:p>
            <a:pPr marL="0" indent="0" algn="ctr">
              <a:buNone/>
            </a:pPr>
            <a:endParaRPr lang="ru-RU" b="1" dirty="0"/>
          </a:p>
          <a:p>
            <a:pPr algn="ctr"/>
            <a:r>
              <a:rPr lang="ru-RU" b="1" dirty="0"/>
              <a:t>Задание 38 – </a:t>
            </a:r>
            <a:r>
              <a:rPr lang="ru-RU" dirty="0"/>
              <a:t>Развёрнутое письменное высказывание с элементами рассуждения на основе таблицы/диаграммы</a:t>
            </a:r>
          </a:p>
          <a:p>
            <a:pPr marL="0" indent="0" algn="ctr">
              <a:buNone/>
            </a:pPr>
            <a:r>
              <a:rPr lang="ru-RU" b="1" dirty="0"/>
              <a:t>Высокий уровень сложности</a:t>
            </a:r>
          </a:p>
          <a:p>
            <a:pPr marL="0" indent="0" algn="ctr">
              <a:buNone/>
            </a:pPr>
            <a:r>
              <a:rPr lang="ru-RU" b="1" dirty="0"/>
              <a:t>Максимум 14 баллов</a:t>
            </a:r>
          </a:p>
        </p:txBody>
      </p:sp>
    </p:spTree>
    <p:extLst>
      <p:ext uri="{BB962C8B-B14F-4D97-AF65-F5344CB8AC3E}">
        <p14:creationId xmlns:p14="http://schemas.microsoft.com/office/powerpoint/2010/main" val="268864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Задание 37</a:t>
            </a:r>
            <a:endParaRPr lang="ru-RU" dirty="0"/>
          </a:p>
        </p:txBody>
      </p:sp>
      <p:sp>
        <p:nvSpPr>
          <p:cNvPr id="3" name="Объект 2"/>
          <p:cNvSpPr>
            <a:spLocks noGrp="1"/>
          </p:cNvSpPr>
          <p:nvPr>
            <p:ph idx="1"/>
          </p:nvPr>
        </p:nvSpPr>
        <p:spPr/>
        <p:txBody>
          <a:bodyPr/>
          <a:lstStyle/>
          <a:p>
            <a:pPr marL="0" indent="0" algn="just">
              <a:buNone/>
            </a:pPr>
            <a:r>
              <a:rPr lang="ru-RU" b="1" dirty="0"/>
              <a:t>Формат электронного личного письма </a:t>
            </a:r>
            <a:r>
              <a:rPr lang="ru-RU" dirty="0"/>
              <a:t>позволяет проверить базовые навыки и умения: </a:t>
            </a:r>
          </a:p>
          <a:p>
            <a:pPr algn="just"/>
            <a:r>
              <a:rPr lang="ru-RU" dirty="0"/>
              <a:t>описывать явления, события, излагать факты, выражая свои суждения и чувства; расспрашивать о новостях и излагать их; </a:t>
            </a:r>
          </a:p>
          <a:p>
            <a:pPr algn="just"/>
            <a:r>
              <a:rPr lang="ru-RU" dirty="0"/>
              <a:t>логично организовать текст своего письма, правильно оформить его; </a:t>
            </a:r>
          </a:p>
          <a:p>
            <a:pPr algn="just"/>
            <a:r>
              <a:rPr lang="ru-RU" dirty="0"/>
              <a:t>использовать языковые средства и правила речевого поведения в соответствии с нормами, принятыми в стране изучаемого языка. </a:t>
            </a:r>
          </a:p>
        </p:txBody>
      </p:sp>
    </p:spTree>
    <p:extLst>
      <p:ext uri="{BB962C8B-B14F-4D97-AF65-F5344CB8AC3E}">
        <p14:creationId xmlns:p14="http://schemas.microsoft.com/office/powerpoint/2010/main" val="51645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dirty="0"/>
            </a:br>
            <a:r>
              <a:rPr lang="ru-RU" b="1" dirty="0"/>
              <a:t>Задание 37 для учащегося </a:t>
            </a:r>
            <a:endParaRPr lang="ru-RU" dirty="0"/>
          </a:p>
        </p:txBody>
      </p:sp>
      <p:sp>
        <p:nvSpPr>
          <p:cNvPr id="4" name="Объект 3">
            <a:extLst>
              <a:ext uri="{FF2B5EF4-FFF2-40B4-BE49-F238E27FC236}">
                <a16:creationId xmlns:a16="http://schemas.microsoft.com/office/drawing/2014/main" id="{550A9E3C-6319-4508-B0F4-5781640BCD52}"/>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977C60C8-A2B1-4CF7-A28D-FFF54F6C33CE}"/>
              </a:ext>
            </a:extLst>
          </p:cNvPr>
          <p:cNvPicPr>
            <a:picLocks noChangeAspect="1"/>
          </p:cNvPicPr>
          <p:nvPr/>
        </p:nvPicPr>
        <p:blipFill>
          <a:blip r:embed="rId2"/>
          <a:stretch>
            <a:fillRect/>
          </a:stretch>
        </p:blipFill>
        <p:spPr>
          <a:xfrm>
            <a:off x="440973" y="1600200"/>
            <a:ext cx="8260210" cy="4392488"/>
          </a:xfrm>
          <a:prstGeom prst="rect">
            <a:avLst/>
          </a:prstGeom>
        </p:spPr>
      </p:pic>
    </p:spTree>
    <p:extLst>
      <p:ext uri="{BB962C8B-B14F-4D97-AF65-F5344CB8AC3E}">
        <p14:creationId xmlns:p14="http://schemas.microsoft.com/office/powerpoint/2010/main" val="100794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endParaRPr lang="ru-RU" dirty="0"/>
          </a:p>
          <a:p>
            <a:pPr marL="0" indent="0" algn="just">
              <a:buNone/>
            </a:pPr>
            <a:r>
              <a:rPr lang="ru-RU" dirty="0"/>
              <a:t>Экзаменационная работа содержит </a:t>
            </a:r>
            <a:r>
              <a:rPr lang="ru-RU" b="1" dirty="0"/>
              <a:t>письменную</a:t>
            </a:r>
            <a:r>
              <a:rPr lang="ru-RU" dirty="0"/>
              <a:t> и </a:t>
            </a:r>
            <a:r>
              <a:rPr lang="ru-RU" b="1" dirty="0"/>
              <a:t>устную</a:t>
            </a:r>
            <a:r>
              <a:rPr lang="ru-RU" dirty="0"/>
              <a:t> части. </a:t>
            </a:r>
          </a:p>
          <a:p>
            <a:pPr marL="0" indent="0" algn="just">
              <a:buNone/>
            </a:pPr>
            <a:r>
              <a:rPr lang="ru-RU" dirty="0"/>
              <a:t>Письменная часть в свою очередь включает четыре раздела: </a:t>
            </a:r>
          </a:p>
          <a:p>
            <a:pPr algn="just"/>
            <a:r>
              <a:rPr lang="ru-RU" b="1" dirty="0"/>
              <a:t>«Аудирование», </a:t>
            </a:r>
          </a:p>
          <a:p>
            <a:pPr algn="just"/>
            <a:r>
              <a:rPr lang="ru-RU" b="1" dirty="0"/>
              <a:t>«Чтение», </a:t>
            </a:r>
          </a:p>
          <a:p>
            <a:pPr algn="just"/>
            <a:r>
              <a:rPr lang="ru-RU" b="1" dirty="0"/>
              <a:t>«Грамматика и лексика»,</a:t>
            </a:r>
          </a:p>
          <a:p>
            <a:pPr algn="just"/>
            <a:r>
              <a:rPr lang="ru-RU" b="1" dirty="0"/>
              <a:t>«Письменная речь». </a:t>
            </a:r>
          </a:p>
        </p:txBody>
      </p:sp>
    </p:spTree>
    <p:extLst>
      <p:ext uri="{BB962C8B-B14F-4D97-AF65-F5344CB8AC3E}">
        <p14:creationId xmlns:p14="http://schemas.microsoft.com/office/powerpoint/2010/main" val="245315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Электронное личное письмо (задание 3</a:t>
            </a:r>
            <a:r>
              <a:rPr lang="en-US" dirty="0"/>
              <a:t>7</a:t>
            </a:r>
            <a:r>
              <a:rPr lang="ru-RU" dirty="0"/>
              <a:t>) оценивается по трем критериям</a:t>
            </a:r>
          </a:p>
        </p:txBody>
      </p:sp>
      <p:sp>
        <p:nvSpPr>
          <p:cNvPr id="3" name="Объект 2"/>
          <p:cNvSpPr>
            <a:spLocks noGrp="1"/>
          </p:cNvSpPr>
          <p:nvPr>
            <p:ph idx="1"/>
          </p:nvPr>
        </p:nvSpPr>
        <p:spPr/>
        <p:txBody>
          <a:bodyPr/>
          <a:lstStyle/>
          <a:p>
            <a:endParaRPr lang="ru-RU" dirty="0"/>
          </a:p>
          <a:p>
            <a:r>
              <a:rPr lang="ru-RU" sz="2800" dirty="0"/>
              <a:t>Решение коммуникативной задачи (0–2 балла), </a:t>
            </a:r>
          </a:p>
          <a:p>
            <a:r>
              <a:rPr lang="ru-RU" sz="2800" dirty="0"/>
              <a:t>Организация текста (0–2 балла),</a:t>
            </a:r>
          </a:p>
          <a:p>
            <a:r>
              <a:rPr lang="ru-RU" sz="2800" dirty="0"/>
              <a:t>Языковое оформление текста (0–2 балла).</a:t>
            </a:r>
          </a:p>
        </p:txBody>
      </p:sp>
    </p:spTree>
    <p:extLst>
      <p:ext uri="{BB962C8B-B14F-4D97-AF65-F5344CB8AC3E}">
        <p14:creationId xmlns:p14="http://schemas.microsoft.com/office/powerpoint/2010/main" val="618595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807368"/>
          </a:xfrm>
        </p:spPr>
        <p:txBody>
          <a:bodyPr>
            <a:normAutofit fontScale="90000"/>
          </a:bodyPr>
          <a:lstStyle/>
          <a:p>
            <a:pPr algn="ctr"/>
            <a:br>
              <a:rPr lang="ru-RU" sz="4000" b="1" dirty="0"/>
            </a:br>
            <a:br>
              <a:rPr lang="ru-RU" sz="4000" b="1" dirty="0"/>
            </a:br>
            <a:r>
              <a:rPr lang="ru-RU" sz="3600" b="1" dirty="0"/>
              <a:t>Критерии оценивания задания 37</a:t>
            </a:r>
            <a:br>
              <a:rPr lang="ru-RU" dirty="0"/>
            </a:br>
            <a:endParaRPr lang="ru-RU" dirty="0"/>
          </a:p>
        </p:txBody>
      </p:sp>
      <p:pic>
        <p:nvPicPr>
          <p:cNvPr id="6" name="object 5">
            <a:extLst>
              <a:ext uri="{FF2B5EF4-FFF2-40B4-BE49-F238E27FC236}">
                <a16:creationId xmlns:a16="http://schemas.microsoft.com/office/drawing/2014/main" id="{1B7BF29E-7523-4EBB-84AB-E481B92121C6}"/>
              </a:ext>
            </a:extLst>
          </p:cNvPr>
          <p:cNvPicPr/>
          <p:nvPr/>
        </p:nvPicPr>
        <p:blipFill>
          <a:blip r:embed="rId2" cstate="print"/>
          <a:stretch>
            <a:fillRect/>
          </a:stretch>
        </p:blipFill>
        <p:spPr>
          <a:xfrm>
            <a:off x="395536" y="1484784"/>
            <a:ext cx="3665220" cy="4236720"/>
          </a:xfrm>
          <a:prstGeom prst="rect">
            <a:avLst/>
          </a:prstGeom>
        </p:spPr>
      </p:pic>
      <p:pic>
        <p:nvPicPr>
          <p:cNvPr id="7" name="object 6">
            <a:extLst>
              <a:ext uri="{FF2B5EF4-FFF2-40B4-BE49-F238E27FC236}">
                <a16:creationId xmlns:a16="http://schemas.microsoft.com/office/drawing/2014/main" id="{CE733A5B-0333-42A1-96E3-8EAD5833F986}"/>
              </a:ext>
            </a:extLst>
          </p:cNvPr>
          <p:cNvPicPr>
            <a:picLocks noGrp="1"/>
          </p:cNvPicPr>
          <p:nvPr>
            <p:ph idx="1"/>
          </p:nvPr>
        </p:nvPicPr>
        <p:blipFill>
          <a:blip r:embed="rId3" cstate="print"/>
          <a:stretch>
            <a:fillRect/>
          </a:stretch>
        </p:blipFill>
        <p:spPr>
          <a:xfrm>
            <a:off x="4183526" y="1628800"/>
            <a:ext cx="4571429" cy="4790476"/>
          </a:xfrm>
          <a:prstGeom prst="rect">
            <a:avLst/>
          </a:prstGeom>
        </p:spPr>
      </p:pic>
    </p:spTree>
    <p:extLst>
      <p:ext uri="{BB962C8B-B14F-4D97-AF65-F5344CB8AC3E}">
        <p14:creationId xmlns:p14="http://schemas.microsoft.com/office/powerpoint/2010/main" val="382409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807368"/>
          </a:xfrm>
        </p:spPr>
        <p:txBody>
          <a:bodyPr>
            <a:normAutofit fontScale="90000"/>
          </a:bodyPr>
          <a:lstStyle/>
          <a:p>
            <a:pPr algn="ctr"/>
            <a:br>
              <a:rPr lang="ru-RU" sz="4000" b="1" dirty="0"/>
            </a:br>
            <a:br>
              <a:rPr lang="ru-RU" sz="4000" b="1" dirty="0"/>
            </a:br>
            <a:r>
              <a:rPr lang="ru-RU" sz="3600" b="1" dirty="0"/>
              <a:t>Структура и содержание электронного личного письма</a:t>
            </a:r>
            <a:br>
              <a:rPr lang="ru-RU" dirty="0"/>
            </a:br>
            <a:endParaRPr lang="ru-RU" dirty="0"/>
          </a:p>
        </p:txBody>
      </p:sp>
      <p:pic>
        <p:nvPicPr>
          <p:cNvPr id="4" name="Объект 3">
            <a:extLst>
              <a:ext uri="{FF2B5EF4-FFF2-40B4-BE49-F238E27FC236}">
                <a16:creationId xmlns:a16="http://schemas.microsoft.com/office/drawing/2014/main" id="{D5CE6BF6-4942-454C-9E72-53D370367AAA}"/>
              </a:ext>
            </a:extLst>
          </p:cNvPr>
          <p:cNvPicPr>
            <a:picLocks noGrp="1" noChangeAspect="1"/>
          </p:cNvPicPr>
          <p:nvPr>
            <p:ph idx="1"/>
          </p:nvPr>
        </p:nvPicPr>
        <p:blipFill>
          <a:blip r:embed="rId2"/>
          <a:stretch>
            <a:fillRect/>
          </a:stretch>
        </p:blipFill>
        <p:spPr>
          <a:xfrm>
            <a:off x="367747" y="1556792"/>
            <a:ext cx="8403405" cy="3888432"/>
          </a:xfrm>
          <a:prstGeom prst="rect">
            <a:avLst/>
          </a:prstGeom>
        </p:spPr>
      </p:pic>
    </p:spTree>
    <p:extLst>
      <p:ext uri="{BB962C8B-B14F-4D97-AF65-F5344CB8AC3E}">
        <p14:creationId xmlns:p14="http://schemas.microsoft.com/office/powerpoint/2010/main" val="96439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idx="1"/>
          </p:nvPr>
        </p:nvSpPr>
        <p:spPr>
          <a:xfrm>
            <a:off x="457200" y="908720"/>
            <a:ext cx="8229600" cy="5217443"/>
          </a:xfrm>
        </p:spPr>
        <p:txBody>
          <a:bodyPr>
            <a:normAutofit/>
          </a:bodyPr>
          <a:lstStyle/>
          <a:p>
            <a:pPr marL="0" indent="0" algn="ctr">
              <a:buNone/>
            </a:pPr>
            <a:r>
              <a:rPr lang="ru-RU" dirty="0"/>
              <a:t>Что является </a:t>
            </a:r>
            <a:r>
              <a:rPr lang="ru-RU" b="1" dirty="0"/>
              <a:t>благодарностью за полученное письмо </a:t>
            </a:r>
            <a:r>
              <a:rPr lang="ru-RU" dirty="0"/>
              <a:t>или/и </a:t>
            </a:r>
            <a:r>
              <a:rPr lang="ru-RU" b="1" dirty="0"/>
              <a:t>выражением положительных эмоций </a:t>
            </a:r>
            <a:r>
              <a:rPr lang="ru-RU" dirty="0"/>
              <a:t>от его получения: </a:t>
            </a:r>
          </a:p>
          <a:p>
            <a:pPr algn="just"/>
            <a:r>
              <a:rPr lang="en-US" i="1" dirty="0">
                <a:solidFill>
                  <a:srgbClr val="00B050"/>
                </a:solidFill>
              </a:rPr>
              <a:t>Thanks for your recent email. Thanks for your message. Thanks for writing to me. Great to hear from you. I was very glad to hear from you (again). I’m always glad to get messages from you. Thanks for your message. I was very glad to hear from you. Thanks for writing to me. Great to hear from you. </a:t>
            </a:r>
            <a:endParaRPr lang="en-US" dirty="0">
              <a:solidFill>
                <a:srgbClr val="00B050"/>
              </a:solidFill>
            </a:endParaRPr>
          </a:p>
          <a:p>
            <a:pPr marL="0" indent="0">
              <a:buNone/>
            </a:pPr>
            <a:endParaRPr lang="ru-RU" dirty="0"/>
          </a:p>
          <a:p>
            <a:pPr marL="0" indent="0">
              <a:buNone/>
            </a:pPr>
            <a:r>
              <a:rPr lang="ru-RU" dirty="0"/>
              <a:t>Ссылка на предыдущие контакты </a:t>
            </a:r>
            <a:r>
              <a:rPr lang="ru-RU" u="sng" dirty="0"/>
              <a:t>не является обязательной</a:t>
            </a:r>
            <a:r>
              <a:rPr lang="ru-RU" dirty="0"/>
              <a:t>, но и </a:t>
            </a:r>
            <a:r>
              <a:rPr lang="ru-RU" b="1" dirty="0"/>
              <a:t>ошибкой не является. </a:t>
            </a:r>
            <a:endParaRPr lang="ru-RU" dirty="0"/>
          </a:p>
        </p:txBody>
      </p:sp>
    </p:spTree>
    <p:extLst>
      <p:ext uri="{BB962C8B-B14F-4D97-AF65-F5344CB8AC3E}">
        <p14:creationId xmlns:p14="http://schemas.microsoft.com/office/powerpoint/2010/main" val="10319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idx="1"/>
          </p:nvPr>
        </p:nvSpPr>
        <p:spPr>
          <a:xfrm>
            <a:off x="457200" y="908720"/>
            <a:ext cx="8229600" cy="5217443"/>
          </a:xfrm>
        </p:spPr>
        <p:txBody>
          <a:bodyPr>
            <a:normAutofit/>
          </a:bodyPr>
          <a:lstStyle/>
          <a:p>
            <a:endParaRPr lang="ru-RU" dirty="0"/>
          </a:p>
          <a:p>
            <a:pPr marL="0" indent="0" algn="ctr">
              <a:buNone/>
            </a:pPr>
            <a:r>
              <a:rPr lang="ru-RU" dirty="0"/>
              <a:t>Что является </a:t>
            </a:r>
            <a:r>
              <a:rPr lang="ru-RU" b="1" dirty="0"/>
              <a:t>надеждой на последующие контакты</a:t>
            </a:r>
            <a:r>
              <a:rPr lang="ru-RU" dirty="0"/>
              <a:t>: </a:t>
            </a:r>
          </a:p>
          <a:p>
            <a:endParaRPr lang="ru-RU" i="1" dirty="0"/>
          </a:p>
          <a:p>
            <a:r>
              <a:rPr lang="en-US" i="1" dirty="0">
                <a:solidFill>
                  <a:srgbClr val="00B050"/>
                </a:solidFill>
              </a:rPr>
              <a:t>Write back soon. Hope to hear from you soon. Please, write to me soon. Drop me a line. </a:t>
            </a:r>
            <a:endParaRPr lang="en-US" dirty="0">
              <a:solidFill>
                <a:srgbClr val="00B050"/>
              </a:solidFill>
            </a:endParaRPr>
          </a:p>
          <a:p>
            <a:pPr marL="0" indent="0">
              <a:buNone/>
            </a:pPr>
            <a:endParaRPr lang="ru-RU" dirty="0"/>
          </a:p>
          <a:p>
            <a:pPr marL="0" indent="0">
              <a:buNone/>
            </a:pPr>
            <a:r>
              <a:rPr lang="ru-RU" dirty="0"/>
              <a:t>Фразы </a:t>
            </a:r>
            <a:r>
              <a:rPr lang="ru-RU" i="1" dirty="0"/>
              <a:t>“I </a:t>
            </a:r>
            <a:r>
              <a:rPr lang="ru-RU" i="1" dirty="0" err="1"/>
              <a:t>will</a:t>
            </a:r>
            <a:r>
              <a:rPr lang="ru-RU" i="1" dirty="0"/>
              <a:t> </a:t>
            </a:r>
            <a:r>
              <a:rPr lang="ru-RU" i="1" dirty="0" err="1"/>
              <a:t>write</a:t>
            </a:r>
            <a:r>
              <a:rPr lang="ru-RU" i="1" dirty="0"/>
              <a:t> </a:t>
            </a:r>
            <a:r>
              <a:rPr lang="ru-RU" i="1" dirty="0" err="1"/>
              <a:t>you</a:t>
            </a:r>
            <a:r>
              <a:rPr lang="ru-RU" i="1" dirty="0"/>
              <a:t> </a:t>
            </a:r>
            <a:r>
              <a:rPr lang="ru-RU" i="1" dirty="0" err="1"/>
              <a:t>soon</a:t>
            </a:r>
            <a:r>
              <a:rPr lang="ru-RU" i="1" dirty="0"/>
              <a:t>”, “</a:t>
            </a:r>
            <a:r>
              <a:rPr lang="ru-RU" i="1" dirty="0" err="1"/>
              <a:t>See</a:t>
            </a:r>
            <a:r>
              <a:rPr lang="ru-RU" i="1" dirty="0"/>
              <a:t> </a:t>
            </a:r>
            <a:r>
              <a:rPr lang="ru-RU" i="1" dirty="0" err="1"/>
              <a:t>you</a:t>
            </a:r>
            <a:r>
              <a:rPr lang="ru-RU" i="1" dirty="0"/>
              <a:t> </a:t>
            </a:r>
            <a:r>
              <a:rPr lang="ru-RU" i="1" dirty="0" err="1"/>
              <a:t>soon</a:t>
            </a:r>
            <a:r>
              <a:rPr lang="ru-RU" i="1" dirty="0"/>
              <a:t>” </a:t>
            </a:r>
            <a:r>
              <a:rPr lang="ru-RU" b="1" dirty="0"/>
              <a:t>не являются </a:t>
            </a:r>
            <a:r>
              <a:rPr lang="ru-RU" dirty="0"/>
              <a:t>выражением надежды…</a:t>
            </a:r>
          </a:p>
        </p:txBody>
      </p:sp>
    </p:spTree>
    <p:extLst>
      <p:ext uri="{BB962C8B-B14F-4D97-AF65-F5344CB8AC3E}">
        <p14:creationId xmlns:p14="http://schemas.microsoft.com/office/powerpoint/2010/main" val="331666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idx="1"/>
          </p:nvPr>
        </p:nvSpPr>
        <p:spPr>
          <a:xfrm>
            <a:off x="457200" y="908720"/>
            <a:ext cx="8229600" cy="5217443"/>
          </a:xfrm>
        </p:spPr>
        <p:txBody>
          <a:bodyPr>
            <a:normAutofit/>
          </a:bodyPr>
          <a:lstStyle/>
          <a:p>
            <a:endParaRPr lang="ru-RU" dirty="0"/>
          </a:p>
          <a:p>
            <a:pPr marL="0" indent="0" algn="ctr">
              <a:buNone/>
            </a:pPr>
            <a:r>
              <a:rPr lang="ru-RU" b="1" dirty="0"/>
              <a:t>В качестве завершающих фраз возможны следующие </a:t>
            </a:r>
            <a:r>
              <a:rPr lang="ru-RU" dirty="0"/>
              <a:t>(они пишутся слева, на отдельной строке):</a:t>
            </a:r>
          </a:p>
          <a:p>
            <a:endParaRPr lang="ru-RU" i="1" dirty="0"/>
          </a:p>
          <a:p>
            <a:r>
              <a:rPr lang="en-US" i="1" dirty="0">
                <a:solidFill>
                  <a:srgbClr val="00B050"/>
                </a:solidFill>
              </a:rPr>
              <a:t>Best wishes,</a:t>
            </a:r>
          </a:p>
          <a:p>
            <a:r>
              <a:rPr lang="en-US" i="1" dirty="0">
                <a:solidFill>
                  <a:srgbClr val="00B050"/>
                </a:solidFill>
              </a:rPr>
              <a:t>All the best,</a:t>
            </a:r>
          </a:p>
          <a:p>
            <a:r>
              <a:rPr lang="en-US" i="1" dirty="0">
                <a:solidFill>
                  <a:srgbClr val="00B050"/>
                </a:solidFill>
              </a:rPr>
              <a:t>With love,</a:t>
            </a:r>
          </a:p>
          <a:p>
            <a:r>
              <a:rPr lang="en-US" i="1" dirty="0">
                <a:solidFill>
                  <a:srgbClr val="00B050"/>
                </a:solidFill>
              </a:rPr>
              <a:t>Yours,</a:t>
            </a:r>
            <a:endParaRPr lang="ru-RU" dirty="0">
              <a:solidFill>
                <a:srgbClr val="00B050"/>
              </a:solidFill>
            </a:endParaRPr>
          </a:p>
        </p:txBody>
      </p:sp>
    </p:spTree>
    <p:extLst>
      <p:ext uri="{BB962C8B-B14F-4D97-AF65-F5344CB8AC3E}">
        <p14:creationId xmlns:p14="http://schemas.microsoft.com/office/powerpoint/2010/main" val="364416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807368"/>
          </a:xfrm>
        </p:spPr>
        <p:txBody>
          <a:bodyPr>
            <a:normAutofit fontScale="90000"/>
          </a:bodyPr>
          <a:lstStyle/>
          <a:p>
            <a:pPr algn="ctr"/>
            <a:br>
              <a:rPr lang="ru-RU" sz="4000" b="1" dirty="0"/>
            </a:br>
            <a:r>
              <a:rPr lang="ru-RU" sz="3600" b="1" dirty="0"/>
              <a:t>Решение коммуникативной задачи</a:t>
            </a:r>
            <a:br>
              <a:rPr lang="ru-RU" dirty="0"/>
            </a:br>
            <a:endParaRPr lang="ru-RU" dirty="0"/>
          </a:p>
        </p:txBody>
      </p:sp>
      <p:sp>
        <p:nvSpPr>
          <p:cNvPr id="3" name="Объект 2"/>
          <p:cNvSpPr>
            <a:spLocks noGrp="1"/>
          </p:cNvSpPr>
          <p:nvPr>
            <p:ph idx="1"/>
          </p:nvPr>
        </p:nvSpPr>
        <p:spPr>
          <a:xfrm>
            <a:off x="467544" y="1196752"/>
            <a:ext cx="8229600" cy="5040560"/>
          </a:xfrm>
        </p:spPr>
        <p:txBody>
          <a:bodyPr>
            <a:noAutofit/>
          </a:bodyPr>
          <a:lstStyle/>
          <a:p>
            <a:pPr algn="just"/>
            <a:r>
              <a:rPr lang="ru-RU" i="1" u="sng" dirty="0"/>
              <a:t>Полным</a:t>
            </a:r>
            <a:r>
              <a:rPr lang="ru-RU" i="1" dirty="0"/>
              <a:t> </a:t>
            </a:r>
            <a:r>
              <a:rPr lang="ru-RU" dirty="0"/>
              <a:t>ответом считается ответ, раскрывающий содержание всех пунктов плана и отвечающий коммуникативной задаче. Полный ответ на пункт плана включает все элементы вопроса: WHERE </a:t>
            </a:r>
            <a:r>
              <a:rPr lang="ru-RU" dirty="0" err="1"/>
              <a:t>and</a:t>
            </a:r>
            <a:r>
              <a:rPr lang="ru-RU" dirty="0"/>
              <a:t> WHEN, WHAT </a:t>
            </a:r>
            <a:r>
              <a:rPr lang="ru-RU" dirty="0" err="1"/>
              <a:t>and</a:t>
            </a:r>
            <a:r>
              <a:rPr lang="ru-RU" dirty="0"/>
              <a:t> WHY. Если дан ответ </a:t>
            </a:r>
            <a:r>
              <a:rPr lang="ru-RU" b="1" dirty="0"/>
              <a:t>только на одну часть вопроса</a:t>
            </a:r>
            <a:r>
              <a:rPr lang="ru-RU" dirty="0"/>
              <a:t>, то такой ответ </a:t>
            </a:r>
            <a:r>
              <a:rPr lang="ru-RU" b="1" dirty="0"/>
              <a:t>считается неполным</a:t>
            </a:r>
            <a:r>
              <a:rPr lang="ru-RU" dirty="0"/>
              <a:t>. </a:t>
            </a:r>
          </a:p>
          <a:p>
            <a:pPr algn="just"/>
            <a:endParaRPr lang="ru-RU" i="1" u="sng" dirty="0"/>
          </a:p>
          <a:p>
            <a:pPr algn="just"/>
            <a:r>
              <a:rPr lang="ru-RU" i="1" u="sng" dirty="0"/>
              <a:t>Точным</a:t>
            </a:r>
            <a:r>
              <a:rPr lang="ru-RU" i="1" dirty="0"/>
              <a:t> </a:t>
            </a:r>
            <a:r>
              <a:rPr lang="ru-RU" dirty="0"/>
              <a:t>считается ответ, соответствующий предложенным пунктам плана и заданным вопросам. </a:t>
            </a:r>
            <a:r>
              <a:rPr lang="ru-RU" b="1" dirty="0"/>
              <a:t>Неточным </a:t>
            </a:r>
            <a:r>
              <a:rPr lang="ru-RU" dirty="0"/>
              <a:t>считается ответ, если он </a:t>
            </a:r>
            <a:r>
              <a:rPr lang="ru-RU" b="1" dirty="0"/>
              <a:t>содержит фактическую ошибку, отход от темы или элементы топика</a:t>
            </a:r>
            <a:r>
              <a:rPr lang="ru-RU" dirty="0"/>
              <a:t>.</a:t>
            </a:r>
            <a:endParaRPr lang="ru-RU" sz="2100" dirty="0"/>
          </a:p>
        </p:txBody>
      </p:sp>
    </p:spTree>
    <p:extLst>
      <p:ext uri="{BB962C8B-B14F-4D97-AF65-F5344CB8AC3E}">
        <p14:creationId xmlns:p14="http://schemas.microsoft.com/office/powerpoint/2010/main" val="236032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Ответы на вопросы друга</a:t>
            </a:r>
          </a:p>
        </p:txBody>
      </p:sp>
      <p:sp>
        <p:nvSpPr>
          <p:cNvPr id="3" name="Объект 2"/>
          <p:cNvSpPr>
            <a:spLocks noGrp="1"/>
          </p:cNvSpPr>
          <p:nvPr>
            <p:ph idx="1"/>
          </p:nvPr>
        </p:nvSpPr>
        <p:spPr/>
        <p:txBody>
          <a:bodyPr/>
          <a:lstStyle/>
          <a:p>
            <a:endParaRPr lang="ru-RU" i="1" dirty="0"/>
          </a:p>
          <a:p>
            <a:r>
              <a:rPr lang="en-US" i="1" dirty="0"/>
              <a:t>How do Russian teenagers earn their pocket money?</a:t>
            </a:r>
            <a:endParaRPr lang="ru-RU" i="1" dirty="0"/>
          </a:p>
          <a:p>
            <a:r>
              <a:rPr lang="en-US" dirty="0">
                <a:solidFill>
                  <a:srgbClr val="FF0000"/>
                </a:solidFill>
              </a:rPr>
              <a:t>I earn my pocket money by babysitting</a:t>
            </a:r>
            <a:r>
              <a:rPr lang="ru-RU" dirty="0"/>
              <a:t>.</a:t>
            </a:r>
          </a:p>
          <a:p>
            <a:endParaRPr lang="ru-RU" dirty="0"/>
          </a:p>
          <a:p>
            <a:r>
              <a:rPr lang="ru-RU" i="1" dirty="0" err="1"/>
              <a:t>In</a:t>
            </a:r>
            <a:r>
              <a:rPr lang="ru-RU" i="1" dirty="0"/>
              <a:t> </a:t>
            </a:r>
            <a:r>
              <a:rPr lang="ru-RU" i="1" dirty="0" err="1"/>
              <a:t>which</a:t>
            </a:r>
            <a:r>
              <a:rPr lang="ru-RU" i="1" dirty="0"/>
              <a:t> </a:t>
            </a:r>
            <a:r>
              <a:rPr lang="ru-RU" i="1" dirty="0" err="1"/>
              <a:t>sphere</a:t>
            </a:r>
            <a:r>
              <a:rPr lang="ru-RU" i="1" dirty="0"/>
              <a:t> </a:t>
            </a:r>
            <a:r>
              <a:rPr lang="ru-RU" i="1" dirty="0" err="1"/>
              <a:t>would</a:t>
            </a:r>
            <a:r>
              <a:rPr lang="ru-RU" i="1" dirty="0"/>
              <a:t> </a:t>
            </a:r>
            <a:r>
              <a:rPr lang="ru-RU" i="1" dirty="0" err="1"/>
              <a:t>you</a:t>
            </a:r>
            <a:r>
              <a:rPr lang="ru-RU" i="1" dirty="0"/>
              <a:t> </a:t>
            </a:r>
            <a:r>
              <a:rPr lang="ru-RU" i="1" dirty="0" err="1"/>
              <a:t>like</a:t>
            </a:r>
            <a:r>
              <a:rPr lang="ru-RU" i="1" dirty="0"/>
              <a:t> </a:t>
            </a:r>
            <a:r>
              <a:rPr lang="ru-RU" i="1" dirty="0" err="1"/>
              <a:t>to</a:t>
            </a:r>
            <a:r>
              <a:rPr lang="ru-RU" i="1" dirty="0"/>
              <a:t> </a:t>
            </a:r>
            <a:r>
              <a:rPr lang="ru-RU" i="1" dirty="0" err="1"/>
              <a:t>try</a:t>
            </a:r>
            <a:r>
              <a:rPr lang="ru-RU" i="1" dirty="0"/>
              <a:t> </a:t>
            </a:r>
            <a:r>
              <a:rPr lang="ru-RU" i="1" dirty="0" err="1"/>
              <a:t>your</a:t>
            </a:r>
            <a:r>
              <a:rPr lang="ru-RU" i="1" dirty="0"/>
              <a:t> </a:t>
            </a:r>
            <a:r>
              <a:rPr lang="ru-RU" i="1" dirty="0" err="1"/>
              <a:t>hand</a:t>
            </a:r>
            <a:r>
              <a:rPr lang="ru-RU" i="1" dirty="0"/>
              <a:t> </a:t>
            </a:r>
            <a:r>
              <a:rPr lang="ru-RU" i="1" dirty="0" err="1"/>
              <a:t>and</a:t>
            </a:r>
            <a:r>
              <a:rPr lang="ru-RU" i="1" dirty="0"/>
              <a:t> </a:t>
            </a:r>
            <a:r>
              <a:rPr lang="ru-RU" i="1" dirty="0" err="1"/>
              <a:t>why</a:t>
            </a:r>
            <a:r>
              <a:rPr lang="ru-RU" i="1" dirty="0"/>
              <a:t>?</a:t>
            </a:r>
          </a:p>
          <a:p>
            <a:r>
              <a:rPr lang="en-US" dirty="0">
                <a:solidFill>
                  <a:srgbClr val="FF0000"/>
                </a:solidFill>
              </a:rPr>
              <a:t>I can do many things with my hands: I can knit, dust the furniture, wash the floor</a:t>
            </a:r>
            <a:r>
              <a:rPr lang="ru-RU" i="1" dirty="0">
                <a:solidFill>
                  <a:srgbClr val="FF0000"/>
                </a:solidFill>
              </a:rPr>
              <a:t>.</a:t>
            </a:r>
            <a:endParaRPr lang="ru-RU" dirty="0">
              <a:solidFill>
                <a:srgbClr val="FF0000"/>
              </a:solidFill>
            </a:endParaRPr>
          </a:p>
          <a:p>
            <a:endParaRPr lang="ru-RU" dirty="0"/>
          </a:p>
        </p:txBody>
      </p:sp>
    </p:spTree>
    <p:extLst>
      <p:ext uri="{BB962C8B-B14F-4D97-AF65-F5344CB8AC3E}">
        <p14:creationId xmlns:p14="http://schemas.microsoft.com/office/powerpoint/2010/main" val="2601005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altLang="ru-RU" dirty="0">
                <a:latin typeface="Times New Roman" pitchFamily="18" charset="0"/>
                <a:cs typeface="Calibri" pitchFamily="34" charset="0"/>
              </a:rPr>
              <a:t>Постановка вопросов другу</a:t>
            </a:r>
            <a:endParaRPr lang="ru-RU" dirty="0"/>
          </a:p>
        </p:txBody>
      </p:sp>
      <p:sp>
        <p:nvSpPr>
          <p:cNvPr id="3" name="Объект 2"/>
          <p:cNvSpPr>
            <a:spLocks noGrp="1"/>
          </p:cNvSpPr>
          <p:nvPr>
            <p:ph idx="1"/>
          </p:nvPr>
        </p:nvSpPr>
        <p:spPr/>
        <p:txBody>
          <a:bodyPr>
            <a:normAutofit/>
          </a:bodyPr>
          <a:lstStyle/>
          <a:p>
            <a:r>
              <a:rPr lang="en-US" dirty="0" err="1"/>
              <a:t>Задание</a:t>
            </a:r>
            <a:r>
              <a:rPr lang="en-US" dirty="0"/>
              <a:t> в </a:t>
            </a:r>
            <a:r>
              <a:rPr lang="en-US" dirty="0" err="1"/>
              <a:t>письме-стимуле</a:t>
            </a:r>
            <a:r>
              <a:rPr lang="en-US" dirty="0"/>
              <a:t>: </a:t>
            </a:r>
            <a:r>
              <a:rPr lang="en-US" i="1" dirty="0"/>
              <a:t>…I won the city contest in Geography last week</a:t>
            </a:r>
            <a:r>
              <a:rPr lang="en-US" dirty="0"/>
              <a:t>.</a:t>
            </a:r>
          </a:p>
          <a:p>
            <a:r>
              <a:rPr lang="en-US" dirty="0" err="1"/>
              <a:t>Задание</a:t>
            </a:r>
            <a:r>
              <a:rPr lang="en-US" dirty="0"/>
              <a:t> </a:t>
            </a:r>
            <a:r>
              <a:rPr lang="en-US" dirty="0" err="1"/>
              <a:t>после</a:t>
            </a:r>
            <a:r>
              <a:rPr lang="en-US" dirty="0"/>
              <a:t> </a:t>
            </a:r>
            <a:r>
              <a:rPr lang="en-US" dirty="0" err="1"/>
              <a:t>письма-стимула</a:t>
            </a:r>
            <a:r>
              <a:rPr lang="en-US" dirty="0"/>
              <a:t>: </a:t>
            </a:r>
            <a:r>
              <a:rPr lang="en-US" i="1" dirty="0"/>
              <a:t>ask 3 questions about the city contest in Geography</a:t>
            </a:r>
            <a:r>
              <a:rPr lang="en-US" dirty="0"/>
              <a:t>.</a:t>
            </a:r>
          </a:p>
          <a:p>
            <a:endParaRPr lang="ru-RU" i="1" dirty="0"/>
          </a:p>
          <a:p>
            <a:r>
              <a:rPr lang="ru-RU" i="1" dirty="0" err="1">
                <a:solidFill>
                  <a:srgbClr val="FF0000"/>
                </a:solidFill>
              </a:rPr>
              <a:t>What</a:t>
            </a:r>
            <a:r>
              <a:rPr lang="ru-RU" i="1" dirty="0">
                <a:solidFill>
                  <a:srgbClr val="FF0000"/>
                </a:solidFill>
              </a:rPr>
              <a:t> </a:t>
            </a:r>
            <a:r>
              <a:rPr lang="ru-RU" i="1" dirty="0" err="1">
                <a:solidFill>
                  <a:srgbClr val="FF0000"/>
                </a:solidFill>
              </a:rPr>
              <a:t>about</a:t>
            </a:r>
            <a:r>
              <a:rPr lang="ru-RU" i="1" dirty="0">
                <a:solidFill>
                  <a:srgbClr val="FF0000"/>
                </a:solidFill>
              </a:rPr>
              <a:t> </a:t>
            </a:r>
            <a:r>
              <a:rPr lang="ru-RU" i="1" dirty="0" err="1">
                <a:solidFill>
                  <a:srgbClr val="FF0000"/>
                </a:solidFill>
              </a:rPr>
              <a:t>your</a:t>
            </a:r>
            <a:r>
              <a:rPr lang="ru-RU" i="1" dirty="0">
                <a:solidFill>
                  <a:srgbClr val="FF0000"/>
                </a:solidFill>
              </a:rPr>
              <a:t> </a:t>
            </a:r>
            <a:r>
              <a:rPr lang="ru-RU" i="1" dirty="0" err="1">
                <a:solidFill>
                  <a:srgbClr val="FF0000"/>
                </a:solidFill>
              </a:rPr>
              <a:t>Geography</a:t>
            </a:r>
            <a:r>
              <a:rPr lang="ru-RU" i="1" dirty="0">
                <a:solidFill>
                  <a:srgbClr val="FF0000"/>
                </a:solidFill>
              </a:rPr>
              <a:t> </a:t>
            </a:r>
            <a:r>
              <a:rPr lang="ru-RU" i="1" dirty="0" err="1">
                <a:solidFill>
                  <a:srgbClr val="FF0000"/>
                </a:solidFill>
              </a:rPr>
              <a:t>contest</a:t>
            </a:r>
            <a:r>
              <a:rPr lang="ru-RU" i="1" dirty="0">
                <a:solidFill>
                  <a:srgbClr val="FF0000"/>
                </a:solidFill>
              </a:rPr>
              <a:t>?</a:t>
            </a:r>
            <a:r>
              <a:rPr lang="ru-RU" i="1" dirty="0"/>
              <a:t> </a:t>
            </a:r>
            <a:endParaRPr lang="ru-RU" dirty="0"/>
          </a:p>
          <a:p>
            <a:r>
              <a:rPr lang="ru-RU" i="1" dirty="0" err="1">
                <a:solidFill>
                  <a:srgbClr val="FF0000"/>
                </a:solidFill>
              </a:rPr>
              <a:t>Do</a:t>
            </a:r>
            <a:r>
              <a:rPr lang="ru-RU" i="1" dirty="0">
                <a:solidFill>
                  <a:srgbClr val="FF0000"/>
                </a:solidFill>
              </a:rPr>
              <a:t> </a:t>
            </a:r>
            <a:r>
              <a:rPr lang="ru-RU" i="1" dirty="0" err="1">
                <a:solidFill>
                  <a:srgbClr val="FF0000"/>
                </a:solidFill>
              </a:rPr>
              <a:t>you</a:t>
            </a:r>
            <a:r>
              <a:rPr lang="ru-RU" i="1" dirty="0">
                <a:solidFill>
                  <a:srgbClr val="FF0000"/>
                </a:solidFill>
              </a:rPr>
              <a:t> </a:t>
            </a:r>
            <a:r>
              <a:rPr lang="ru-RU" i="1" dirty="0" err="1">
                <a:solidFill>
                  <a:srgbClr val="FF0000"/>
                </a:solidFill>
              </a:rPr>
              <a:t>like</a:t>
            </a:r>
            <a:r>
              <a:rPr lang="ru-RU" i="1" dirty="0">
                <a:solidFill>
                  <a:srgbClr val="FF0000"/>
                </a:solidFill>
              </a:rPr>
              <a:t> </a:t>
            </a:r>
            <a:r>
              <a:rPr lang="ru-RU" i="1" dirty="0" err="1">
                <a:solidFill>
                  <a:srgbClr val="FF0000"/>
                </a:solidFill>
              </a:rPr>
              <a:t>Geography</a:t>
            </a:r>
            <a:r>
              <a:rPr lang="ru-RU" i="1" dirty="0">
                <a:solidFill>
                  <a:srgbClr val="FF0000"/>
                </a:solidFill>
              </a:rPr>
              <a:t>?</a:t>
            </a:r>
            <a:r>
              <a:rPr lang="ru-RU" i="1" dirty="0"/>
              <a:t> </a:t>
            </a:r>
          </a:p>
          <a:p>
            <a:r>
              <a:rPr lang="ru-RU" i="1" dirty="0" err="1">
                <a:solidFill>
                  <a:srgbClr val="FF0000"/>
                </a:solidFill>
              </a:rPr>
              <a:t>Was</a:t>
            </a:r>
            <a:r>
              <a:rPr lang="ru-RU" i="1" dirty="0">
                <a:solidFill>
                  <a:srgbClr val="FF0000"/>
                </a:solidFill>
              </a:rPr>
              <a:t> </a:t>
            </a:r>
            <a:r>
              <a:rPr lang="ru-RU" i="1" dirty="0" err="1">
                <a:solidFill>
                  <a:srgbClr val="FF0000"/>
                </a:solidFill>
              </a:rPr>
              <a:t>it</a:t>
            </a:r>
            <a:r>
              <a:rPr lang="ru-RU" i="1" dirty="0">
                <a:solidFill>
                  <a:srgbClr val="FF0000"/>
                </a:solidFill>
              </a:rPr>
              <a:t> a </a:t>
            </a:r>
            <a:r>
              <a:rPr lang="ru-RU" i="1" dirty="0" err="1">
                <a:solidFill>
                  <a:srgbClr val="FF0000"/>
                </a:solidFill>
              </a:rPr>
              <a:t>school</a:t>
            </a:r>
            <a:r>
              <a:rPr lang="ru-RU" i="1" dirty="0">
                <a:solidFill>
                  <a:srgbClr val="FF0000"/>
                </a:solidFill>
              </a:rPr>
              <a:t> </a:t>
            </a:r>
            <a:r>
              <a:rPr lang="ru-RU" i="1" dirty="0" err="1">
                <a:solidFill>
                  <a:srgbClr val="FF0000"/>
                </a:solidFill>
              </a:rPr>
              <a:t>contest</a:t>
            </a:r>
            <a:r>
              <a:rPr lang="ru-RU" i="1" dirty="0">
                <a:solidFill>
                  <a:srgbClr val="FF0000"/>
                </a:solidFill>
              </a:rPr>
              <a:t>?</a:t>
            </a:r>
            <a:r>
              <a:rPr lang="ru-RU" i="1" dirty="0"/>
              <a:t> </a:t>
            </a:r>
            <a:endParaRPr lang="ru-RU" dirty="0"/>
          </a:p>
        </p:txBody>
      </p:sp>
    </p:spTree>
    <p:extLst>
      <p:ext uri="{BB962C8B-B14F-4D97-AF65-F5344CB8AC3E}">
        <p14:creationId xmlns:p14="http://schemas.microsoft.com/office/powerpoint/2010/main" val="347331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altLang="ru-RU" dirty="0">
                <a:latin typeface="Times New Roman" pitchFamily="18" charset="0"/>
                <a:cs typeface="Calibri" pitchFamily="34" charset="0"/>
              </a:rPr>
              <a:t>Постановка вопросов другу</a:t>
            </a:r>
            <a:endParaRPr lang="ru-RU" dirty="0"/>
          </a:p>
        </p:txBody>
      </p:sp>
      <p:sp>
        <p:nvSpPr>
          <p:cNvPr id="3" name="Объект 2"/>
          <p:cNvSpPr>
            <a:spLocks noGrp="1"/>
          </p:cNvSpPr>
          <p:nvPr>
            <p:ph idx="1"/>
          </p:nvPr>
        </p:nvSpPr>
        <p:spPr/>
        <p:txBody>
          <a:bodyPr>
            <a:normAutofit/>
          </a:bodyPr>
          <a:lstStyle/>
          <a:p>
            <a:r>
              <a:rPr lang="en-US" dirty="0" err="1"/>
              <a:t>Задание</a:t>
            </a:r>
            <a:r>
              <a:rPr lang="en-US" dirty="0"/>
              <a:t> в </a:t>
            </a:r>
            <a:r>
              <a:rPr lang="en-US" dirty="0" err="1"/>
              <a:t>письме-стимуле</a:t>
            </a:r>
            <a:r>
              <a:rPr lang="en-US" dirty="0"/>
              <a:t>: </a:t>
            </a:r>
            <a:r>
              <a:rPr lang="en-US" i="1" dirty="0"/>
              <a:t>…I won the city contest in Geography last week</a:t>
            </a:r>
            <a:r>
              <a:rPr lang="en-US" dirty="0"/>
              <a:t>.</a:t>
            </a:r>
          </a:p>
          <a:p>
            <a:r>
              <a:rPr lang="en-US" dirty="0" err="1"/>
              <a:t>Задание</a:t>
            </a:r>
            <a:r>
              <a:rPr lang="en-US" dirty="0"/>
              <a:t> </a:t>
            </a:r>
            <a:r>
              <a:rPr lang="en-US" dirty="0" err="1"/>
              <a:t>после</a:t>
            </a:r>
            <a:r>
              <a:rPr lang="en-US" dirty="0"/>
              <a:t> </a:t>
            </a:r>
            <a:r>
              <a:rPr lang="en-US" dirty="0" err="1"/>
              <a:t>письма-стимула</a:t>
            </a:r>
            <a:r>
              <a:rPr lang="en-US" dirty="0"/>
              <a:t>: </a:t>
            </a:r>
            <a:r>
              <a:rPr lang="en-US" i="1" dirty="0"/>
              <a:t>ask 3 questions about the city contest in Geography</a:t>
            </a:r>
            <a:r>
              <a:rPr lang="en-US" dirty="0"/>
              <a:t>.</a:t>
            </a:r>
          </a:p>
          <a:p>
            <a:endParaRPr lang="ru-RU" i="1" dirty="0"/>
          </a:p>
          <a:p>
            <a:r>
              <a:rPr lang="ru-RU" i="1" dirty="0" err="1">
                <a:solidFill>
                  <a:srgbClr val="FF0000"/>
                </a:solidFill>
              </a:rPr>
              <a:t>Did</a:t>
            </a:r>
            <a:r>
              <a:rPr lang="ru-RU" i="1" dirty="0">
                <a:solidFill>
                  <a:srgbClr val="FF0000"/>
                </a:solidFill>
              </a:rPr>
              <a:t> </a:t>
            </a:r>
            <a:r>
              <a:rPr lang="ru-RU" i="1" dirty="0" err="1">
                <a:solidFill>
                  <a:srgbClr val="FF0000"/>
                </a:solidFill>
              </a:rPr>
              <a:t>you</a:t>
            </a:r>
            <a:r>
              <a:rPr lang="ru-RU" i="1" dirty="0">
                <a:solidFill>
                  <a:srgbClr val="FF0000"/>
                </a:solidFill>
              </a:rPr>
              <a:t> </a:t>
            </a:r>
            <a:r>
              <a:rPr lang="ru-RU" i="1" dirty="0" err="1">
                <a:solidFill>
                  <a:srgbClr val="FF0000"/>
                </a:solidFill>
              </a:rPr>
              <a:t>fail</a:t>
            </a:r>
            <a:r>
              <a:rPr lang="ru-RU" i="1" dirty="0">
                <a:solidFill>
                  <a:srgbClr val="FF0000"/>
                </a:solidFill>
              </a:rPr>
              <a:t> </a:t>
            </a:r>
            <a:r>
              <a:rPr lang="ru-RU" i="1" dirty="0" err="1">
                <a:solidFill>
                  <a:srgbClr val="FF0000"/>
                </a:solidFill>
              </a:rPr>
              <a:t>the</a:t>
            </a:r>
            <a:r>
              <a:rPr lang="ru-RU" i="1" dirty="0">
                <a:solidFill>
                  <a:srgbClr val="FF0000"/>
                </a:solidFill>
              </a:rPr>
              <a:t> </a:t>
            </a:r>
            <a:r>
              <a:rPr lang="ru-RU" i="1" dirty="0" err="1">
                <a:solidFill>
                  <a:srgbClr val="FF0000"/>
                </a:solidFill>
              </a:rPr>
              <a:t>contest</a:t>
            </a:r>
            <a:r>
              <a:rPr lang="ru-RU" i="1" dirty="0">
                <a:solidFill>
                  <a:srgbClr val="FF0000"/>
                </a:solidFill>
              </a:rPr>
              <a:t>?</a:t>
            </a:r>
            <a:r>
              <a:rPr lang="ru-RU" i="1" dirty="0"/>
              <a:t> </a:t>
            </a:r>
          </a:p>
          <a:p>
            <a:r>
              <a:rPr lang="ru-RU" i="1" dirty="0" err="1">
                <a:solidFill>
                  <a:srgbClr val="FF0000"/>
                </a:solidFill>
              </a:rPr>
              <a:t>When</a:t>
            </a:r>
            <a:r>
              <a:rPr lang="ru-RU" i="1" dirty="0">
                <a:solidFill>
                  <a:srgbClr val="FF0000"/>
                </a:solidFill>
              </a:rPr>
              <a:t> </a:t>
            </a:r>
            <a:r>
              <a:rPr lang="ru-RU" i="1" dirty="0" err="1">
                <a:solidFill>
                  <a:srgbClr val="FF0000"/>
                </a:solidFill>
              </a:rPr>
              <a:t>was</a:t>
            </a:r>
            <a:r>
              <a:rPr lang="ru-RU" i="1" dirty="0">
                <a:solidFill>
                  <a:srgbClr val="FF0000"/>
                </a:solidFill>
              </a:rPr>
              <a:t> </a:t>
            </a:r>
            <a:r>
              <a:rPr lang="ru-RU" i="1" dirty="0" err="1">
                <a:solidFill>
                  <a:srgbClr val="FF0000"/>
                </a:solidFill>
              </a:rPr>
              <a:t>the</a:t>
            </a:r>
            <a:r>
              <a:rPr lang="ru-RU" i="1" dirty="0">
                <a:solidFill>
                  <a:srgbClr val="FF0000"/>
                </a:solidFill>
              </a:rPr>
              <a:t> </a:t>
            </a:r>
            <a:r>
              <a:rPr lang="ru-RU" i="1" dirty="0" err="1">
                <a:solidFill>
                  <a:srgbClr val="FF0000"/>
                </a:solidFill>
              </a:rPr>
              <a:t>contest</a:t>
            </a:r>
            <a:r>
              <a:rPr lang="ru-RU" i="1" dirty="0">
                <a:solidFill>
                  <a:srgbClr val="FF0000"/>
                </a:solidFill>
              </a:rPr>
              <a:t> </a:t>
            </a:r>
            <a:r>
              <a:rPr lang="ru-RU" i="1" dirty="0" err="1">
                <a:solidFill>
                  <a:srgbClr val="FF0000"/>
                </a:solidFill>
              </a:rPr>
              <a:t>held</a:t>
            </a:r>
            <a:r>
              <a:rPr lang="ru-RU" i="1" dirty="0">
                <a:solidFill>
                  <a:srgbClr val="FF0000"/>
                </a:solidFill>
              </a:rPr>
              <a:t>? </a:t>
            </a:r>
          </a:p>
          <a:p>
            <a:r>
              <a:rPr lang="en-US" i="1" dirty="0">
                <a:solidFill>
                  <a:srgbClr val="00B050"/>
                </a:solidFill>
              </a:rPr>
              <a:t>Where was the Geography contest held? </a:t>
            </a:r>
            <a:r>
              <a:rPr lang="en-US" i="1" dirty="0">
                <a:solidFill>
                  <a:srgbClr val="FF0000"/>
                </a:solidFill>
              </a:rPr>
              <a:t>Was it held in your school?</a:t>
            </a:r>
            <a:r>
              <a:rPr lang="en-US" i="1" dirty="0"/>
              <a:t> </a:t>
            </a:r>
            <a:endParaRPr lang="ru-RU" i="1" dirty="0"/>
          </a:p>
          <a:p>
            <a:r>
              <a:rPr lang="ru-RU" i="1" dirty="0" err="1">
                <a:solidFill>
                  <a:srgbClr val="00B050"/>
                </a:solidFill>
              </a:rPr>
              <a:t>How</a:t>
            </a:r>
            <a:r>
              <a:rPr lang="ru-RU" i="1" dirty="0">
                <a:solidFill>
                  <a:srgbClr val="00B050"/>
                </a:solidFill>
              </a:rPr>
              <a:t> </a:t>
            </a:r>
            <a:r>
              <a:rPr lang="ru-RU" i="1" dirty="0" err="1">
                <a:solidFill>
                  <a:srgbClr val="00B050"/>
                </a:solidFill>
              </a:rPr>
              <a:t>many</a:t>
            </a:r>
            <a:r>
              <a:rPr lang="ru-RU" i="1" dirty="0">
                <a:solidFill>
                  <a:srgbClr val="00B050"/>
                </a:solidFill>
              </a:rPr>
              <a:t> </a:t>
            </a:r>
            <a:r>
              <a:rPr lang="ru-RU" i="1" dirty="0" err="1">
                <a:solidFill>
                  <a:srgbClr val="00B050"/>
                </a:solidFill>
              </a:rPr>
              <a:t>people</a:t>
            </a:r>
            <a:r>
              <a:rPr lang="ru-RU" i="1" dirty="0">
                <a:solidFill>
                  <a:srgbClr val="00B050"/>
                </a:solidFill>
              </a:rPr>
              <a:t> </a:t>
            </a:r>
            <a:r>
              <a:rPr lang="ru-RU" i="1" dirty="0" err="1">
                <a:solidFill>
                  <a:srgbClr val="00B050"/>
                </a:solidFill>
              </a:rPr>
              <a:t>participated</a:t>
            </a:r>
            <a:r>
              <a:rPr lang="ru-RU" i="1" dirty="0">
                <a:solidFill>
                  <a:srgbClr val="00B050"/>
                </a:solidFill>
              </a:rPr>
              <a:t> </a:t>
            </a:r>
            <a:r>
              <a:rPr lang="ru-RU" i="1" dirty="0" err="1">
                <a:solidFill>
                  <a:srgbClr val="00B050"/>
                </a:solidFill>
              </a:rPr>
              <a:t>in</a:t>
            </a:r>
            <a:r>
              <a:rPr lang="ru-RU" i="1" dirty="0">
                <a:solidFill>
                  <a:srgbClr val="00B050"/>
                </a:solidFill>
              </a:rPr>
              <a:t> </a:t>
            </a:r>
            <a:r>
              <a:rPr lang="ru-RU" i="1" dirty="0" err="1">
                <a:solidFill>
                  <a:srgbClr val="00B050"/>
                </a:solidFill>
              </a:rPr>
              <a:t>it</a:t>
            </a:r>
            <a:r>
              <a:rPr lang="ru-RU" i="1" dirty="0">
                <a:solidFill>
                  <a:srgbClr val="00B050"/>
                </a:solidFill>
              </a:rPr>
              <a:t>?</a:t>
            </a:r>
            <a:r>
              <a:rPr lang="ru-RU" i="1" dirty="0"/>
              <a:t> </a:t>
            </a:r>
            <a:endParaRPr lang="ru-RU" dirty="0"/>
          </a:p>
        </p:txBody>
      </p:sp>
    </p:spTree>
    <p:extLst>
      <p:ext uri="{BB962C8B-B14F-4D97-AF65-F5344CB8AC3E}">
        <p14:creationId xmlns:p14="http://schemas.microsoft.com/office/powerpoint/2010/main" val="61571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algn="just"/>
            <a:endParaRPr lang="ru-RU" dirty="0"/>
          </a:p>
          <a:p>
            <a:pPr algn="just"/>
            <a:r>
              <a:rPr lang="ru-RU" dirty="0"/>
              <a:t>В ЕГЭ по иностранным языкам включены </a:t>
            </a:r>
            <a:r>
              <a:rPr lang="ru-RU" b="1" dirty="0"/>
              <a:t>36 заданий с кратким ответом</a:t>
            </a:r>
            <a:r>
              <a:rPr lang="ru-RU" dirty="0"/>
              <a:t> и </a:t>
            </a:r>
            <a:r>
              <a:rPr lang="ru-RU" b="1" dirty="0"/>
              <a:t>6 заданий открытого типа с развёрнутым ответом</a:t>
            </a:r>
            <a:r>
              <a:rPr lang="ru-RU" dirty="0"/>
              <a:t>. </a:t>
            </a:r>
          </a:p>
        </p:txBody>
      </p:sp>
    </p:spTree>
    <p:extLst>
      <p:ext uri="{BB962C8B-B14F-4D97-AF65-F5344CB8AC3E}">
        <p14:creationId xmlns:p14="http://schemas.microsoft.com/office/powerpoint/2010/main" val="1870918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Отсутствие логических переходов </a:t>
            </a:r>
          </a:p>
        </p:txBody>
      </p:sp>
      <p:sp>
        <p:nvSpPr>
          <p:cNvPr id="3" name="Объект 2"/>
          <p:cNvSpPr>
            <a:spLocks noGrp="1"/>
          </p:cNvSpPr>
          <p:nvPr>
            <p:ph idx="1"/>
          </p:nvPr>
        </p:nvSpPr>
        <p:spPr/>
        <p:txBody>
          <a:bodyPr/>
          <a:lstStyle/>
          <a:p>
            <a:pPr marL="0" indent="0">
              <a:buNone/>
            </a:pPr>
            <a:r>
              <a:rPr lang="en-US" i="1" dirty="0">
                <a:solidFill>
                  <a:srgbClr val="FF0000"/>
                </a:solidFill>
              </a:rPr>
              <a:t>…</a:t>
            </a:r>
            <a:r>
              <a:rPr lang="ru-RU" i="1" dirty="0">
                <a:solidFill>
                  <a:srgbClr val="FF0000"/>
                </a:solidFill>
              </a:rPr>
              <a:t> </a:t>
            </a:r>
            <a:r>
              <a:rPr lang="en-US" i="1" dirty="0">
                <a:solidFill>
                  <a:srgbClr val="FF0000"/>
                </a:solidFill>
              </a:rPr>
              <a:t>I’m glad to hear from you again. </a:t>
            </a:r>
            <a:endParaRPr lang="en-US" dirty="0">
              <a:solidFill>
                <a:srgbClr val="FF0000"/>
              </a:solidFill>
            </a:endParaRPr>
          </a:p>
          <a:p>
            <a:pPr marL="0" indent="0">
              <a:buNone/>
            </a:pPr>
            <a:r>
              <a:rPr lang="en-US" i="1" dirty="0">
                <a:solidFill>
                  <a:srgbClr val="FF0000"/>
                </a:solidFill>
              </a:rPr>
              <a:t>I can say that not many teenagers in Russia learn foreign languages online...</a:t>
            </a:r>
            <a:endParaRPr lang="ru-RU" i="1"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a:t>
            </a:r>
            <a:r>
              <a:rPr lang="ru-RU" dirty="0">
                <a:solidFill>
                  <a:srgbClr val="FF0000"/>
                </a:solidFill>
              </a:rPr>
              <a:t> </a:t>
            </a:r>
            <a:r>
              <a:rPr lang="en-US" i="1" dirty="0">
                <a:solidFill>
                  <a:srgbClr val="FF0000"/>
                </a:solidFill>
              </a:rPr>
              <a:t>As for me, I would like to study German. </a:t>
            </a:r>
            <a:endParaRPr lang="en-US" dirty="0">
              <a:solidFill>
                <a:srgbClr val="FF0000"/>
              </a:solidFill>
            </a:endParaRPr>
          </a:p>
          <a:p>
            <a:pPr marL="0" indent="0">
              <a:buNone/>
            </a:pPr>
            <a:r>
              <a:rPr lang="en-US" i="1" dirty="0">
                <a:solidFill>
                  <a:srgbClr val="FF0000"/>
                </a:solidFill>
              </a:rPr>
              <a:t>Did you enjoy your first lesson? How long did it last? Did you learn many new words? </a:t>
            </a:r>
            <a:endParaRPr lang="ru-RU" dirty="0">
              <a:solidFill>
                <a:srgbClr val="FF0000"/>
              </a:solidFill>
            </a:endParaRPr>
          </a:p>
        </p:txBody>
      </p:sp>
    </p:spTree>
    <p:extLst>
      <p:ext uri="{BB962C8B-B14F-4D97-AF65-F5344CB8AC3E}">
        <p14:creationId xmlns:p14="http://schemas.microsoft.com/office/powerpoint/2010/main" val="1528788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dirty="0"/>
            </a:br>
            <a:r>
              <a:rPr lang="ru-RU" sz="3600" b="1" dirty="0"/>
              <a:t>Оценивание работы по критерию ЯО </a:t>
            </a:r>
            <a:endParaRPr lang="ru-RU" sz="3600" dirty="0"/>
          </a:p>
        </p:txBody>
      </p:sp>
      <p:sp>
        <p:nvSpPr>
          <p:cNvPr id="3" name="Объект 2"/>
          <p:cNvSpPr>
            <a:spLocks noGrp="1"/>
          </p:cNvSpPr>
          <p:nvPr>
            <p:ph idx="1"/>
          </p:nvPr>
        </p:nvSpPr>
        <p:spPr/>
        <p:txBody>
          <a:bodyPr>
            <a:normAutofit/>
          </a:bodyPr>
          <a:lstStyle/>
          <a:p>
            <a:endParaRPr lang="ru-RU" dirty="0"/>
          </a:p>
          <a:p>
            <a:r>
              <a:rPr lang="ru-RU" dirty="0"/>
              <a:t>наименование электронного письма: </a:t>
            </a:r>
          </a:p>
          <a:p>
            <a:pPr marL="0" indent="0">
              <a:buNone/>
            </a:pPr>
            <a:r>
              <a:rPr lang="ru-RU" b="1" i="1" dirty="0"/>
              <a:t> </a:t>
            </a:r>
            <a:r>
              <a:rPr lang="fr-FR" b="1" i="1" dirty="0">
                <a:solidFill>
                  <a:srgbClr val="00B050"/>
                </a:solidFill>
              </a:rPr>
              <a:t>email /e-mail</a:t>
            </a:r>
            <a:r>
              <a:rPr lang="fr-FR" i="1" dirty="0">
                <a:solidFill>
                  <a:srgbClr val="00B050"/>
                </a:solidFill>
              </a:rPr>
              <a:t>, email message, email letter, letter </a:t>
            </a:r>
            <a:endParaRPr lang="fr-FR" dirty="0"/>
          </a:p>
          <a:p>
            <a:endParaRPr lang="ru-RU" dirty="0"/>
          </a:p>
          <a:p>
            <a:r>
              <a:rPr lang="ru-RU" dirty="0"/>
              <a:t>написания слова </a:t>
            </a:r>
            <a:r>
              <a:rPr lang="ru-RU" i="1" dirty="0" err="1">
                <a:solidFill>
                  <a:srgbClr val="00B050"/>
                </a:solidFill>
              </a:rPr>
              <a:t>internet</a:t>
            </a:r>
            <a:r>
              <a:rPr lang="ru-RU" i="1" dirty="0">
                <a:solidFill>
                  <a:srgbClr val="00B050"/>
                </a:solidFill>
              </a:rPr>
              <a:t> / </a:t>
            </a:r>
            <a:r>
              <a:rPr lang="ru-RU" i="1" dirty="0" err="1">
                <a:solidFill>
                  <a:srgbClr val="00B050"/>
                </a:solidFill>
              </a:rPr>
              <a:t>Internet</a:t>
            </a:r>
            <a:endParaRPr lang="ru-RU" i="1" dirty="0">
              <a:solidFill>
                <a:srgbClr val="00B050"/>
              </a:solidFill>
            </a:endParaRPr>
          </a:p>
          <a:p>
            <a:r>
              <a:rPr lang="en-US" i="1" dirty="0">
                <a:solidFill>
                  <a:srgbClr val="00B050"/>
                </a:solidFill>
              </a:rPr>
              <a:t>on the Internet</a:t>
            </a:r>
            <a:endParaRPr lang="ru-RU" dirty="0">
              <a:solidFill>
                <a:srgbClr val="00B050"/>
              </a:solidFill>
            </a:endParaRPr>
          </a:p>
          <a:p>
            <a:endParaRPr lang="ru-RU" dirty="0"/>
          </a:p>
        </p:txBody>
      </p:sp>
    </p:spTree>
    <p:extLst>
      <p:ext uri="{BB962C8B-B14F-4D97-AF65-F5344CB8AC3E}">
        <p14:creationId xmlns:p14="http://schemas.microsoft.com/office/powerpoint/2010/main" val="1144736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задание 38</a:t>
            </a:r>
            <a:endParaRPr lang="ru-RU" dirty="0"/>
          </a:p>
        </p:txBody>
      </p:sp>
      <p:sp>
        <p:nvSpPr>
          <p:cNvPr id="3" name="Объект 2"/>
          <p:cNvSpPr>
            <a:spLocks noGrp="1"/>
          </p:cNvSpPr>
          <p:nvPr>
            <p:ph idx="1"/>
          </p:nvPr>
        </p:nvSpPr>
        <p:spPr/>
        <p:txBody>
          <a:bodyPr/>
          <a:lstStyle/>
          <a:p>
            <a:pPr marL="0" indent="0" algn="ctr">
              <a:buNone/>
            </a:pPr>
            <a:r>
              <a:rPr lang="ru-RU" b="1" dirty="0"/>
              <a:t>Развёрнутое письменное высказывание с элементами рассуждения на основе таблицы/диаграммы </a:t>
            </a:r>
            <a:r>
              <a:rPr lang="ru-RU" dirty="0"/>
              <a:t>оценивается по пяти критериям:</a:t>
            </a:r>
          </a:p>
          <a:p>
            <a:r>
              <a:rPr lang="ru-RU" dirty="0"/>
              <a:t>«Решение коммуникативной задачи» (максимально 3 балла), </a:t>
            </a:r>
          </a:p>
          <a:p>
            <a:r>
              <a:rPr lang="ru-RU" dirty="0"/>
              <a:t>«Организация текста» (максимально 3 балла),</a:t>
            </a:r>
          </a:p>
          <a:p>
            <a:r>
              <a:rPr lang="ru-RU" dirty="0"/>
              <a:t>«Лексика» (максимально 3 балла), </a:t>
            </a:r>
          </a:p>
          <a:p>
            <a:r>
              <a:rPr lang="ru-RU" dirty="0"/>
              <a:t>«Грамматика» (максимально  3 балла), </a:t>
            </a:r>
          </a:p>
          <a:p>
            <a:r>
              <a:rPr lang="ru-RU" dirty="0"/>
              <a:t>«Орфография и пунктуация» (максимально 2 балла).</a:t>
            </a:r>
          </a:p>
          <a:p>
            <a:endParaRPr lang="ru-RU" dirty="0"/>
          </a:p>
        </p:txBody>
      </p:sp>
    </p:spTree>
    <p:extLst>
      <p:ext uri="{BB962C8B-B14F-4D97-AF65-F5344CB8AC3E}">
        <p14:creationId xmlns:p14="http://schemas.microsoft.com/office/powerpoint/2010/main" val="193483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5E424B4-35AE-4EB7-A495-275A8A477B12}"/>
              </a:ext>
            </a:extLst>
          </p:cNvPr>
          <p:cNvPicPr>
            <a:picLocks noChangeAspect="1"/>
          </p:cNvPicPr>
          <p:nvPr/>
        </p:nvPicPr>
        <p:blipFill>
          <a:blip r:embed="rId2"/>
          <a:stretch>
            <a:fillRect/>
          </a:stretch>
        </p:blipFill>
        <p:spPr>
          <a:xfrm>
            <a:off x="19270" y="476672"/>
            <a:ext cx="8710681" cy="6103371"/>
          </a:xfrm>
          <a:prstGeom prst="rect">
            <a:avLst/>
          </a:prstGeom>
        </p:spPr>
      </p:pic>
    </p:spTree>
    <p:extLst>
      <p:ext uri="{BB962C8B-B14F-4D97-AF65-F5344CB8AC3E}">
        <p14:creationId xmlns:p14="http://schemas.microsoft.com/office/powerpoint/2010/main" val="1220739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47B2A34-C492-45F2-97BA-C710E7A129FE}"/>
              </a:ext>
            </a:extLst>
          </p:cNvPr>
          <p:cNvPicPr>
            <a:picLocks noChangeAspect="1"/>
          </p:cNvPicPr>
          <p:nvPr/>
        </p:nvPicPr>
        <p:blipFill>
          <a:blip r:embed="rId2"/>
          <a:stretch>
            <a:fillRect/>
          </a:stretch>
        </p:blipFill>
        <p:spPr>
          <a:xfrm>
            <a:off x="143508" y="404664"/>
            <a:ext cx="8856984" cy="6453336"/>
          </a:xfrm>
          <a:prstGeom prst="rect">
            <a:avLst/>
          </a:prstGeom>
        </p:spPr>
      </p:pic>
    </p:spTree>
    <p:extLst>
      <p:ext uri="{BB962C8B-B14F-4D97-AF65-F5344CB8AC3E}">
        <p14:creationId xmlns:p14="http://schemas.microsoft.com/office/powerpoint/2010/main" val="580039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Оцениваемые умения </a:t>
            </a:r>
            <a:endParaRPr lang="ru-RU" dirty="0"/>
          </a:p>
        </p:txBody>
      </p:sp>
      <p:sp>
        <p:nvSpPr>
          <p:cNvPr id="3" name="Объект 2"/>
          <p:cNvSpPr>
            <a:spLocks noGrp="1"/>
          </p:cNvSpPr>
          <p:nvPr>
            <p:ph idx="1"/>
          </p:nvPr>
        </p:nvSpPr>
        <p:spPr/>
        <p:txBody>
          <a:bodyPr>
            <a:normAutofit fontScale="85000" lnSpcReduction="10000"/>
          </a:bodyPr>
          <a:lstStyle/>
          <a:p>
            <a:pPr algn="just"/>
            <a:r>
              <a:rPr lang="ru-RU" dirty="0"/>
              <a:t>Понять коммуникативную ситуацию и коммуникативную задачу и в соответствии с ними: </a:t>
            </a:r>
          </a:p>
          <a:p>
            <a:pPr marL="0" indent="0" algn="just">
              <a:buNone/>
            </a:pPr>
            <a:r>
              <a:rPr lang="ru-RU" dirty="0"/>
              <a:t>- выстроить вступление с учётом коммуникативной ситуации; </a:t>
            </a:r>
          </a:p>
          <a:p>
            <a:pPr marL="0" indent="0" algn="just">
              <a:buNone/>
            </a:pPr>
            <a:r>
              <a:rPr lang="ru-RU" dirty="0"/>
              <a:t>- выбрать и описать 2-3 факта с цифрами; </a:t>
            </a:r>
          </a:p>
          <a:p>
            <a:pPr marL="0" indent="0" algn="just">
              <a:buNone/>
            </a:pPr>
            <a:r>
              <a:rPr lang="ru-RU" dirty="0"/>
              <a:t>- провести 1-2 значимых сравнения и прокомментировать их; </a:t>
            </a:r>
          </a:p>
          <a:p>
            <a:pPr marL="0" indent="0" algn="just">
              <a:buNone/>
            </a:pPr>
            <a:r>
              <a:rPr lang="ru-RU" dirty="0"/>
              <a:t>- выявить проблему в указанной сфере и предложить ее решение; </a:t>
            </a:r>
          </a:p>
          <a:p>
            <a:pPr marL="0" indent="0" algn="just">
              <a:buNone/>
            </a:pPr>
            <a:r>
              <a:rPr lang="ru-RU" dirty="0"/>
              <a:t>- завершить письменное высказывание, выразив свое мнение по указанной теме/проблеме и обосновав его; </a:t>
            </a:r>
          </a:p>
          <a:p>
            <a:pPr marL="0" indent="0" algn="just">
              <a:buNone/>
            </a:pPr>
            <a:r>
              <a:rPr lang="ru-RU" dirty="0"/>
              <a:t>- правильно оформить высказывание стилистически в соответствии с поставленной задачей. </a:t>
            </a:r>
          </a:p>
          <a:p>
            <a:pPr algn="just"/>
            <a:r>
              <a:rPr lang="ru-RU" dirty="0"/>
              <a:t>Логично организовать текст согласно плану, правильно разделить на абзацы, верно использовать средства логической связи. </a:t>
            </a:r>
          </a:p>
          <a:p>
            <a:pPr algn="just"/>
            <a:r>
              <a:rPr lang="ru-RU" dirty="0"/>
              <a:t>Употреблять языковые средства оформления письменного высказывания точно и правильно.</a:t>
            </a:r>
          </a:p>
          <a:p>
            <a:pPr marL="0" indent="0" algn="just">
              <a:buNone/>
            </a:pPr>
            <a:endParaRPr lang="ru-RU" i="1" dirty="0"/>
          </a:p>
        </p:txBody>
      </p:sp>
    </p:spTree>
    <p:extLst>
      <p:ext uri="{BB962C8B-B14F-4D97-AF65-F5344CB8AC3E}">
        <p14:creationId xmlns:p14="http://schemas.microsoft.com/office/powerpoint/2010/main" val="3552233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endParaRPr lang="ru-RU" sz="3200" dirty="0"/>
          </a:p>
        </p:txBody>
      </p:sp>
      <p:sp>
        <p:nvSpPr>
          <p:cNvPr id="3" name="Объект 2"/>
          <p:cNvSpPr>
            <a:spLocks noGrp="1"/>
          </p:cNvSpPr>
          <p:nvPr>
            <p:ph idx="1"/>
          </p:nvPr>
        </p:nvSpPr>
        <p:spPr/>
        <p:txBody>
          <a:bodyPr>
            <a:normAutofit/>
          </a:bodyPr>
          <a:lstStyle/>
          <a:p>
            <a:pPr marL="0" indent="0">
              <a:buNone/>
            </a:pPr>
            <a:r>
              <a:rPr lang="en-US" dirty="0"/>
              <a:t>Use the following plan:</a:t>
            </a:r>
          </a:p>
          <a:p>
            <a:pPr marL="0" indent="0">
              <a:buNone/>
            </a:pPr>
            <a:r>
              <a:rPr lang="en-US" dirty="0"/>
              <a:t>– make an opening statement on the subject of the project;</a:t>
            </a:r>
          </a:p>
          <a:p>
            <a:pPr marL="0" indent="0">
              <a:buNone/>
            </a:pPr>
            <a:r>
              <a:rPr lang="en-US" dirty="0"/>
              <a:t>– select and report 2–3 facts;</a:t>
            </a:r>
          </a:p>
          <a:p>
            <a:pPr marL="0" indent="0">
              <a:buNone/>
            </a:pPr>
            <a:r>
              <a:rPr lang="en-US" dirty="0"/>
              <a:t>– make 1–2 comparisons where relevant</a:t>
            </a:r>
            <a:r>
              <a:rPr lang="ru-RU" dirty="0"/>
              <a:t> </a:t>
            </a:r>
            <a:r>
              <a:rPr lang="en-US" dirty="0"/>
              <a:t>and give your comments;</a:t>
            </a:r>
          </a:p>
          <a:p>
            <a:pPr marL="0" indent="0">
              <a:buNone/>
            </a:pPr>
            <a:r>
              <a:rPr lang="en-US" dirty="0"/>
              <a:t>– outline a problem that one can face studying literature and suggest a way of solving it;</a:t>
            </a:r>
          </a:p>
          <a:p>
            <a:pPr marL="0" indent="0">
              <a:buNone/>
            </a:pPr>
            <a:r>
              <a:rPr lang="en-US" dirty="0"/>
              <a:t>– conclude by giving and explaining your opinion on the importance of studying literature.</a:t>
            </a:r>
            <a:endParaRPr lang="ru-RU" i="1" dirty="0"/>
          </a:p>
        </p:txBody>
      </p:sp>
    </p:spTree>
    <p:extLst>
      <p:ext uri="{BB962C8B-B14F-4D97-AF65-F5344CB8AC3E}">
        <p14:creationId xmlns:p14="http://schemas.microsoft.com/office/powerpoint/2010/main" val="3387005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1</a:t>
            </a:r>
            <a:r>
              <a:rPr lang="ru-RU" sz="3200" dirty="0"/>
              <a:t>: вступление, соответствующее теме проектной работы</a:t>
            </a:r>
          </a:p>
        </p:txBody>
      </p:sp>
      <p:sp>
        <p:nvSpPr>
          <p:cNvPr id="3" name="Объект 2"/>
          <p:cNvSpPr>
            <a:spLocks noGrp="1"/>
          </p:cNvSpPr>
          <p:nvPr>
            <p:ph idx="1"/>
          </p:nvPr>
        </p:nvSpPr>
        <p:spPr/>
        <p:txBody>
          <a:bodyPr>
            <a:normAutofit/>
          </a:bodyPr>
          <a:lstStyle/>
          <a:p>
            <a:pPr algn="just"/>
            <a:endParaRPr lang="en-US" b="1" dirty="0"/>
          </a:p>
          <a:p>
            <a:pPr algn="just"/>
            <a:r>
              <a:rPr lang="ru-RU" b="1" dirty="0"/>
              <a:t>Аспект 1</a:t>
            </a:r>
            <a:r>
              <a:rPr lang="en-US" b="1" dirty="0"/>
              <a:t>. </a:t>
            </a:r>
            <a:r>
              <a:rPr lang="ru-RU" dirty="0"/>
              <a:t>Во вступлении участник экзамена должен написать, что </a:t>
            </a:r>
            <a:r>
              <a:rPr lang="ru-RU" b="1" dirty="0"/>
              <a:t>выполняет проектную работу</a:t>
            </a:r>
            <a:r>
              <a:rPr lang="ru-RU" dirty="0"/>
              <a:t>, указать её </a:t>
            </a:r>
            <a:r>
              <a:rPr lang="ru-RU" b="1" dirty="0"/>
              <a:t>тему и/или цель</a:t>
            </a:r>
            <a:r>
              <a:rPr lang="ru-RU" dirty="0"/>
              <a:t>, а также указать, что он </a:t>
            </a:r>
            <a:r>
              <a:rPr lang="ru-RU" b="1" dirty="0"/>
              <a:t>нашёл статистические данные</a:t>
            </a:r>
            <a:r>
              <a:rPr lang="ru-RU" dirty="0"/>
              <a:t> социологического опроса в форме таблицы или диаграммы по теме и собирается их описать. Во вступление могут быть включены фразы о важности обсуждаемой темы. </a:t>
            </a:r>
            <a:endParaRPr lang="en-US" dirty="0"/>
          </a:p>
          <a:p>
            <a:pPr marL="0" indent="0" algn="just">
              <a:buNone/>
            </a:pPr>
            <a:endParaRPr lang="ru-RU" i="1" dirty="0"/>
          </a:p>
        </p:txBody>
      </p:sp>
    </p:spTree>
    <p:extLst>
      <p:ext uri="{BB962C8B-B14F-4D97-AF65-F5344CB8AC3E}">
        <p14:creationId xmlns:p14="http://schemas.microsoft.com/office/powerpoint/2010/main" val="249253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1</a:t>
            </a:r>
            <a:r>
              <a:rPr lang="ru-RU" sz="3200" dirty="0"/>
              <a:t>: вступление, соответствующее теме проектной работы</a:t>
            </a:r>
          </a:p>
        </p:txBody>
      </p:sp>
      <p:sp>
        <p:nvSpPr>
          <p:cNvPr id="3" name="Объект 2"/>
          <p:cNvSpPr>
            <a:spLocks noGrp="1"/>
          </p:cNvSpPr>
          <p:nvPr>
            <p:ph idx="1"/>
          </p:nvPr>
        </p:nvSpPr>
        <p:spPr/>
        <p:txBody>
          <a:bodyPr>
            <a:normAutofit/>
          </a:bodyPr>
          <a:lstStyle/>
          <a:p>
            <a:pPr marL="0" indent="0">
              <a:buNone/>
            </a:pPr>
            <a:r>
              <a:rPr lang="ru-RU" dirty="0"/>
              <a:t>Возможные ошибки и неточности автор допускает, если: </a:t>
            </a:r>
          </a:p>
          <a:p>
            <a:pPr algn="just"/>
            <a:r>
              <a:rPr lang="ru-RU" dirty="0"/>
              <a:t>во вступлении вообще не упоминает проект/цель своей проектной работы, а приводит некие общие рассуждения; </a:t>
            </a:r>
          </a:p>
          <a:p>
            <a:pPr algn="just"/>
            <a:r>
              <a:rPr lang="ru-RU" dirty="0"/>
              <a:t>пишет, что это он сам провёл опрос / собрал сведения; </a:t>
            </a:r>
          </a:p>
          <a:p>
            <a:pPr algn="just"/>
            <a:r>
              <a:rPr lang="ru-RU" dirty="0"/>
              <a:t>пишет, что сам составил таблицу/диаграмму; </a:t>
            </a:r>
          </a:p>
          <a:p>
            <a:pPr algn="just"/>
            <a:r>
              <a:rPr lang="ru-RU" dirty="0"/>
              <a:t>пишет: “… </a:t>
            </a:r>
            <a:r>
              <a:rPr lang="ru-RU" dirty="0" err="1"/>
              <a:t>table</a:t>
            </a:r>
            <a:r>
              <a:rPr lang="ru-RU" dirty="0"/>
              <a:t>/</a:t>
            </a:r>
            <a:r>
              <a:rPr lang="ru-RU" dirty="0" err="1"/>
              <a:t>pie</a:t>
            </a:r>
            <a:r>
              <a:rPr lang="ru-RU" dirty="0"/>
              <a:t> </a:t>
            </a:r>
            <a:r>
              <a:rPr lang="ru-RU" dirty="0" err="1"/>
              <a:t>chart</a:t>
            </a:r>
            <a:r>
              <a:rPr lang="ru-RU" dirty="0"/>
              <a:t> </a:t>
            </a:r>
            <a:r>
              <a:rPr lang="ru-RU" b="1" dirty="0" err="1"/>
              <a:t>below</a:t>
            </a:r>
            <a:r>
              <a:rPr lang="ru-RU" dirty="0"/>
              <a:t>” (в ответе нет таблицы/диаграммы, они приводятся только в задании); </a:t>
            </a:r>
          </a:p>
          <a:p>
            <a:pPr algn="just"/>
            <a:endParaRPr lang="en-US" b="1" dirty="0"/>
          </a:p>
          <a:p>
            <a:pPr marL="0" indent="0" algn="just">
              <a:buNone/>
            </a:pPr>
            <a:endParaRPr lang="ru-RU" i="1" dirty="0"/>
          </a:p>
        </p:txBody>
      </p:sp>
    </p:spTree>
    <p:extLst>
      <p:ext uri="{BB962C8B-B14F-4D97-AF65-F5344CB8AC3E}">
        <p14:creationId xmlns:p14="http://schemas.microsoft.com/office/powerpoint/2010/main" val="1593161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1</a:t>
            </a:r>
            <a:r>
              <a:rPr lang="ru-RU" sz="3200" dirty="0"/>
              <a:t>: вступление, соответствующее теме проектной работы</a:t>
            </a:r>
          </a:p>
        </p:txBody>
      </p:sp>
      <p:sp>
        <p:nvSpPr>
          <p:cNvPr id="3" name="Объект 2"/>
          <p:cNvSpPr>
            <a:spLocks noGrp="1"/>
          </p:cNvSpPr>
          <p:nvPr>
            <p:ph idx="1"/>
          </p:nvPr>
        </p:nvSpPr>
        <p:spPr/>
        <p:txBody>
          <a:bodyPr>
            <a:normAutofit/>
          </a:bodyPr>
          <a:lstStyle/>
          <a:p>
            <a:pPr marL="0" indent="0">
              <a:buNone/>
            </a:pPr>
            <a:r>
              <a:rPr lang="ru-RU" dirty="0"/>
              <a:t>Возможные ошибки и неточности автор допускает, если: </a:t>
            </a:r>
          </a:p>
          <a:p>
            <a:pPr algn="just"/>
            <a:r>
              <a:rPr lang="ru-RU" dirty="0"/>
              <a:t>не упоминает или искажает детали опроса (страна, круг респондентов); </a:t>
            </a:r>
          </a:p>
          <a:p>
            <a:pPr algn="just"/>
            <a:r>
              <a:rPr lang="ru-RU" dirty="0"/>
              <a:t>использует слово «диаграмма» вместо «таблица» или наоборот; </a:t>
            </a:r>
          </a:p>
          <a:p>
            <a:pPr algn="just"/>
            <a:r>
              <a:rPr lang="ru-RU" dirty="0"/>
              <a:t>описывает проект как коллективный (использует «мы» вместо «я» во вступлении и в заключении – сравните с заданием 4 устной части, где проект выполняется вместе с другом). </a:t>
            </a:r>
          </a:p>
          <a:p>
            <a:pPr algn="just"/>
            <a:endParaRPr lang="en-US" b="1" dirty="0"/>
          </a:p>
          <a:p>
            <a:pPr marL="0" indent="0" algn="just">
              <a:buNone/>
            </a:pPr>
            <a:endParaRPr lang="ru-RU" i="1" dirty="0"/>
          </a:p>
        </p:txBody>
      </p:sp>
    </p:spTree>
    <p:extLst>
      <p:ext uri="{BB962C8B-B14F-4D97-AF65-F5344CB8AC3E}">
        <p14:creationId xmlns:p14="http://schemas.microsoft.com/office/powerpoint/2010/main" val="314335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r>
              <a:rPr lang="ru-RU" dirty="0"/>
              <a:t>В экзаменационной работе предложены следующие разновидности заданий с кратким ответом: </a:t>
            </a:r>
          </a:p>
          <a:p>
            <a:pPr marL="0" indent="0" algn="just">
              <a:buNone/>
            </a:pPr>
            <a:r>
              <a:rPr lang="ru-RU" dirty="0"/>
              <a:t>– задания на выбор и запись одного или нескольких правильных ответов из предложенного перечня ответов; </a:t>
            </a:r>
          </a:p>
          <a:p>
            <a:pPr marL="0" indent="0" algn="just">
              <a:buNone/>
            </a:pPr>
            <a:r>
              <a:rPr lang="ru-RU" dirty="0"/>
              <a:t>– задания на установление соответствия позиций, представленных в двух множествах; </a:t>
            </a:r>
          </a:p>
          <a:p>
            <a:pPr marL="0" indent="0" algn="just">
              <a:buNone/>
            </a:pPr>
            <a:r>
              <a:rPr lang="ru-RU" dirty="0"/>
              <a:t>– задания на заполнение пропуска в связном тексте путём преобразования предложенной начальной формы слова в нужную грамматическую форму; </a:t>
            </a:r>
          </a:p>
          <a:p>
            <a:pPr marL="0" indent="0" algn="just">
              <a:buNone/>
            </a:pPr>
            <a:r>
              <a:rPr lang="ru-RU" dirty="0"/>
              <a:t>– задания на заполнение пропуска в связном тексте путём образования родственного слова от предложенного опорного слова.</a:t>
            </a:r>
          </a:p>
        </p:txBody>
      </p:sp>
    </p:spTree>
    <p:extLst>
      <p:ext uri="{BB962C8B-B14F-4D97-AF65-F5344CB8AC3E}">
        <p14:creationId xmlns:p14="http://schemas.microsoft.com/office/powerpoint/2010/main" val="378093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2: </a:t>
            </a:r>
            <a:r>
              <a:rPr lang="ru-RU" sz="3200" dirty="0"/>
              <a:t>2-3 факта из данных в таблице/диаграмме приведены </a:t>
            </a:r>
          </a:p>
        </p:txBody>
      </p:sp>
      <p:sp>
        <p:nvSpPr>
          <p:cNvPr id="3" name="Объект 2"/>
          <p:cNvSpPr>
            <a:spLocks noGrp="1"/>
          </p:cNvSpPr>
          <p:nvPr>
            <p:ph idx="1"/>
          </p:nvPr>
        </p:nvSpPr>
        <p:spPr/>
        <p:txBody>
          <a:bodyPr>
            <a:normAutofit/>
          </a:bodyPr>
          <a:lstStyle/>
          <a:p>
            <a:endParaRPr lang="ru-RU" dirty="0"/>
          </a:p>
          <a:p>
            <a:pPr algn="just"/>
            <a:r>
              <a:rPr lang="ru-RU" dirty="0"/>
              <a:t>От участника экзамена требуется описать </a:t>
            </a:r>
            <a:r>
              <a:rPr lang="ru-RU" b="1" dirty="0"/>
              <a:t>2–3 факта </a:t>
            </a:r>
            <a:r>
              <a:rPr lang="ru-RU" dirty="0"/>
              <a:t>из данных в таблице/диаграмме </a:t>
            </a:r>
            <a:r>
              <a:rPr lang="ru-RU" b="1" dirty="0"/>
              <a:t>с указанием цифр</a:t>
            </a:r>
            <a:r>
              <a:rPr lang="ru-RU" dirty="0"/>
              <a:t>. Важно, чтобы автор ссылался на используемую им таблицу/диаграмму и было понятно, откуда берутся приводимые факты и цифры. Согласно инструкции числительные надо писать цифрами, а не словами, т.е. ожидается приведение </a:t>
            </a:r>
            <a:r>
              <a:rPr lang="ru-RU" b="1" dirty="0"/>
              <a:t>2-3 цифровых показателей</a:t>
            </a:r>
            <a:r>
              <a:rPr lang="ru-RU" dirty="0"/>
              <a:t>. </a:t>
            </a:r>
          </a:p>
          <a:p>
            <a:pPr marL="0" indent="0" algn="just">
              <a:buNone/>
            </a:pPr>
            <a:endParaRPr lang="ru-RU" i="1" dirty="0"/>
          </a:p>
        </p:txBody>
      </p:sp>
    </p:spTree>
    <p:extLst>
      <p:ext uri="{BB962C8B-B14F-4D97-AF65-F5344CB8AC3E}">
        <p14:creationId xmlns:p14="http://schemas.microsoft.com/office/powerpoint/2010/main" val="187209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2: </a:t>
            </a:r>
            <a:r>
              <a:rPr lang="ru-RU" sz="3200" dirty="0"/>
              <a:t>2-3 факта из данных в таблице/диаграмме приведены </a:t>
            </a:r>
          </a:p>
        </p:txBody>
      </p:sp>
      <p:sp>
        <p:nvSpPr>
          <p:cNvPr id="3" name="Объект 2"/>
          <p:cNvSpPr>
            <a:spLocks noGrp="1"/>
          </p:cNvSpPr>
          <p:nvPr>
            <p:ph idx="1"/>
          </p:nvPr>
        </p:nvSpPr>
        <p:spPr/>
        <p:txBody>
          <a:bodyPr>
            <a:normAutofit/>
          </a:bodyPr>
          <a:lstStyle/>
          <a:p>
            <a:pPr marL="0" indent="0">
              <a:buNone/>
            </a:pPr>
            <a:r>
              <a:rPr lang="ru-RU" dirty="0"/>
              <a:t>Возможные ошибки и неточности автор допускает, если: </a:t>
            </a:r>
          </a:p>
          <a:p>
            <a:pPr algn="just"/>
            <a:r>
              <a:rPr lang="ru-RU" dirty="0"/>
              <a:t>не приводит ни одной цифры (нужно как минимум две), а даёт только словесное описание (</a:t>
            </a:r>
            <a:r>
              <a:rPr lang="ru-RU" i="1" dirty="0" err="1"/>
              <a:t>the</a:t>
            </a:r>
            <a:r>
              <a:rPr lang="ru-RU" i="1" dirty="0"/>
              <a:t> </a:t>
            </a:r>
            <a:r>
              <a:rPr lang="ru-RU" i="1" dirty="0" err="1"/>
              <a:t>majority</a:t>
            </a:r>
            <a:r>
              <a:rPr lang="ru-RU" dirty="0"/>
              <a:t>, </a:t>
            </a:r>
            <a:r>
              <a:rPr lang="ru-RU" i="1" dirty="0" err="1"/>
              <a:t>the</a:t>
            </a:r>
            <a:r>
              <a:rPr lang="ru-RU" i="1" dirty="0"/>
              <a:t> </a:t>
            </a:r>
            <a:r>
              <a:rPr lang="ru-RU" i="1" dirty="0" err="1"/>
              <a:t>least</a:t>
            </a:r>
            <a:r>
              <a:rPr lang="ru-RU" dirty="0"/>
              <a:t>, </a:t>
            </a:r>
            <a:r>
              <a:rPr lang="ru-RU" i="1" dirty="0" err="1"/>
              <a:t>many</a:t>
            </a:r>
            <a:r>
              <a:rPr lang="ru-RU" i="1" dirty="0"/>
              <a:t> </a:t>
            </a:r>
            <a:r>
              <a:rPr lang="ru-RU" i="1" dirty="0" err="1"/>
              <a:t>respondents</a:t>
            </a:r>
            <a:r>
              <a:rPr lang="ru-RU" dirty="0"/>
              <a:t>, </a:t>
            </a:r>
            <a:r>
              <a:rPr lang="ru-RU" dirty="0" err="1"/>
              <a:t>etc</a:t>
            </a:r>
            <a:r>
              <a:rPr lang="ru-RU" dirty="0"/>
              <a:t>.); </a:t>
            </a:r>
          </a:p>
          <a:p>
            <a:pPr algn="just"/>
            <a:r>
              <a:rPr lang="ru-RU" dirty="0"/>
              <a:t>автор пишет числа словами, а не цифрами в аспектах 2 и 3 (это ошибка, которая влияет на оценивание по критерию «Организация текста»); </a:t>
            </a:r>
          </a:p>
          <a:p>
            <a:pPr algn="just"/>
            <a:r>
              <a:rPr lang="ru-RU" dirty="0"/>
              <a:t>автор приводит ошибочные цифры, которых нет в таблице/диаграмме, или ошибочно соединяет цифру из одной строки с опцией ответов респондентов из другой строки таблицы/диаграммы. </a:t>
            </a:r>
          </a:p>
          <a:p>
            <a:pPr marL="0" indent="0" algn="just">
              <a:buNone/>
            </a:pPr>
            <a:endParaRPr lang="ru-RU" i="1" dirty="0"/>
          </a:p>
        </p:txBody>
      </p:sp>
    </p:spTree>
    <p:extLst>
      <p:ext uri="{BB962C8B-B14F-4D97-AF65-F5344CB8AC3E}">
        <p14:creationId xmlns:p14="http://schemas.microsoft.com/office/powerpoint/2010/main" val="2222704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3: </a:t>
            </a:r>
            <a:r>
              <a:rPr lang="ru-RU" sz="3200" dirty="0"/>
              <a:t>1-2 существенных сравнения даны и прокомментированы</a:t>
            </a:r>
          </a:p>
        </p:txBody>
      </p:sp>
      <p:sp>
        <p:nvSpPr>
          <p:cNvPr id="3" name="Объект 2"/>
          <p:cNvSpPr>
            <a:spLocks noGrp="1"/>
          </p:cNvSpPr>
          <p:nvPr>
            <p:ph idx="1"/>
          </p:nvPr>
        </p:nvSpPr>
        <p:spPr/>
        <p:txBody>
          <a:bodyPr>
            <a:normAutofit/>
          </a:bodyPr>
          <a:lstStyle/>
          <a:p>
            <a:endParaRPr lang="ru-RU" dirty="0"/>
          </a:p>
          <a:p>
            <a:pPr algn="just"/>
            <a:r>
              <a:rPr lang="ru-RU" dirty="0"/>
              <a:t>Согласно плану необходимо </a:t>
            </a:r>
            <a:r>
              <a:rPr lang="ru-RU" b="1" dirty="0"/>
              <a:t>провести сравнение </a:t>
            </a:r>
            <a:r>
              <a:rPr lang="ru-RU" dirty="0"/>
              <a:t>данных из таблицы/диаграммы и п</a:t>
            </a:r>
            <a:r>
              <a:rPr lang="ru-RU" b="1" dirty="0"/>
              <a:t>рокомментировать</a:t>
            </a:r>
            <a:r>
              <a:rPr lang="ru-RU" dirty="0"/>
              <a:t> их. Важно, чтобы пять фактов из таблицы/диаграммы были правильно распределены между двумя пунктами плана, и чтобы для сравнения были выбраны такие факты/цифры, о которых можно сказать что-то существенное.</a:t>
            </a:r>
            <a:endParaRPr lang="ru-RU" i="1" dirty="0"/>
          </a:p>
        </p:txBody>
      </p:sp>
    </p:spTree>
    <p:extLst>
      <p:ext uri="{BB962C8B-B14F-4D97-AF65-F5344CB8AC3E}">
        <p14:creationId xmlns:p14="http://schemas.microsoft.com/office/powerpoint/2010/main" val="1712548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3: </a:t>
            </a:r>
            <a:r>
              <a:rPr lang="ru-RU" sz="3200" dirty="0"/>
              <a:t>1-2 существенных сравнения даны и прокомментированы</a:t>
            </a:r>
          </a:p>
        </p:txBody>
      </p:sp>
      <p:sp>
        <p:nvSpPr>
          <p:cNvPr id="3" name="Объект 2"/>
          <p:cNvSpPr>
            <a:spLocks noGrp="1"/>
          </p:cNvSpPr>
          <p:nvPr>
            <p:ph idx="1"/>
          </p:nvPr>
        </p:nvSpPr>
        <p:spPr/>
        <p:txBody>
          <a:bodyPr>
            <a:normAutofit/>
          </a:bodyPr>
          <a:lstStyle/>
          <a:p>
            <a:endParaRPr lang="ru-RU" dirty="0"/>
          </a:p>
          <a:p>
            <a:pPr algn="just"/>
            <a:r>
              <a:rPr lang="ru-RU" dirty="0"/>
              <a:t>Сравнение предполагает использование либо </a:t>
            </a:r>
            <a:r>
              <a:rPr lang="ru-RU" b="1" dirty="0" err="1"/>
              <a:t>синтакcических</a:t>
            </a:r>
            <a:r>
              <a:rPr lang="ru-RU" b="1" dirty="0"/>
              <a:t> сравнительных конструкций </a:t>
            </a:r>
            <a:r>
              <a:rPr lang="ru-RU" dirty="0"/>
              <a:t>(…</a:t>
            </a:r>
            <a:r>
              <a:rPr lang="ru-RU" i="1" dirty="0" err="1"/>
              <a:t>while</a:t>
            </a:r>
            <a:r>
              <a:rPr lang="ru-RU" dirty="0"/>
              <a:t>…; …</a:t>
            </a:r>
            <a:r>
              <a:rPr lang="ru-RU" i="1" dirty="0" err="1"/>
              <a:t>whereas</a:t>
            </a:r>
            <a:r>
              <a:rPr lang="ru-RU" dirty="0"/>
              <a:t>… или </a:t>
            </a:r>
            <a:r>
              <a:rPr lang="ru-RU" i="1" dirty="0" err="1"/>
              <a:t>twice</a:t>
            </a:r>
            <a:r>
              <a:rPr lang="ru-RU" i="1" dirty="0"/>
              <a:t> </a:t>
            </a:r>
            <a:r>
              <a:rPr lang="ru-RU" i="1" dirty="0" err="1"/>
              <a:t>as</a:t>
            </a:r>
            <a:r>
              <a:rPr lang="ru-RU" i="1" dirty="0"/>
              <a:t> </a:t>
            </a:r>
            <a:r>
              <a:rPr lang="ru-RU" i="1" dirty="0" err="1"/>
              <a:t>many</a:t>
            </a:r>
            <a:r>
              <a:rPr lang="ru-RU" dirty="0"/>
              <a:t>, </a:t>
            </a:r>
            <a:r>
              <a:rPr lang="ru-RU" dirty="0" err="1"/>
              <a:t>etc</a:t>
            </a:r>
            <a:r>
              <a:rPr lang="ru-RU" dirty="0"/>
              <a:t>.), либо </a:t>
            </a:r>
            <a:r>
              <a:rPr lang="ru-RU" b="1" dirty="0"/>
              <a:t>сравнительной и превосходной степеней прилагательных</a:t>
            </a:r>
            <a:r>
              <a:rPr lang="ru-RU" dirty="0"/>
              <a:t> и </a:t>
            </a:r>
            <a:r>
              <a:rPr lang="ru-RU" b="1" dirty="0"/>
              <a:t>слов, обозначающих количество </a:t>
            </a:r>
            <a:r>
              <a:rPr lang="ru-RU" dirty="0"/>
              <a:t>(</a:t>
            </a:r>
            <a:r>
              <a:rPr lang="ru-RU" i="1" dirty="0" err="1"/>
              <a:t>quantifiers</a:t>
            </a:r>
            <a:r>
              <a:rPr lang="ru-RU" dirty="0"/>
              <a:t>). Если автор просто приводит цифры: «30% респондентов дали ответ …, 10% дали другой ответ…», то это не считается сравнением.</a:t>
            </a:r>
            <a:endParaRPr lang="ru-RU" i="1" dirty="0"/>
          </a:p>
        </p:txBody>
      </p:sp>
    </p:spTree>
    <p:extLst>
      <p:ext uri="{BB962C8B-B14F-4D97-AF65-F5344CB8AC3E}">
        <p14:creationId xmlns:p14="http://schemas.microsoft.com/office/powerpoint/2010/main" val="1644808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3: </a:t>
            </a:r>
            <a:r>
              <a:rPr lang="ru-RU" sz="3200" dirty="0"/>
              <a:t>1-2 существенных сравнения даны и прокомментированы</a:t>
            </a:r>
          </a:p>
        </p:txBody>
      </p:sp>
      <p:sp>
        <p:nvSpPr>
          <p:cNvPr id="3" name="Объект 2"/>
          <p:cNvSpPr>
            <a:spLocks noGrp="1"/>
          </p:cNvSpPr>
          <p:nvPr>
            <p:ph idx="1"/>
          </p:nvPr>
        </p:nvSpPr>
        <p:spPr/>
        <p:txBody>
          <a:bodyPr>
            <a:normAutofit/>
          </a:bodyPr>
          <a:lstStyle/>
          <a:p>
            <a:pPr algn="just"/>
            <a:r>
              <a:rPr lang="ru-RU" dirty="0"/>
              <a:t>Сравнение </a:t>
            </a:r>
            <a:r>
              <a:rPr lang="ru-RU" b="1" dirty="0"/>
              <a:t>обязательно</a:t>
            </a:r>
            <a:r>
              <a:rPr lang="ru-RU" dirty="0"/>
              <a:t> должно быть прокомментировано. Это может быть </a:t>
            </a:r>
            <a:r>
              <a:rPr lang="ru-RU" b="1" dirty="0"/>
              <a:t>минимальный комментарий</a:t>
            </a:r>
            <a:r>
              <a:rPr lang="ru-RU" dirty="0"/>
              <a:t> в форме вводных слов и предложений, показывающий отношение автора: </a:t>
            </a:r>
            <a:r>
              <a:rPr lang="ru-RU" i="1" dirty="0" err="1"/>
              <a:t>Surprisingly</a:t>
            </a:r>
            <a:r>
              <a:rPr lang="ru-RU" i="1" dirty="0"/>
              <a:t>, / </a:t>
            </a:r>
            <a:r>
              <a:rPr lang="ru-RU" i="1" dirty="0" err="1"/>
              <a:t>Interestingly</a:t>
            </a:r>
            <a:r>
              <a:rPr lang="ru-RU" i="1" dirty="0"/>
              <a:t>, / </a:t>
            </a:r>
            <a:r>
              <a:rPr lang="ru-RU" i="1" dirty="0" err="1"/>
              <a:t>Strange</a:t>
            </a:r>
            <a:r>
              <a:rPr lang="ru-RU" i="1" dirty="0"/>
              <a:t> </a:t>
            </a:r>
            <a:r>
              <a:rPr lang="ru-RU" i="1" dirty="0" err="1"/>
              <a:t>as</a:t>
            </a:r>
            <a:r>
              <a:rPr lang="ru-RU" i="1" dirty="0"/>
              <a:t> </a:t>
            </a:r>
            <a:r>
              <a:rPr lang="ru-RU" i="1" dirty="0" err="1"/>
              <a:t>it</a:t>
            </a:r>
            <a:r>
              <a:rPr lang="ru-RU" i="1" dirty="0"/>
              <a:t> </a:t>
            </a:r>
            <a:r>
              <a:rPr lang="ru-RU" i="1" dirty="0" err="1"/>
              <a:t>may</a:t>
            </a:r>
            <a:r>
              <a:rPr lang="ru-RU" i="1" dirty="0"/>
              <a:t> </a:t>
            </a:r>
            <a:r>
              <a:rPr lang="ru-RU" i="1" dirty="0" err="1"/>
              <a:t>seem</a:t>
            </a:r>
            <a:r>
              <a:rPr lang="ru-RU" i="1" dirty="0"/>
              <a:t> </a:t>
            </a:r>
            <a:r>
              <a:rPr lang="ru-RU" dirty="0" err="1"/>
              <a:t>etc</a:t>
            </a:r>
            <a:r>
              <a:rPr lang="ru-RU" dirty="0"/>
              <a:t>, однако желателен </a:t>
            </a:r>
            <a:r>
              <a:rPr lang="ru-RU" b="1" dirty="0"/>
              <a:t>более пространный комментарий</a:t>
            </a:r>
            <a:r>
              <a:rPr lang="ru-RU" dirty="0"/>
              <a:t>. Он может содержать объяснение, почему именно эти факты были выбраны для сравнения, объяснение возможных причин различия/сходства между фактами или вывод, который можно сделать из сравнения.</a:t>
            </a:r>
            <a:endParaRPr lang="ru-RU" i="1" dirty="0"/>
          </a:p>
        </p:txBody>
      </p:sp>
    </p:spTree>
    <p:extLst>
      <p:ext uri="{BB962C8B-B14F-4D97-AF65-F5344CB8AC3E}">
        <p14:creationId xmlns:p14="http://schemas.microsoft.com/office/powerpoint/2010/main" val="4183694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4</a:t>
            </a:r>
            <a:r>
              <a:rPr lang="ru-RU" sz="3200" dirty="0"/>
              <a:t>. Возможная проблема, связанная с …, обозначена, и её решение предложено</a:t>
            </a:r>
          </a:p>
        </p:txBody>
      </p:sp>
      <p:sp>
        <p:nvSpPr>
          <p:cNvPr id="3" name="Объект 2"/>
          <p:cNvSpPr>
            <a:spLocks noGrp="1"/>
          </p:cNvSpPr>
          <p:nvPr>
            <p:ph idx="1"/>
          </p:nvPr>
        </p:nvSpPr>
        <p:spPr/>
        <p:txBody>
          <a:bodyPr>
            <a:normAutofit/>
          </a:bodyPr>
          <a:lstStyle/>
          <a:p>
            <a:endParaRPr lang="ru-RU" dirty="0"/>
          </a:p>
          <a:p>
            <a:pPr algn="just"/>
            <a:r>
              <a:rPr lang="ru-RU" dirty="0"/>
              <a:t>Согласно плану необходимо </a:t>
            </a:r>
            <a:r>
              <a:rPr lang="ru-RU" b="1" dirty="0"/>
              <a:t>обозначить возможную проблему</a:t>
            </a:r>
            <a:r>
              <a:rPr lang="ru-RU" dirty="0"/>
              <a:t>, связанную с темой проектной работы, и </a:t>
            </a:r>
            <a:r>
              <a:rPr lang="ru-RU" b="1" dirty="0"/>
              <a:t>предложить её решение</a:t>
            </a:r>
            <a:r>
              <a:rPr lang="ru-RU" dirty="0"/>
              <a:t>.</a:t>
            </a:r>
          </a:p>
          <a:p>
            <a:pPr algn="just"/>
            <a:endParaRPr lang="ru-RU" dirty="0"/>
          </a:p>
          <a:p>
            <a:pPr algn="just"/>
            <a:r>
              <a:rPr lang="ru-RU" dirty="0"/>
              <a:t>Участник экзамена вправе выявить </a:t>
            </a:r>
            <a:r>
              <a:rPr lang="ru-RU" b="1" dirty="0"/>
              <a:t>проблему, скрытую в данных социологического опроса </a:t>
            </a:r>
            <a:r>
              <a:rPr lang="ru-RU" dirty="0"/>
              <a:t>или </a:t>
            </a:r>
            <a:r>
              <a:rPr lang="ru-RU" b="1" dirty="0"/>
              <a:t>поднять любую другую проблему в исследуемой сфере</a:t>
            </a:r>
            <a:r>
              <a:rPr lang="ru-RU" dirty="0"/>
              <a:t>.</a:t>
            </a:r>
            <a:endParaRPr lang="ru-RU" i="1" dirty="0"/>
          </a:p>
        </p:txBody>
      </p:sp>
    </p:spTree>
    <p:extLst>
      <p:ext uri="{BB962C8B-B14F-4D97-AF65-F5344CB8AC3E}">
        <p14:creationId xmlns:p14="http://schemas.microsoft.com/office/powerpoint/2010/main" val="2735299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4</a:t>
            </a:r>
            <a:r>
              <a:rPr lang="ru-RU" sz="3200" dirty="0"/>
              <a:t>. Возможная проблема, связанная с …, обозначена, и её решение предложено</a:t>
            </a:r>
          </a:p>
        </p:txBody>
      </p:sp>
      <p:sp>
        <p:nvSpPr>
          <p:cNvPr id="3" name="Объект 2"/>
          <p:cNvSpPr>
            <a:spLocks noGrp="1"/>
          </p:cNvSpPr>
          <p:nvPr>
            <p:ph idx="1"/>
          </p:nvPr>
        </p:nvSpPr>
        <p:spPr/>
        <p:txBody>
          <a:bodyPr>
            <a:normAutofit lnSpcReduction="10000"/>
          </a:bodyPr>
          <a:lstStyle/>
          <a:p>
            <a:pPr marL="0" indent="0">
              <a:buNone/>
            </a:pPr>
            <a:r>
              <a:rPr lang="ru-RU" dirty="0"/>
              <a:t>Возможные ошибки и неточности автор допускает, если: </a:t>
            </a:r>
          </a:p>
          <a:p>
            <a:pPr algn="just"/>
            <a:r>
              <a:rPr lang="ru-RU" dirty="0"/>
              <a:t>предлагает нереальную или нелогичную проблему: </a:t>
            </a:r>
          </a:p>
          <a:p>
            <a:pPr algn="just"/>
            <a:r>
              <a:rPr lang="ru-RU" dirty="0"/>
              <a:t>предлагает реальную проблему, но абсурдное решение этой проблемы; </a:t>
            </a:r>
          </a:p>
          <a:p>
            <a:pPr algn="just"/>
            <a:r>
              <a:rPr lang="ru-RU" dirty="0"/>
              <a:t>пишет: «Судя по статистике…», а в статистике такой информации нет; это логическая ошибка. Например, если в ответе на задание 38.1 из демоверсии прошлого года участник экзамена пишет: «Судя по статистике, чтение плохо влияет на зрение…», то это логическая ошибка, так как такой информации в таблице нет. Если же участник пишет: «Судя по статистике, жанр любовных романов (</a:t>
            </a:r>
            <a:r>
              <a:rPr lang="ru-RU" dirty="0" err="1"/>
              <a:t>Romance</a:t>
            </a:r>
            <a:r>
              <a:rPr lang="ru-RU" dirty="0"/>
              <a:t>) непопулярен…», то здесь логической ошибки нет. </a:t>
            </a:r>
          </a:p>
        </p:txBody>
      </p:sp>
    </p:spTree>
    <p:extLst>
      <p:ext uri="{BB962C8B-B14F-4D97-AF65-F5344CB8AC3E}">
        <p14:creationId xmlns:p14="http://schemas.microsoft.com/office/powerpoint/2010/main" val="3349433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5</a:t>
            </a:r>
            <a:r>
              <a:rPr lang="ru-RU" sz="3200" dirty="0"/>
              <a:t>. Мнение автора о … в заключении выражено и обосновано</a:t>
            </a:r>
          </a:p>
        </p:txBody>
      </p:sp>
      <p:sp>
        <p:nvSpPr>
          <p:cNvPr id="3" name="Объект 2"/>
          <p:cNvSpPr>
            <a:spLocks noGrp="1"/>
          </p:cNvSpPr>
          <p:nvPr>
            <p:ph idx="1"/>
          </p:nvPr>
        </p:nvSpPr>
        <p:spPr/>
        <p:txBody>
          <a:bodyPr>
            <a:normAutofit/>
          </a:bodyPr>
          <a:lstStyle/>
          <a:p>
            <a:endParaRPr lang="ru-RU" dirty="0"/>
          </a:p>
          <a:p>
            <a:pPr algn="just"/>
            <a:r>
              <a:rPr lang="ru-RU" dirty="0"/>
              <a:t>Согласно плану автор должен ясно и открыто своё мнение: «Я считаю / Я думаю / По моему мнению...», – а затем обосновать его. </a:t>
            </a:r>
          </a:p>
          <a:p>
            <a:pPr algn="just"/>
            <a:endParaRPr lang="ru-RU" dirty="0"/>
          </a:p>
          <a:p>
            <a:pPr algn="just"/>
            <a:r>
              <a:rPr lang="ru-RU" dirty="0"/>
              <a:t>Мнение автора должно быть высказано строго по указанному аспекту: если в задании речь идет о студентах университета, а автор пишет о подростках, то аспект является неточным.</a:t>
            </a:r>
          </a:p>
        </p:txBody>
      </p:sp>
    </p:spTree>
    <p:extLst>
      <p:ext uri="{BB962C8B-B14F-4D97-AF65-F5344CB8AC3E}">
        <p14:creationId xmlns:p14="http://schemas.microsoft.com/office/powerpoint/2010/main" val="2170391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Аспект 6</a:t>
            </a:r>
            <a:r>
              <a:rPr lang="ru-RU" sz="3200" dirty="0"/>
              <a:t>. Стилевое оформление выбрано правильно: соблюдается нейтральный стиль</a:t>
            </a:r>
          </a:p>
        </p:txBody>
      </p:sp>
      <p:sp>
        <p:nvSpPr>
          <p:cNvPr id="3" name="Объект 2"/>
          <p:cNvSpPr>
            <a:spLocks noGrp="1"/>
          </p:cNvSpPr>
          <p:nvPr>
            <p:ph idx="1"/>
          </p:nvPr>
        </p:nvSpPr>
        <p:spPr/>
        <p:txBody>
          <a:bodyPr>
            <a:normAutofit/>
          </a:bodyPr>
          <a:lstStyle/>
          <a:p>
            <a:endParaRPr lang="ru-RU" dirty="0"/>
          </a:p>
          <a:p>
            <a:r>
              <a:rPr lang="ru-RU" b="1" dirty="0"/>
              <a:t>Выделяют 4 типа стилистических ошибок: </a:t>
            </a:r>
            <a:endParaRPr lang="ru-RU" dirty="0"/>
          </a:p>
          <a:p>
            <a:pPr marL="0" indent="0" algn="just">
              <a:buNone/>
            </a:pPr>
            <a:r>
              <a:rPr lang="ru-RU" dirty="0"/>
              <a:t>1) риторические вопросы; </a:t>
            </a:r>
          </a:p>
          <a:p>
            <a:pPr marL="0" indent="0" algn="just">
              <a:buNone/>
            </a:pPr>
            <a:r>
              <a:rPr lang="ru-RU" dirty="0"/>
              <a:t>2) разговорные выражения и конструкции типа </a:t>
            </a:r>
            <a:r>
              <a:rPr lang="ru-RU" i="1" dirty="0" err="1"/>
              <a:t>Let's</a:t>
            </a:r>
            <a:r>
              <a:rPr lang="ru-RU" dirty="0"/>
              <a:t>… (</a:t>
            </a:r>
            <a:r>
              <a:rPr lang="ru-RU" i="1" dirty="0" err="1"/>
              <a:t>Let</a:t>
            </a:r>
            <a:r>
              <a:rPr lang="ru-RU" i="1" dirty="0"/>
              <a:t> </a:t>
            </a:r>
            <a:r>
              <a:rPr lang="ru-RU" i="1" dirty="0" err="1"/>
              <a:t>us</a:t>
            </a:r>
            <a:r>
              <a:rPr lang="ru-RU" i="1" dirty="0"/>
              <a:t> </a:t>
            </a:r>
            <a:r>
              <a:rPr lang="ru-RU" dirty="0"/>
              <a:t>и </a:t>
            </a:r>
            <a:r>
              <a:rPr lang="ru-RU" i="1" dirty="0" err="1"/>
              <a:t>Let</a:t>
            </a:r>
            <a:r>
              <a:rPr lang="ru-RU" i="1" dirty="0"/>
              <a:t> </a:t>
            </a:r>
            <a:r>
              <a:rPr lang="ru-RU" i="1" dirty="0" err="1"/>
              <a:t>me</a:t>
            </a:r>
            <a:r>
              <a:rPr lang="ru-RU" i="1" dirty="0"/>
              <a:t> </a:t>
            </a:r>
            <a:r>
              <a:rPr lang="ru-RU" dirty="0"/>
              <a:t>всё же считается нейтральным стилем); </a:t>
            </a:r>
          </a:p>
          <a:p>
            <a:pPr marL="0" indent="0" algn="just">
              <a:buNone/>
            </a:pPr>
            <a:r>
              <a:rPr lang="ru-RU" dirty="0"/>
              <a:t>3) сниженная лексика типа </a:t>
            </a:r>
            <a:r>
              <a:rPr lang="ru-RU" i="1" dirty="0" err="1"/>
              <a:t>folks</a:t>
            </a:r>
            <a:r>
              <a:rPr lang="ru-RU" i="1" dirty="0"/>
              <a:t> </a:t>
            </a:r>
            <a:r>
              <a:rPr lang="ru-RU" dirty="0"/>
              <a:t>(</a:t>
            </a:r>
            <a:r>
              <a:rPr lang="ru-RU" i="1" dirty="0" err="1"/>
              <a:t>people</a:t>
            </a:r>
            <a:r>
              <a:rPr lang="ru-RU" dirty="0"/>
              <a:t>); </a:t>
            </a:r>
          </a:p>
          <a:p>
            <a:pPr marL="0" indent="0" algn="just">
              <a:buNone/>
            </a:pPr>
            <a:r>
              <a:rPr lang="ru-RU" dirty="0"/>
              <a:t>4) стяжённые (краткие) формы: </a:t>
            </a:r>
            <a:r>
              <a:rPr lang="en-US" i="1" dirty="0"/>
              <a:t>I’m, he’s, don’t, aren’t, can’t, didn’t, I’d like</a:t>
            </a:r>
            <a:r>
              <a:rPr lang="en-US" dirty="0"/>
              <a:t>... (</a:t>
            </a:r>
            <a:r>
              <a:rPr lang="ru-RU" dirty="0"/>
              <a:t>исключение: </a:t>
            </a:r>
            <a:r>
              <a:rPr lang="en-US" i="1" dirty="0"/>
              <a:t>needn’t</a:t>
            </a:r>
            <a:r>
              <a:rPr lang="en-US" dirty="0"/>
              <a:t>). </a:t>
            </a:r>
          </a:p>
        </p:txBody>
      </p:sp>
    </p:spTree>
    <p:extLst>
      <p:ext uri="{BB962C8B-B14F-4D97-AF65-F5344CB8AC3E}">
        <p14:creationId xmlns:p14="http://schemas.microsoft.com/office/powerpoint/2010/main" val="8380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90600"/>
          </a:xfrm>
        </p:spPr>
        <p:txBody>
          <a:bodyPr>
            <a:noAutofit/>
          </a:bodyPr>
          <a:lstStyle/>
          <a:p>
            <a:pPr algn="ctr"/>
            <a:r>
              <a:rPr lang="ru-RU" sz="3200" b="1" dirty="0"/>
              <a:t>ОТ</a:t>
            </a:r>
            <a:r>
              <a:rPr lang="ru-RU" sz="3200" dirty="0"/>
              <a:t>. Использование средств связи</a:t>
            </a:r>
          </a:p>
        </p:txBody>
      </p:sp>
      <p:sp>
        <p:nvSpPr>
          <p:cNvPr id="3" name="Объект 2"/>
          <p:cNvSpPr>
            <a:spLocks noGrp="1"/>
          </p:cNvSpPr>
          <p:nvPr>
            <p:ph idx="1"/>
          </p:nvPr>
        </p:nvSpPr>
        <p:spPr>
          <a:xfrm>
            <a:off x="457200" y="1179240"/>
            <a:ext cx="8229600" cy="5297760"/>
          </a:xfrm>
        </p:spPr>
        <p:txBody>
          <a:bodyPr>
            <a:normAutofit lnSpcReduction="10000"/>
          </a:bodyPr>
          <a:lstStyle/>
          <a:p>
            <a:pPr algn="just"/>
            <a:r>
              <a:rPr lang="ru-RU" dirty="0"/>
              <a:t>Каждый следующий абзац должен соединяться с предшествующим абзацем неким «мостиком». </a:t>
            </a:r>
          </a:p>
          <a:p>
            <a:pPr algn="just"/>
            <a:r>
              <a:rPr lang="ru-RU" dirty="0"/>
              <a:t>Абзац, раскрывающий второй пункт плана, логично начать с </a:t>
            </a:r>
            <a:r>
              <a:rPr lang="en-US" i="1" dirty="0"/>
              <a:t>According to the table/pie chart/results of the opinion poll </a:t>
            </a:r>
            <a:r>
              <a:rPr lang="ru-RU" dirty="0"/>
              <a:t>или </a:t>
            </a:r>
            <a:r>
              <a:rPr lang="en-US" i="1" dirty="0"/>
              <a:t>To begin with, I would like to say/mention that… </a:t>
            </a:r>
            <a:endParaRPr lang="en-US" dirty="0"/>
          </a:p>
          <a:p>
            <a:pPr algn="just"/>
            <a:r>
              <a:rPr lang="ru-RU" dirty="0"/>
              <a:t>Третий абзац можно начать следующим образом: </a:t>
            </a:r>
            <a:r>
              <a:rPr lang="en-US" i="1" dirty="0"/>
              <a:t>Clearly… </a:t>
            </a:r>
            <a:r>
              <a:rPr lang="ru-RU" dirty="0"/>
              <a:t>или </a:t>
            </a:r>
            <a:r>
              <a:rPr lang="en-US" i="1" dirty="0"/>
              <a:t>The data analysis reveals the fact that… </a:t>
            </a:r>
            <a:r>
              <a:rPr lang="ru-RU" dirty="0"/>
              <a:t>или </a:t>
            </a:r>
            <a:r>
              <a:rPr lang="en-US" i="1" dirty="0"/>
              <a:t>The results of the opinion poll invite comparison / Allow me to make some comparisons</a:t>
            </a:r>
            <a:r>
              <a:rPr lang="en-US" dirty="0"/>
              <a:t>… </a:t>
            </a:r>
          </a:p>
          <a:p>
            <a:pPr algn="just"/>
            <a:r>
              <a:rPr lang="en-US" dirty="0"/>
              <a:t>В </a:t>
            </a:r>
            <a:r>
              <a:rPr lang="en-US" dirty="0" err="1"/>
              <a:t>начале</a:t>
            </a:r>
            <a:r>
              <a:rPr lang="en-US" dirty="0"/>
              <a:t> </a:t>
            </a:r>
            <a:r>
              <a:rPr lang="en-US" dirty="0" err="1"/>
              <a:t>четвёртого</a:t>
            </a:r>
            <a:r>
              <a:rPr lang="en-US" dirty="0"/>
              <a:t> </a:t>
            </a:r>
            <a:r>
              <a:rPr lang="en-US" dirty="0" err="1"/>
              <a:t>абзаца</a:t>
            </a:r>
            <a:r>
              <a:rPr lang="en-US" dirty="0"/>
              <a:t> </a:t>
            </a:r>
            <a:r>
              <a:rPr lang="en-US" dirty="0" err="1"/>
              <a:t>можно</a:t>
            </a:r>
            <a:r>
              <a:rPr lang="en-US" dirty="0"/>
              <a:t> </a:t>
            </a:r>
            <a:r>
              <a:rPr lang="en-US" dirty="0" err="1"/>
              <a:t>дать</a:t>
            </a:r>
            <a:r>
              <a:rPr lang="en-US" dirty="0"/>
              <a:t>: </a:t>
            </a:r>
            <a:r>
              <a:rPr lang="en-US" i="1" dirty="0"/>
              <a:t>Undoubtedly</a:t>
            </a:r>
            <a:r>
              <a:rPr lang="en-US" dirty="0"/>
              <a:t>… </a:t>
            </a:r>
            <a:r>
              <a:rPr lang="en-US" dirty="0" err="1"/>
              <a:t>или</a:t>
            </a:r>
            <a:r>
              <a:rPr lang="en-US" dirty="0"/>
              <a:t> </a:t>
            </a:r>
            <a:r>
              <a:rPr lang="en-US" i="1" dirty="0"/>
              <a:t>It is important to note that… </a:t>
            </a:r>
            <a:endParaRPr lang="en-US" dirty="0"/>
          </a:p>
          <a:p>
            <a:pPr algn="just"/>
            <a:r>
              <a:rPr lang="en-US" dirty="0"/>
              <a:t>В </a:t>
            </a:r>
            <a:r>
              <a:rPr lang="en-US" dirty="0" err="1"/>
              <a:t>начале</a:t>
            </a:r>
            <a:r>
              <a:rPr lang="en-US" dirty="0"/>
              <a:t> </a:t>
            </a:r>
            <a:r>
              <a:rPr lang="en-US" dirty="0" err="1"/>
              <a:t>пятого</a:t>
            </a:r>
            <a:r>
              <a:rPr lang="en-US" dirty="0"/>
              <a:t>: </a:t>
            </a:r>
            <a:r>
              <a:rPr lang="en-US" i="1" dirty="0"/>
              <a:t>In my opinion / I believe / I think / In conclusion, I would like to express my opinion on…</a:t>
            </a:r>
            <a:endParaRPr lang="en-US" dirty="0"/>
          </a:p>
        </p:txBody>
      </p:sp>
    </p:spTree>
    <p:extLst>
      <p:ext uri="{BB962C8B-B14F-4D97-AF65-F5344CB8AC3E}">
        <p14:creationId xmlns:p14="http://schemas.microsoft.com/office/powerpoint/2010/main" val="405586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endParaRPr lang="ru-RU" dirty="0"/>
          </a:p>
          <a:p>
            <a:pPr marL="0" indent="0" algn="just">
              <a:buNone/>
            </a:pPr>
            <a:r>
              <a:rPr lang="ru-RU" dirty="0"/>
              <a:t>Уровень сложности заданий определяется уровнями сложности языкового материала и проверяемых умений, а также типом задания. Экзаменационная работа включает в себя задания </a:t>
            </a:r>
            <a:r>
              <a:rPr lang="ru-RU" b="1" dirty="0"/>
              <a:t>базового</a:t>
            </a:r>
            <a:r>
              <a:rPr lang="ru-RU" dirty="0"/>
              <a:t> и </a:t>
            </a:r>
            <a:r>
              <a:rPr lang="ru-RU" b="1" dirty="0"/>
              <a:t>высокого</a:t>
            </a:r>
            <a:r>
              <a:rPr lang="ru-RU" dirty="0"/>
              <a:t> уровней сложности. </a:t>
            </a:r>
          </a:p>
        </p:txBody>
      </p:sp>
    </p:spTree>
    <p:extLst>
      <p:ext uri="{BB962C8B-B14F-4D97-AF65-F5344CB8AC3E}">
        <p14:creationId xmlns:p14="http://schemas.microsoft.com/office/powerpoint/2010/main" val="2348064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Лексика, грамматика, орфография и пунктуация </a:t>
            </a:r>
            <a:endParaRPr lang="ru-RU" sz="3200" dirty="0"/>
          </a:p>
        </p:txBody>
      </p:sp>
      <p:sp>
        <p:nvSpPr>
          <p:cNvPr id="3" name="Объект 2"/>
          <p:cNvSpPr>
            <a:spLocks noGrp="1"/>
          </p:cNvSpPr>
          <p:nvPr>
            <p:ph idx="1"/>
          </p:nvPr>
        </p:nvSpPr>
        <p:spPr/>
        <p:txBody>
          <a:bodyPr>
            <a:normAutofit fontScale="92500" lnSpcReduction="10000"/>
          </a:bodyPr>
          <a:lstStyle/>
          <a:p>
            <a:r>
              <a:rPr lang="ru-RU" dirty="0"/>
              <a:t>английское слово </a:t>
            </a:r>
            <a:r>
              <a:rPr lang="ru-RU" dirty="0" err="1"/>
              <a:t>data</a:t>
            </a:r>
            <a:r>
              <a:rPr lang="ru-RU" dirty="0"/>
              <a:t> может использоваться как с глаголом в форме мн. числа, так и с глаголом в форме ед. числа (</a:t>
            </a:r>
            <a:r>
              <a:rPr lang="ru-RU" i="1" dirty="0" err="1">
                <a:solidFill>
                  <a:srgbClr val="00B050"/>
                </a:solidFill>
              </a:rPr>
              <a:t>data</a:t>
            </a:r>
            <a:r>
              <a:rPr lang="ru-RU" i="1" dirty="0">
                <a:solidFill>
                  <a:srgbClr val="00B050"/>
                </a:solidFill>
              </a:rPr>
              <a:t> </a:t>
            </a:r>
            <a:r>
              <a:rPr lang="ru-RU" i="1" dirty="0" err="1">
                <a:solidFill>
                  <a:srgbClr val="00B050"/>
                </a:solidFill>
              </a:rPr>
              <a:t>shows</a:t>
            </a:r>
            <a:r>
              <a:rPr lang="ru-RU" i="1" dirty="0">
                <a:solidFill>
                  <a:srgbClr val="00B050"/>
                </a:solidFill>
              </a:rPr>
              <a:t>/</a:t>
            </a:r>
            <a:r>
              <a:rPr lang="ru-RU" i="1" dirty="0" err="1">
                <a:solidFill>
                  <a:srgbClr val="00B050"/>
                </a:solidFill>
              </a:rPr>
              <a:t>data</a:t>
            </a:r>
            <a:r>
              <a:rPr lang="ru-RU" i="1" dirty="0">
                <a:solidFill>
                  <a:srgbClr val="00B050"/>
                </a:solidFill>
              </a:rPr>
              <a:t> </a:t>
            </a:r>
            <a:r>
              <a:rPr lang="ru-RU" i="1" dirty="0" err="1">
                <a:solidFill>
                  <a:srgbClr val="00B050"/>
                </a:solidFill>
              </a:rPr>
              <a:t>show</a:t>
            </a:r>
            <a:r>
              <a:rPr lang="ru-RU" dirty="0"/>
              <a:t>); </a:t>
            </a:r>
          </a:p>
          <a:p>
            <a:r>
              <a:rPr lang="ru-RU" dirty="0"/>
              <a:t>английское слово </a:t>
            </a:r>
            <a:r>
              <a:rPr lang="ru-RU" dirty="0" err="1"/>
              <a:t>statistics</a:t>
            </a:r>
            <a:r>
              <a:rPr lang="ru-RU" dirty="0"/>
              <a:t> в значении статистические данные требует использования глагола в форме мн. числа (</a:t>
            </a:r>
            <a:r>
              <a:rPr lang="ru-RU" i="1" dirty="0" err="1">
                <a:solidFill>
                  <a:srgbClr val="00B050"/>
                </a:solidFill>
              </a:rPr>
              <a:t>statistics</a:t>
            </a:r>
            <a:r>
              <a:rPr lang="ru-RU" i="1" dirty="0">
                <a:solidFill>
                  <a:srgbClr val="00B050"/>
                </a:solidFill>
              </a:rPr>
              <a:t> </a:t>
            </a:r>
            <a:r>
              <a:rPr lang="ru-RU" i="1" dirty="0" err="1">
                <a:solidFill>
                  <a:srgbClr val="00B050"/>
                </a:solidFill>
              </a:rPr>
              <a:t>show</a:t>
            </a:r>
            <a:r>
              <a:rPr lang="ru-RU" dirty="0"/>
              <a:t>); </a:t>
            </a:r>
          </a:p>
          <a:p>
            <a:r>
              <a:rPr lang="ru-RU" dirty="0"/>
              <a:t>английское соответствие слову «процент» может писаться как слитно, так и раздельно: </a:t>
            </a:r>
            <a:r>
              <a:rPr lang="ru-RU" dirty="0" err="1">
                <a:solidFill>
                  <a:srgbClr val="00B050"/>
                </a:solidFill>
              </a:rPr>
              <a:t>percent</a:t>
            </a:r>
            <a:r>
              <a:rPr lang="ru-RU" dirty="0">
                <a:solidFill>
                  <a:srgbClr val="00B050"/>
                </a:solidFill>
              </a:rPr>
              <a:t> / </a:t>
            </a:r>
            <a:r>
              <a:rPr lang="ru-RU" dirty="0" err="1">
                <a:solidFill>
                  <a:srgbClr val="00B050"/>
                </a:solidFill>
              </a:rPr>
              <a:t>per</a:t>
            </a:r>
            <a:r>
              <a:rPr lang="ru-RU" dirty="0">
                <a:solidFill>
                  <a:srgbClr val="00B050"/>
                </a:solidFill>
              </a:rPr>
              <a:t> </a:t>
            </a:r>
            <a:r>
              <a:rPr lang="ru-RU" dirty="0" err="1">
                <a:solidFill>
                  <a:srgbClr val="00B050"/>
                </a:solidFill>
              </a:rPr>
              <a:t>cent</a:t>
            </a:r>
            <a:r>
              <a:rPr lang="ru-RU" dirty="0"/>
              <a:t>; множественного числа не имеет; </a:t>
            </a:r>
          </a:p>
          <a:p>
            <a:r>
              <a:rPr lang="ru-RU" dirty="0"/>
              <a:t>нередко экзаменуемые опускают определённый артикль в сочетаниях типа ‘</a:t>
            </a:r>
            <a:r>
              <a:rPr lang="ru-RU" i="1" dirty="0"/>
              <a:t>50% </a:t>
            </a:r>
            <a:r>
              <a:rPr lang="en-US" i="1" dirty="0"/>
              <a:t>of students’ </a:t>
            </a:r>
            <a:r>
              <a:rPr lang="en-US" dirty="0"/>
              <a:t>(</a:t>
            </a:r>
            <a:r>
              <a:rPr lang="ru-RU" dirty="0"/>
              <a:t>вместо правильного ‘</a:t>
            </a:r>
            <a:r>
              <a:rPr lang="ru-RU" i="1" dirty="0">
                <a:solidFill>
                  <a:srgbClr val="00B050"/>
                </a:solidFill>
              </a:rPr>
              <a:t>50% </a:t>
            </a:r>
            <a:r>
              <a:rPr lang="en-US" i="1" dirty="0">
                <a:solidFill>
                  <a:srgbClr val="00B050"/>
                </a:solidFill>
              </a:rPr>
              <a:t>of </a:t>
            </a:r>
            <a:r>
              <a:rPr lang="en-US" b="1" i="1" dirty="0">
                <a:solidFill>
                  <a:srgbClr val="00B050"/>
                </a:solidFill>
              </a:rPr>
              <a:t>the </a:t>
            </a:r>
            <a:r>
              <a:rPr lang="en-US" i="1" dirty="0">
                <a:solidFill>
                  <a:srgbClr val="00B050"/>
                </a:solidFill>
              </a:rPr>
              <a:t>students</a:t>
            </a:r>
            <a:r>
              <a:rPr lang="en-US" i="1" dirty="0"/>
              <a:t>’</a:t>
            </a:r>
            <a:r>
              <a:rPr lang="en-US" dirty="0"/>
              <a:t>), </a:t>
            </a:r>
            <a:r>
              <a:rPr lang="ru-RU" dirty="0"/>
              <a:t>хотя артикль обязателен, поскольку речь идёт конкретно о студентах, которые участвовали в данном социологическом опросе.</a:t>
            </a:r>
          </a:p>
        </p:txBody>
      </p:sp>
    </p:spTree>
    <p:extLst>
      <p:ext uri="{BB962C8B-B14F-4D97-AF65-F5344CB8AC3E}">
        <p14:creationId xmlns:p14="http://schemas.microsoft.com/office/powerpoint/2010/main" val="3899115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Задания устной части ЕГЭ по иностранным языкам</a:t>
            </a:r>
            <a:r>
              <a:rPr lang="ru-RU" sz="3200" dirty="0"/>
              <a:t> </a:t>
            </a:r>
          </a:p>
        </p:txBody>
      </p:sp>
      <p:sp>
        <p:nvSpPr>
          <p:cNvPr id="3" name="Объект 2"/>
          <p:cNvSpPr>
            <a:spLocks noGrp="1"/>
          </p:cNvSpPr>
          <p:nvPr>
            <p:ph idx="1"/>
          </p:nvPr>
        </p:nvSpPr>
        <p:spPr/>
        <p:txBody>
          <a:bodyPr>
            <a:normAutofit/>
          </a:bodyPr>
          <a:lstStyle/>
          <a:p>
            <a:pPr algn="just"/>
            <a:r>
              <a:rPr lang="ru-RU" dirty="0"/>
              <a:t>задание 1 – чтение текста вслух; </a:t>
            </a:r>
          </a:p>
          <a:p>
            <a:pPr algn="just"/>
            <a:r>
              <a:rPr lang="ru-RU" dirty="0"/>
              <a:t>задание 2 – условный диалог-расспрос, в котором участник экзамена должен задать четыре вопроса на основе рекламного объявления и опорных слов;</a:t>
            </a:r>
          </a:p>
          <a:p>
            <a:pPr algn="just"/>
            <a:r>
              <a:rPr lang="ru-RU" dirty="0"/>
              <a:t>задание 3 – условный диалог-интервью, в котором экзаменуемый должен ответить на пять вопросов интервьюера; </a:t>
            </a:r>
          </a:p>
          <a:p>
            <a:pPr algn="just"/>
            <a:r>
              <a:rPr lang="ru-RU" dirty="0"/>
              <a:t>задание 4 – связное монологическое высказывание с элементами рассуждения, а именно обоснование выбора фотографий-иллюстраций к предложенной теме проектной работы и выражение собственного мнения по теме проекта. </a:t>
            </a:r>
          </a:p>
        </p:txBody>
      </p:sp>
    </p:spTree>
    <p:extLst>
      <p:ext uri="{BB962C8B-B14F-4D97-AF65-F5344CB8AC3E}">
        <p14:creationId xmlns:p14="http://schemas.microsoft.com/office/powerpoint/2010/main" val="1679144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t>Пример задания 1:</a:t>
            </a:r>
            <a:endParaRPr lang="ru-RU" sz="3200" dirty="0"/>
          </a:p>
        </p:txBody>
      </p:sp>
      <p:sp>
        <p:nvSpPr>
          <p:cNvPr id="3" name="Объект 2"/>
          <p:cNvSpPr>
            <a:spLocks noGrp="1"/>
          </p:cNvSpPr>
          <p:nvPr>
            <p:ph idx="1"/>
          </p:nvPr>
        </p:nvSpPr>
        <p:spPr/>
        <p:txBody>
          <a:bodyPr>
            <a:normAutofit fontScale="70000" lnSpcReduction="20000"/>
          </a:bodyPr>
          <a:lstStyle/>
          <a:p>
            <a:pPr marL="0" indent="0">
              <a:buNone/>
            </a:pPr>
            <a:r>
              <a:rPr lang="en-US" b="1" dirty="0"/>
              <a:t>Task 1.</a:t>
            </a:r>
            <a:r>
              <a:rPr lang="en-US" dirty="0"/>
              <a:t> </a:t>
            </a:r>
            <a:r>
              <a:rPr lang="en-GB" b="1" dirty="0"/>
              <a:t>Imagine that you are preparing a project with your friend. You have found some interesting material for the presentation and you want to read this text to your friend. You have 1.5 minutes to read the text silently, then be ready to read it out aloud. You will not have more than 1.5 minutes to read it.</a:t>
            </a:r>
            <a:endParaRPr lang="ru-RU" dirty="0"/>
          </a:p>
          <a:p>
            <a:r>
              <a:rPr lang="en-US" b="1" dirty="0"/>
              <a:t> </a:t>
            </a:r>
            <a:endParaRPr lang="ru-RU" dirty="0"/>
          </a:p>
          <a:p>
            <a:pPr marL="0" indent="0" algn="just">
              <a:buNone/>
            </a:pPr>
            <a:r>
              <a:rPr lang="en-US" dirty="0"/>
              <a:t>A mountain is a form of land that rises high in a limited area. It is higher and steeper than a hill. Mountains must be higher than 600 </a:t>
            </a:r>
            <a:r>
              <a:rPr lang="en-US" dirty="0" err="1"/>
              <a:t>metres</a:t>
            </a:r>
            <a:r>
              <a:rPr lang="en-US" dirty="0"/>
              <a:t>. They consist </a:t>
            </a:r>
            <a:br>
              <a:rPr lang="en-US" dirty="0"/>
            </a:br>
            <a:r>
              <a:rPr lang="en-US" dirty="0"/>
              <a:t>of rocks and earth. They usually have steep, sloping sides. They also have sharp or slightly rounded peaks. Some mountains may have trees which grow on their sides. Very high mountains may have snow on their peaks. Long chains or groups of mountains are mountain ranges. They can be short or very long. A group of these makes a mountain system.</a:t>
            </a:r>
            <a:endParaRPr lang="ru-RU" dirty="0"/>
          </a:p>
          <a:p>
            <a:pPr marL="0" indent="0" algn="just">
              <a:buNone/>
            </a:pPr>
            <a:r>
              <a:rPr lang="en-US" dirty="0"/>
              <a:t>Mountains exist on every continent of our planet and even beneath the ocean. In fact, some of the highest mountains are at the bottom of the sea. </a:t>
            </a:r>
            <a:br>
              <a:rPr lang="en-US" dirty="0"/>
            </a:br>
            <a:r>
              <a:rPr lang="en-US" dirty="0"/>
              <a:t>For example, Hawaii is at the top of a volcanic mountain in the Pacific Ocean. More than half the mountain is below water. 75% of the world’s countries have mountains.  </a:t>
            </a:r>
            <a:endParaRPr lang="ru-RU" dirty="0"/>
          </a:p>
          <a:p>
            <a:r>
              <a:rPr lang="en-US" dirty="0"/>
              <a:t> </a:t>
            </a:r>
            <a:endParaRPr lang="ru-RU" dirty="0"/>
          </a:p>
          <a:p>
            <a:endParaRPr lang="ru-RU" dirty="0"/>
          </a:p>
        </p:txBody>
      </p:sp>
    </p:spTree>
    <p:extLst>
      <p:ext uri="{BB962C8B-B14F-4D97-AF65-F5344CB8AC3E}">
        <p14:creationId xmlns:p14="http://schemas.microsoft.com/office/powerpoint/2010/main" val="548217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sz="3600" dirty="0"/>
            </a:br>
            <a:r>
              <a:rPr lang="ru-RU" sz="3200" dirty="0"/>
              <a:t>Типичные ошибки участников ЕГЭ при выполнении задания 1:</a:t>
            </a:r>
            <a:br>
              <a:rPr lang="ru-RU" sz="3200" dirty="0"/>
            </a:br>
            <a:endParaRPr lang="ru-RU" dirty="0"/>
          </a:p>
        </p:txBody>
      </p:sp>
      <p:sp>
        <p:nvSpPr>
          <p:cNvPr id="3" name="Объект 2"/>
          <p:cNvSpPr>
            <a:spLocks noGrp="1"/>
          </p:cNvSpPr>
          <p:nvPr>
            <p:ph idx="1"/>
          </p:nvPr>
        </p:nvSpPr>
        <p:spPr/>
        <p:txBody>
          <a:bodyPr>
            <a:normAutofit/>
          </a:bodyPr>
          <a:lstStyle/>
          <a:p>
            <a:pPr algn="just"/>
            <a:r>
              <a:rPr lang="ru-RU" dirty="0"/>
              <a:t>пропускают слова и строчки; </a:t>
            </a:r>
          </a:p>
          <a:p>
            <a:pPr algn="just"/>
            <a:r>
              <a:rPr lang="ru-RU" dirty="0"/>
              <a:t>неправильно расставляют фразовое ударение; </a:t>
            </a:r>
          </a:p>
          <a:p>
            <a:pPr algn="just"/>
            <a:r>
              <a:rPr lang="ru-RU" dirty="0"/>
              <a:t>не умеют делить простые и сложные предложения на смысловые синтагмы, так как не умеют выделять главное; </a:t>
            </a:r>
          </a:p>
          <a:p>
            <a:pPr algn="just"/>
            <a:r>
              <a:rPr lang="ru-RU" dirty="0"/>
              <a:t>неправильно произносят разные коммуникативные типы предложений; </a:t>
            </a:r>
          </a:p>
          <a:p>
            <a:pPr algn="just"/>
            <a:r>
              <a:rPr lang="ru-RU" dirty="0"/>
              <a:t>неправильно ставят ударение в словах, состоящих из нескольких слогов; </a:t>
            </a:r>
          </a:p>
          <a:p>
            <a:pPr algn="just"/>
            <a:r>
              <a:rPr lang="ru-RU" dirty="0"/>
              <a:t>неправильно ставят ударение в сложных словах, имеющих два корня, например, </a:t>
            </a:r>
            <a:r>
              <a:rPr lang="ru-RU" dirty="0" err="1"/>
              <a:t>foreground</a:t>
            </a:r>
            <a:r>
              <a:rPr lang="ru-RU" dirty="0"/>
              <a:t>, </a:t>
            </a:r>
            <a:r>
              <a:rPr lang="ru-RU" dirty="0" err="1"/>
              <a:t>airborne</a:t>
            </a:r>
            <a:r>
              <a:rPr lang="ru-RU" dirty="0"/>
              <a:t>;</a:t>
            </a:r>
          </a:p>
          <a:p>
            <a:endParaRPr lang="ru-RU" dirty="0"/>
          </a:p>
        </p:txBody>
      </p:sp>
    </p:spTree>
    <p:extLst>
      <p:ext uri="{BB962C8B-B14F-4D97-AF65-F5344CB8AC3E}">
        <p14:creationId xmlns:p14="http://schemas.microsoft.com/office/powerpoint/2010/main" val="2143127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sz="3600" dirty="0"/>
            </a:br>
            <a:r>
              <a:rPr lang="ru-RU" sz="3200" dirty="0"/>
              <a:t>Типичные ошибки участников ЕГЭ при выполнении задания 1:</a:t>
            </a:r>
            <a:br>
              <a:rPr lang="ru-RU" sz="3200" dirty="0"/>
            </a:br>
            <a:endParaRPr lang="ru-RU" dirty="0"/>
          </a:p>
        </p:txBody>
      </p:sp>
      <p:sp>
        <p:nvSpPr>
          <p:cNvPr id="3" name="Объект 2"/>
          <p:cNvSpPr>
            <a:spLocks noGrp="1"/>
          </p:cNvSpPr>
          <p:nvPr>
            <p:ph idx="1"/>
          </p:nvPr>
        </p:nvSpPr>
        <p:spPr/>
        <p:txBody>
          <a:bodyPr>
            <a:normAutofit/>
          </a:bodyPr>
          <a:lstStyle/>
          <a:p>
            <a:pPr algn="just"/>
            <a:r>
              <a:rPr lang="ru-RU" dirty="0"/>
              <a:t>не умеют читать слова с непроизносимыми согласными: </a:t>
            </a:r>
            <a:r>
              <a:rPr lang="ru-RU" b="1" dirty="0" err="1"/>
              <a:t>muscles</a:t>
            </a:r>
            <a:r>
              <a:rPr lang="ru-RU" b="1" dirty="0"/>
              <a:t>, </a:t>
            </a:r>
            <a:r>
              <a:rPr lang="ru-RU" b="1" dirty="0" err="1"/>
              <a:t>castle</a:t>
            </a:r>
            <a:r>
              <a:rPr lang="ru-RU" b="1" dirty="0"/>
              <a:t>; </a:t>
            </a:r>
            <a:endParaRPr lang="ru-RU" dirty="0"/>
          </a:p>
          <a:p>
            <a:pPr algn="just"/>
            <a:r>
              <a:rPr lang="ru-RU" dirty="0"/>
              <a:t>неправильно произносят ряд звуков, которые меняют смысл слов </a:t>
            </a:r>
            <a:r>
              <a:rPr lang="ru-RU" dirty="0" err="1"/>
              <a:t>heat-hid</a:t>
            </a:r>
            <a:r>
              <a:rPr lang="ru-RU" dirty="0"/>
              <a:t>, </a:t>
            </a:r>
            <a:r>
              <a:rPr lang="ru-RU" dirty="0" err="1"/>
              <a:t>food-foot</a:t>
            </a:r>
            <a:r>
              <a:rPr lang="ru-RU" dirty="0"/>
              <a:t>; </a:t>
            </a:r>
          </a:p>
          <a:p>
            <a:pPr algn="just"/>
            <a:r>
              <a:rPr lang="ru-RU" dirty="0"/>
              <a:t>добавляют окончания или не дочитывают их; </a:t>
            </a:r>
          </a:p>
          <a:p>
            <a:pPr algn="just"/>
            <a:r>
              <a:rPr lang="ru-RU" dirty="0"/>
              <a:t>добавляют лишние слоги в словах; </a:t>
            </a:r>
          </a:p>
          <a:p>
            <a:pPr algn="just"/>
            <a:r>
              <a:rPr lang="ru-RU" dirty="0"/>
              <a:t>вставляют слова, которых в тексте нет, чаще всего артикли и предлоги; </a:t>
            </a:r>
          </a:p>
          <a:p>
            <a:pPr algn="just"/>
            <a:r>
              <a:rPr lang="ru-RU" dirty="0"/>
              <a:t>не умеют читать даты и цифры.</a:t>
            </a:r>
          </a:p>
          <a:p>
            <a:endParaRPr lang="ru-RU" dirty="0"/>
          </a:p>
        </p:txBody>
      </p:sp>
    </p:spTree>
    <p:extLst>
      <p:ext uri="{BB962C8B-B14F-4D97-AF65-F5344CB8AC3E}">
        <p14:creationId xmlns:p14="http://schemas.microsoft.com/office/powerpoint/2010/main" val="818884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a:t>Задание 2 устной части ЕГЭ по иностранным языкам</a:t>
            </a:r>
            <a:r>
              <a:rPr lang="ru-RU" sz="2800" dirty="0"/>
              <a:t> </a:t>
            </a:r>
          </a:p>
        </p:txBody>
      </p:sp>
      <p:sp>
        <p:nvSpPr>
          <p:cNvPr id="3" name="Объект 2"/>
          <p:cNvSpPr>
            <a:spLocks noGrp="1"/>
          </p:cNvSpPr>
          <p:nvPr>
            <p:ph idx="1"/>
          </p:nvPr>
        </p:nvSpPr>
        <p:spPr/>
        <p:txBody>
          <a:bodyPr/>
          <a:lstStyle/>
          <a:p>
            <a:endParaRPr lang="ru-RU" dirty="0"/>
          </a:p>
          <a:p>
            <a:pPr algn="just"/>
            <a:r>
              <a:rPr lang="ru-RU" dirty="0"/>
              <a:t>Условный диалог-расспрос:	</a:t>
            </a:r>
          </a:p>
          <a:p>
            <a:pPr algn="just"/>
            <a:r>
              <a:rPr lang="ru-RU" dirty="0"/>
              <a:t>Задать 4 вопроса на определенную тему (путешествия, покупки, еда, транспорт, занятия спортом и т.д.). Экзаменуемому предлагается визуальный стимул и ключевые слова (о чем надо спросить).</a:t>
            </a:r>
          </a:p>
        </p:txBody>
      </p:sp>
    </p:spTree>
    <p:extLst>
      <p:ext uri="{BB962C8B-B14F-4D97-AF65-F5344CB8AC3E}">
        <p14:creationId xmlns:p14="http://schemas.microsoft.com/office/powerpoint/2010/main" val="3947111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879ECA7-518E-46F6-A68C-26EFD50F3854}"/>
              </a:ext>
            </a:extLst>
          </p:cNvPr>
          <p:cNvPicPr>
            <a:picLocks noChangeAspect="1"/>
          </p:cNvPicPr>
          <p:nvPr/>
        </p:nvPicPr>
        <p:blipFill>
          <a:blip r:embed="rId2"/>
          <a:stretch>
            <a:fillRect/>
          </a:stretch>
        </p:blipFill>
        <p:spPr>
          <a:xfrm>
            <a:off x="545244" y="332656"/>
            <a:ext cx="7555147" cy="6147942"/>
          </a:xfrm>
          <a:prstGeom prst="rect">
            <a:avLst/>
          </a:prstGeom>
        </p:spPr>
      </p:pic>
    </p:spTree>
    <p:extLst>
      <p:ext uri="{BB962C8B-B14F-4D97-AF65-F5344CB8AC3E}">
        <p14:creationId xmlns:p14="http://schemas.microsoft.com/office/powerpoint/2010/main" val="3596843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7A0FD-F5EB-4CD6-A257-B1A0D683B11E}"/>
              </a:ext>
            </a:extLst>
          </p:cNvPr>
          <p:cNvSpPr>
            <a:spLocks noGrp="1"/>
          </p:cNvSpPr>
          <p:nvPr>
            <p:ph type="title"/>
          </p:nvPr>
        </p:nvSpPr>
        <p:spPr/>
        <p:txBody>
          <a:bodyPr/>
          <a:lstStyle/>
          <a:p>
            <a:pPr algn="ctr"/>
            <a:r>
              <a:rPr lang="ru-RU" dirty="0"/>
              <a:t>Устная часть: задание 2 </a:t>
            </a:r>
          </a:p>
        </p:txBody>
      </p:sp>
      <p:sp>
        <p:nvSpPr>
          <p:cNvPr id="3" name="Объект 2">
            <a:extLst>
              <a:ext uri="{FF2B5EF4-FFF2-40B4-BE49-F238E27FC236}">
                <a16:creationId xmlns:a16="http://schemas.microsoft.com/office/drawing/2014/main" id="{E308B56E-EA74-4924-8D04-48B215B9BCF7}"/>
              </a:ext>
            </a:extLst>
          </p:cNvPr>
          <p:cNvSpPr>
            <a:spLocks noGrp="1"/>
          </p:cNvSpPr>
          <p:nvPr>
            <p:ph idx="1"/>
          </p:nvPr>
        </p:nvSpPr>
        <p:spPr/>
        <p:txBody>
          <a:bodyPr/>
          <a:lstStyle/>
          <a:p>
            <a:pPr algn="just"/>
            <a:endParaRPr lang="ru-RU" b="1" dirty="0"/>
          </a:p>
          <a:p>
            <a:pPr algn="just"/>
            <a:r>
              <a:rPr lang="ru-RU" b="1" dirty="0"/>
              <a:t>В первом вопросе надо обязательно назвать объект! Далее название объекта может заменяться местоимением.</a:t>
            </a:r>
            <a:endParaRPr lang="ru-RU" dirty="0"/>
          </a:p>
        </p:txBody>
      </p:sp>
    </p:spTree>
    <p:extLst>
      <p:ext uri="{BB962C8B-B14F-4D97-AF65-F5344CB8AC3E}">
        <p14:creationId xmlns:p14="http://schemas.microsoft.com/office/powerpoint/2010/main" val="1916065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Устная часть: задание 2 </a:t>
            </a:r>
          </a:p>
        </p:txBody>
      </p:sp>
      <p:sp>
        <p:nvSpPr>
          <p:cNvPr id="3" name="Объект 2"/>
          <p:cNvSpPr>
            <a:spLocks noGrp="1"/>
          </p:cNvSpPr>
          <p:nvPr>
            <p:ph sz="half" idx="1"/>
          </p:nvPr>
        </p:nvSpPr>
        <p:spPr/>
        <p:txBody>
          <a:bodyPr>
            <a:normAutofit fontScale="92500" lnSpcReduction="10000"/>
          </a:bodyPr>
          <a:lstStyle/>
          <a:p>
            <a:endParaRPr lang="ru-RU" dirty="0"/>
          </a:p>
          <a:p>
            <a:r>
              <a:rPr lang="ru-RU" b="1" dirty="0"/>
              <a:t>LOCATION</a:t>
            </a:r>
            <a:r>
              <a:rPr lang="de-DE" dirty="0"/>
              <a:t>	</a:t>
            </a:r>
          </a:p>
          <a:p>
            <a:endParaRPr lang="ru-RU" dirty="0"/>
          </a:p>
        </p:txBody>
      </p:sp>
      <p:sp>
        <p:nvSpPr>
          <p:cNvPr id="4" name="Объект 3"/>
          <p:cNvSpPr>
            <a:spLocks noGrp="1"/>
          </p:cNvSpPr>
          <p:nvPr>
            <p:ph sz="half" idx="2"/>
          </p:nvPr>
        </p:nvSpPr>
        <p:spPr/>
        <p:txBody>
          <a:bodyPr>
            <a:normAutofit fontScale="92500" lnSpcReduction="10000"/>
          </a:bodyPr>
          <a:lstStyle/>
          <a:p>
            <a:r>
              <a:rPr lang="de-DE" b="1" dirty="0" err="1">
                <a:solidFill>
                  <a:srgbClr val="00B050"/>
                </a:solidFill>
              </a:rPr>
              <a:t>Where</a:t>
            </a:r>
            <a:r>
              <a:rPr lang="de-DE" b="1" dirty="0">
                <a:solidFill>
                  <a:srgbClr val="00B050"/>
                </a:solidFill>
              </a:rPr>
              <a:t> </a:t>
            </a:r>
            <a:r>
              <a:rPr lang="de-DE" b="1" dirty="0" err="1">
                <a:solidFill>
                  <a:srgbClr val="00B050"/>
                </a:solidFill>
              </a:rPr>
              <a:t>is</a:t>
            </a:r>
            <a:r>
              <a:rPr lang="de-DE" b="1" dirty="0">
                <a:solidFill>
                  <a:srgbClr val="00B050"/>
                </a:solidFill>
              </a:rPr>
              <a:t> </a:t>
            </a:r>
            <a:r>
              <a:rPr lang="de-DE" b="1" dirty="0" err="1">
                <a:solidFill>
                  <a:srgbClr val="00B050"/>
                </a:solidFill>
              </a:rPr>
              <a:t>the</a:t>
            </a:r>
            <a:r>
              <a:rPr lang="de-DE" b="1" dirty="0">
                <a:solidFill>
                  <a:srgbClr val="00B050"/>
                </a:solidFill>
              </a:rPr>
              <a:t> … </a:t>
            </a:r>
            <a:r>
              <a:rPr lang="de-DE" b="1" dirty="0" err="1">
                <a:solidFill>
                  <a:srgbClr val="00B050"/>
                </a:solidFill>
              </a:rPr>
              <a:t>located</a:t>
            </a:r>
            <a:r>
              <a:rPr lang="de-DE" b="1" dirty="0">
                <a:solidFill>
                  <a:srgbClr val="00B050"/>
                </a:solidFill>
              </a:rPr>
              <a:t>? </a:t>
            </a:r>
            <a:endParaRPr lang="de-DE" dirty="0">
              <a:solidFill>
                <a:srgbClr val="00B050"/>
              </a:solidFill>
            </a:endParaRPr>
          </a:p>
          <a:p>
            <a:r>
              <a:rPr lang="de-DE" b="1" dirty="0" err="1">
                <a:solidFill>
                  <a:srgbClr val="00B050"/>
                </a:solidFill>
              </a:rPr>
              <a:t>Where</a:t>
            </a:r>
            <a:r>
              <a:rPr lang="de-DE" b="1" dirty="0">
                <a:solidFill>
                  <a:srgbClr val="00B050"/>
                </a:solidFill>
              </a:rPr>
              <a:t> </a:t>
            </a:r>
            <a:r>
              <a:rPr lang="de-DE" b="1" dirty="0" err="1">
                <a:solidFill>
                  <a:srgbClr val="00B050"/>
                </a:solidFill>
              </a:rPr>
              <a:t>is</a:t>
            </a:r>
            <a:r>
              <a:rPr lang="de-DE" b="1" dirty="0">
                <a:solidFill>
                  <a:srgbClr val="00B050"/>
                </a:solidFill>
              </a:rPr>
              <a:t> </a:t>
            </a:r>
            <a:r>
              <a:rPr lang="de-DE" b="1" dirty="0" err="1">
                <a:solidFill>
                  <a:srgbClr val="00B050"/>
                </a:solidFill>
              </a:rPr>
              <a:t>the</a:t>
            </a:r>
            <a:r>
              <a:rPr lang="de-DE" b="1" dirty="0">
                <a:solidFill>
                  <a:srgbClr val="00B050"/>
                </a:solidFill>
              </a:rPr>
              <a:t> … </a:t>
            </a:r>
            <a:r>
              <a:rPr lang="de-DE" b="1" dirty="0" err="1">
                <a:solidFill>
                  <a:srgbClr val="00B050"/>
                </a:solidFill>
              </a:rPr>
              <a:t>situated</a:t>
            </a:r>
            <a:r>
              <a:rPr lang="de-DE" b="1" dirty="0">
                <a:solidFill>
                  <a:srgbClr val="00B050"/>
                </a:solidFill>
              </a:rPr>
              <a:t>? </a:t>
            </a:r>
            <a:endParaRPr lang="de-DE" dirty="0">
              <a:solidFill>
                <a:srgbClr val="00B050"/>
              </a:solidFill>
            </a:endParaRPr>
          </a:p>
          <a:p>
            <a:r>
              <a:rPr lang="en-US" b="1" dirty="0">
                <a:solidFill>
                  <a:srgbClr val="00B050"/>
                </a:solidFill>
              </a:rPr>
              <a:t>Where will the event take place? </a:t>
            </a:r>
            <a:endParaRPr lang="en-US" dirty="0">
              <a:solidFill>
                <a:srgbClr val="00B050"/>
              </a:solidFill>
            </a:endParaRPr>
          </a:p>
          <a:p>
            <a:r>
              <a:rPr lang="en-US" b="1" dirty="0">
                <a:solidFill>
                  <a:srgbClr val="00B050"/>
                </a:solidFill>
              </a:rPr>
              <a:t>Where is … going to take place? </a:t>
            </a:r>
            <a:endParaRPr lang="en-US" dirty="0">
              <a:solidFill>
                <a:srgbClr val="00B050"/>
              </a:solidFill>
            </a:endParaRPr>
          </a:p>
          <a:p>
            <a:r>
              <a:rPr lang="en-US" b="1" dirty="0">
                <a:solidFill>
                  <a:srgbClr val="00B050"/>
                </a:solidFill>
              </a:rPr>
              <a:t>What’s the address of the …/place? </a:t>
            </a:r>
            <a:endParaRPr lang="en-US" dirty="0">
              <a:solidFill>
                <a:srgbClr val="00B050"/>
              </a:solidFill>
            </a:endParaRPr>
          </a:p>
          <a:p>
            <a:r>
              <a:rPr lang="de-DE" b="1" dirty="0" err="1">
                <a:solidFill>
                  <a:srgbClr val="FF0000"/>
                </a:solidFill>
              </a:rPr>
              <a:t>Where</a:t>
            </a:r>
            <a:r>
              <a:rPr lang="de-DE" b="1" dirty="0">
                <a:solidFill>
                  <a:srgbClr val="FF0000"/>
                </a:solidFill>
              </a:rPr>
              <a:t> </a:t>
            </a:r>
            <a:r>
              <a:rPr lang="de-DE" b="1" dirty="0" err="1">
                <a:solidFill>
                  <a:srgbClr val="FF0000"/>
                </a:solidFill>
              </a:rPr>
              <a:t>is</a:t>
            </a:r>
            <a:r>
              <a:rPr lang="de-DE" b="1" dirty="0">
                <a:solidFill>
                  <a:srgbClr val="FF0000"/>
                </a:solidFill>
              </a:rPr>
              <a:t> </a:t>
            </a:r>
            <a:r>
              <a:rPr lang="de-DE" b="1" dirty="0" err="1">
                <a:solidFill>
                  <a:srgbClr val="FF0000"/>
                </a:solidFill>
              </a:rPr>
              <a:t>the</a:t>
            </a:r>
            <a:r>
              <a:rPr lang="de-DE" b="1" dirty="0">
                <a:solidFill>
                  <a:srgbClr val="FF0000"/>
                </a:solidFill>
              </a:rPr>
              <a:t> </a:t>
            </a:r>
            <a:r>
              <a:rPr lang="de-DE" b="1" dirty="0" err="1">
                <a:solidFill>
                  <a:srgbClr val="FF0000"/>
                </a:solidFill>
              </a:rPr>
              <a:t>location</a:t>
            </a:r>
            <a:r>
              <a:rPr lang="de-DE" b="1" dirty="0">
                <a:solidFill>
                  <a:srgbClr val="FF0000"/>
                </a:solidFill>
              </a:rPr>
              <a:t>?</a:t>
            </a:r>
            <a:endParaRPr lang="ru-RU" dirty="0"/>
          </a:p>
        </p:txBody>
      </p:sp>
    </p:spTree>
    <p:extLst>
      <p:ext uri="{BB962C8B-B14F-4D97-AF65-F5344CB8AC3E}">
        <p14:creationId xmlns:p14="http://schemas.microsoft.com/office/powerpoint/2010/main" val="2131475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Устная часть: задание 2 </a:t>
            </a:r>
          </a:p>
        </p:txBody>
      </p:sp>
      <p:sp>
        <p:nvSpPr>
          <p:cNvPr id="3" name="Объект 2"/>
          <p:cNvSpPr>
            <a:spLocks noGrp="1"/>
          </p:cNvSpPr>
          <p:nvPr>
            <p:ph sz="half" idx="1"/>
          </p:nvPr>
        </p:nvSpPr>
        <p:spPr/>
        <p:txBody>
          <a:bodyPr>
            <a:normAutofit fontScale="62500" lnSpcReduction="20000"/>
          </a:bodyPr>
          <a:lstStyle/>
          <a:p>
            <a:endParaRPr lang="ru-RU" dirty="0"/>
          </a:p>
          <a:p>
            <a:r>
              <a:rPr lang="de-DE" b="1" dirty="0"/>
              <a:t>OPENING HOURS </a:t>
            </a:r>
            <a:r>
              <a:rPr lang="de-DE" dirty="0"/>
              <a:t>	</a:t>
            </a:r>
          </a:p>
          <a:p>
            <a:endParaRPr lang="ru-RU" dirty="0"/>
          </a:p>
        </p:txBody>
      </p:sp>
      <p:sp>
        <p:nvSpPr>
          <p:cNvPr id="4" name="Объект 3"/>
          <p:cNvSpPr>
            <a:spLocks noGrp="1"/>
          </p:cNvSpPr>
          <p:nvPr>
            <p:ph sz="half" idx="2"/>
          </p:nvPr>
        </p:nvSpPr>
        <p:spPr/>
        <p:txBody>
          <a:bodyPr>
            <a:normAutofit fontScale="62500" lnSpcReduction="20000"/>
          </a:bodyPr>
          <a:lstStyle/>
          <a:p>
            <a:r>
              <a:rPr lang="en-US" b="1" dirty="0">
                <a:solidFill>
                  <a:srgbClr val="00B050"/>
                </a:solidFill>
              </a:rPr>
              <a:t>What are the opening/working hours? </a:t>
            </a:r>
            <a:endParaRPr lang="en-US" dirty="0">
              <a:solidFill>
                <a:srgbClr val="00B050"/>
              </a:solidFill>
            </a:endParaRPr>
          </a:p>
          <a:p>
            <a:r>
              <a:rPr lang="de-DE" b="1" dirty="0" err="1">
                <a:solidFill>
                  <a:srgbClr val="00B050"/>
                </a:solidFill>
              </a:rPr>
              <a:t>When</a:t>
            </a:r>
            <a:r>
              <a:rPr lang="de-DE" b="1" dirty="0">
                <a:solidFill>
                  <a:srgbClr val="00B050"/>
                </a:solidFill>
              </a:rPr>
              <a:t> </a:t>
            </a:r>
            <a:r>
              <a:rPr lang="de-DE" b="1" dirty="0" err="1">
                <a:solidFill>
                  <a:srgbClr val="00B050"/>
                </a:solidFill>
              </a:rPr>
              <a:t>is</a:t>
            </a:r>
            <a:r>
              <a:rPr lang="de-DE" b="1" dirty="0">
                <a:solidFill>
                  <a:srgbClr val="00B050"/>
                </a:solidFill>
              </a:rPr>
              <a:t> </a:t>
            </a:r>
            <a:r>
              <a:rPr lang="de-DE" b="1" dirty="0" err="1">
                <a:solidFill>
                  <a:srgbClr val="00B050"/>
                </a:solidFill>
              </a:rPr>
              <a:t>the</a:t>
            </a:r>
            <a:r>
              <a:rPr lang="de-DE" b="1" dirty="0">
                <a:solidFill>
                  <a:srgbClr val="00B050"/>
                </a:solidFill>
              </a:rPr>
              <a:t> … open? </a:t>
            </a:r>
            <a:endParaRPr lang="de-DE" dirty="0">
              <a:solidFill>
                <a:srgbClr val="00B050"/>
              </a:solidFill>
            </a:endParaRPr>
          </a:p>
          <a:p>
            <a:r>
              <a:rPr lang="en-US" b="1" dirty="0">
                <a:solidFill>
                  <a:srgbClr val="00B050"/>
                </a:solidFill>
              </a:rPr>
              <a:t>When are you open? (</a:t>
            </a:r>
            <a:r>
              <a:rPr lang="en-US" b="1" dirty="0" err="1">
                <a:solidFill>
                  <a:srgbClr val="00B050"/>
                </a:solidFill>
              </a:rPr>
              <a:t>не</a:t>
            </a:r>
            <a:r>
              <a:rPr lang="en-US" b="1" dirty="0">
                <a:solidFill>
                  <a:srgbClr val="00B050"/>
                </a:solidFill>
              </a:rPr>
              <a:t> </a:t>
            </a:r>
            <a:r>
              <a:rPr lang="en-US" b="1" dirty="0" err="1">
                <a:solidFill>
                  <a:srgbClr val="00B050"/>
                </a:solidFill>
              </a:rPr>
              <a:t>первый</a:t>
            </a:r>
            <a:r>
              <a:rPr lang="en-US" b="1" dirty="0">
                <a:solidFill>
                  <a:srgbClr val="00B050"/>
                </a:solidFill>
              </a:rPr>
              <a:t>) </a:t>
            </a:r>
            <a:endParaRPr lang="en-US" dirty="0">
              <a:solidFill>
                <a:srgbClr val="00B050"/>
              </a:solidFill>
            </a:endParaRPr>
          </a:p>
          <a:p>
            <a:r>
              <a:rPr lang="en-US" b="1" dirty="0">
                <a:solidFill>
                  <a:srgbClr val="00B050"/>
                </a:solidFill>
              </a:rPr>
              <a:t>When do you open and when do you close? </a:t>
            </a:r>
            <a:endParaRPr lang="en-US" dirty="0">
              <a:solidFill>
                <a:srgbClr val="00B050"/>
              </a:solidFill>
            </a:endParaRPr>
          </a:p>
          <a:p>
            <a:endParaRPr lang="ru-RU" b="1" dirty="0">
              <a:solidFill>
                <a:srgbClr val="FF0000"/>
              </a:solidFill>
            </a:endParaRPr>
          </a:p>
          <a:p>
            <a:r>
              <a:rPr lang="en-US" b="1" dirty="0">
                <a:solidFill>
                  <a:srgbClr val="FF0000"/>
                </a:solidFill>
              </a:rPr>
              <a:t>When are the opening hours? </a:t>
            </a:r>
            <a:endParaRPr lang="en-US" dirty="0">
              <a:solidFill>
                <a:srgbClr val="FF0000"/>
              </a:solidFill>
            </a:endParaRPr>
          </a:p>
          <a:p>
            <a:r>
              <a:rPr lang="de-DE" b="1" dirty="0" err="1">
                <a:solidFill>
                  <a:srgbClr val="FF0000"/>
                </a:solidFill>
              </a:rPr>
              <a:t>When</a:t>
            </a:r>
            <a:r>
              <a:rPr lang="de-DE" b="1" dirty="0">
                <a:solidFill>
                  <a:srgbClr val="FF0000"/>
                </a:solidFill>
              </a:rPr>
              <a:t> do </a:t>
            </a:r>
            <a:r>
              <a:rPr lang="de-DE" b="1" dirty="0" err="1">
                <a:solidFill>
                  <a:srgbClr val="FF0000"/>
                </a:solidFill>
              </a:rPr>
              <a:t>you</a:t>
            </a:r>
            <a:r>
              <a:rPr lang="de-DE" b="1" dirty="0">
                <a:solidFill>
                  <a:srgbClr val="FF0000"/>
                </a:solidFill>
              </a:rPr>
              <a:t> open? </a:t>
            </a:r>
            <a:endParaRPr lang="de-DE" dirty="0">
              <a:solidFill>
                <a:srgbClr val="FF0000"/>
              </a:solidFill>
            </a:endParaRPr>
          </a:p>
          <a:p>
            <a:r>
              <a:rPr lang="de-DE" b="1" dirty="0">
                <a:solidFill>
                  <a:srgbClr val="FF0000"/>
                </a:solidFill>
              </a:rPr>
              <a:t>Are </a:t>
            </a:r>
            <a:r>
              <a:rPr lang="de-DE" b="1" dirty="0" err="1">
                <a:solidFill>
                  <a:srgbClr val="FF0000"/>
                </a:solidFill>
              </a:rPr>
              <a:t>you</a:t>
            </a:r>
            <a:r>
              <a:rPr lang="de-DE" b="1" dirty="0">
                <a:solidFill>
                  <a:srgbClr val="FF0000"/>
                </a:solidFill>
              </a:rPr>
              <a:t> open </a:t>
            </a:r>
            <a:r>
              <a:rPr lang="de-DE" b="1" dirty="0" err="1">
                <a:solidFill>
                  <a:srgbClr val="FF0000"/>
                </a:solidFill>
              </a:rPr>
              <a:t>now</a:t>
            </a:r>
            <a:r>
              <a:rPr lang="de-DE" b="1" dirty="0">
                <a:solidFill>
                  <a:srgbClr val="FF0000"/>
                </a:solidFill>
              </a:rPr>
              <a:t>? </a:t>
            </a:r>
            <a:endParaRPr lang="de-DE" dirty="0">
              <a:solidFill>
                <a:srgbClr val="FF0000"/>
              </a:solidFill>
            </a:endParaRPr>
          </a:p>
          <a:p>
            <a:r>
              <a:rPr lang="en-US" b="1" dirty="0">
                <a:solidFill>
                  <a:srgbClr val="FF0000"/>
                </a:solidFill>
              </a:rPr>
              <a:t>Can I come to you? </a:t>
            </a:r>
            <a:endParaRPr lang="en-US" dirty="0">
              <a:solidFill>
                <a:srgbClr val="FF0000"/>
              </a:solidFill>
            </a:endParaRPr>
          </a:p>
          <a:p>
            <a:r>
              <a:rPr lang="en-US" b="1" dirty="0">
                <a:solidFill>
                  <a:srgbClr val="FF0000"/>
                </a:solidFill>
              </a:rPr>
              <a:t>When can I come to you? </a:t>
            </a:r>
            <a:endParaRPr lang="en-US" dirty="0">
              <a:solidFill>
                <a:srgbClr val="FF0000"/>
              </a:solidFill>
            </a:endParaRPr>
          </a:p>
          <a:p>
            <a:r>
              <a:rPr lang="en-US" b="1" dirty="0">
                <a:solidFill>
                  <a:srgbClr val="FF0000"/>
                </a:solidFill>
              </a:rPr>
              <a:t>Can you find out the opening hours? </a:t>
            </a:r>
            <a:endParaRPr lang="en-US" dirty="0">
              <a:solidFill>
                <a:srgbClr val="FF0000"/>
              </a:solidFill>
            </a:endParaRPr>
          </a:p>
          <a:p>
            <a:r>
              <a:rPr lang="en-US" b="1" dirty="0">
                <a:solidFill>
                  <a:srgbClr val="FF0000"/>
                </a:solidFill>
              </a:rPr>
              <a:t>How long are the opening hours? </a:t>
            </a:r>
            <a:r>
              <a:rPr lang="en-US" dirty="0"/>
              <a:t>	</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6912"/>
            <a:ext cx="35337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54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r>
              <a:rPr lang="ru-RU" dirty="0"/>
              <a:t>Эти уровни сложности заданий ЕГЭ соотносятся с требованиями изменённого в 2022 г. ФГОС СОО следующим образом: </a:t>
            </a:r>
          </a:p>
          <a:p>
            <a:pPr marL="0" indent="0" algn="just">
              <a:buNone/>
            </a:pPr>
            <a:r>
              <a:rPr lang="ru-RU" dirty="0"/>
              <a:t>– </a:t>
            </a:r>
            <a:r>
              <a:rPr lang="ru-RU" b="1" dirty="0"/>
              <a:t>базовый уровень</a:t>
            </a:r>
            <a:r>
              <a:rPr lang="ru-RU" dirty="0"/>
              <a:t> – пороговый уровень, которого должны достичь выпускники средней школы, изучавшие иностранный язык по программе базового уровня; </a:t>
            </a:r>
          </a:p>
          <a:p>
            <a:pPr marL="0" indent="0" algn="just">
              <a:buNone/>
            </a:pPr>
            <a:r>
              <a:rPr lang="ru-RU" dirty="0"/>
              <a:t>– </a:t>
            </a:r>
            <a:r>
              <a:rPr lang="ru-RU" b="1" dirty="0"/>
              <a:t>высокий уровень</a:t>
            </a:r>
            <a:r>
              <a:rPr lang="ru-RU" dirty="0"/>
              <a:t> – уровень выше порогового, которого должны достичь выпускники средней школы, изучавшие иностранный язык по программе углублённого уровня. </a:t>
            </a:r>
          </a:p>
        </p:txBody>
      </p:sp>
    </p:spTree>
    <p:extLst>
      <p:ext uri="{BB962C8B-B14F-4D97-AF65-F5344CB8AC3E}">
        <p14:creationId xmlns:p14="http://schemas.microsoft.com/office/powerpoint/2010/main" val="3153893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Устная часть: задание 2 </a:t>
            </a:r>
          </a:p>
        </p:txBody>
      </p:sp>
      <p:sp>
        <p:nvSpPr>
          <p:cNvPr id="3" name="Объект 2"/>
          <p:cNvSpPr>
            <a:spLocks noGrp="1"/>
          </p:cNvSpPr>
          <p:nvPr>
            <p:ph sz="half" idx="1"/>
          </p:nvPr>
        </p:nvSpPr>
        <p:spPr/>
        <p:txBody>
          <a:bodyPr>
            <a:normAutofit/>
          </a:bodyPr>
          <a:lstStyle/>
          <a:p>
            <a:r>
              <a:rPr lang="de-DE" sz="2400" b="1" dirty="0"/>
              <a:t>PRICE</a:t>
            </a:r>
            <a:r>
              <a:rPr lang="de-DE" b="1" dirty="0"/>
              <a:t> </a:t>
            </a:r>
            <a:r>
              <a:rPr lang="de-DE" dirty="0"/>
              <a:t>	</a:t>
            </a:r>
          </a:p>
          <a:p>
            <a:pPr marL="0" indent="0">
              <a:buNone/>
            </a:pPr>
            <a:endParaRPr lang="ru-RU" dirty="0"/>
          </a:p>
          <a:p>
            <a:pPr marL="0" indent="0">
              <a:buNone/>
            </a:pPr>
            <a:endParaRPr lang="ru-RU" dirty="0"/>
          </a:p>
          <a:p>
            <a:pPr marL="0" indent="0">
              <a:buNone/>
            </a:pPr>
            <a:endParaRPr lang="ru-RU" dirty="0"/>
          </a:p>
          <a:p>
            <a:pPr marL="0" indent="0">
              <a:buNone/>
            </a:pPr>
            <a:r>
              <a:rPr lang="de-DE" dirty="0"/>
              <a:t>	</a:t>
            </a:r>
          </a:p>
          <a:p>
            <a:endParaRPr lang="ru-RU" dirty="0"/>
          </a:p>
          <a:p>
            <a:endParaRPr lang="ru-RU" b="1" dirty="0"/>
          </a:p>
          <a:p>
            <a:pPr marL="0" indent="0">
              <a:buNone/>
            </a:pPr>
            <a:r>
              <a:rPr lang="de-DE" dirty="0"/>
              <a:t>	</a:t>
            </a:r>
          </a:p>
          <a:p>
            <a:endParaRPr lang="ru-RU" dirty="0"/>
          </a:p>
        </p:txBody>
      </p:sp>
      <p:sp>
        <p:nvSpPr>
          <p:cNvPr id="4" name="Объект 3"/>
          <p:cNvSpPr>
            <a:spLocks noGrp="1"/>
          </p:cNvSpPr>
          <p:nvPr>
            <p:ph sz="half" idx="2"/>
          </p:nvPr>
        </p:nvSpPr>
        <p:spPr>
          <a:xfrm>
            <a:off x="3923928" y="1673352"/>
            <a:ext cx="4762872" cy="4718304"/>
          </a:xfrm>
        </p:spPr>
        <p:txBody>
          <a:bodyPr>
            <a:normAutofit/>
          </a:bodyPr>
          <a:lstStyle/>
          <a:p>
            <a:r>
              <a:rPr lang="ru-RU" b="1" dirty="0">
                <a:solidFill>
                  <a:srgbClr val="00B050"/>
                </a:solidFill>
              </a:rPr>
              <a:t>Н</a:t>
            </a:r>
            <a:r>
              <a:rPr lang="en-US" b="1" dirty="0" err="1">
                <a:solidFill>
                  <a:srgbClr val="00B050"/>
                </a:solidFill>
              </a:rPr>
              <a:t>ow</a:t>
            </a:r>
            <a:r>
              <a:rPr lang="en-US" b="1" dirty="0">
                <a:solidFill>
                  <a:srgbClr val="00B050"/>
                </a:solidFill>
              </a:rPr>
              <a:t> much does …/it cost? </a:t>
            </a:r>
            <a:endParaRPr lang="en-US" dirty="0">
              <a:solidFill>
                <a:srgbClr val="00B050"/>
              </a:solidFill>
            </a:endParaRPr>
          </a:p>
          <a:p>
            <a:r>
              <a:rPr lang="de-DE" b="1" dirty="0" err="1">
                <a:solidFill>
                  <a:srgbClr val="00B050"/>
                </a:solidFill>
              </a:rPr>
              <a:t>What’s</a:t>
            </a:r>
            <a:r>
              <a:rPr lang="de-DE" b="1" dirty="0">
                <a:solidFill>
                  <a:srgbClr val="00B050"/>
                </a:solidFill>
              </a:rPr>
              <a:t> </a:t>
            </a:r>
            <a:r>
              <a:rPr lang="de-DE" b="1" dirty="0" err="1">
                <a:solidFill>
                  <a:srgbClr val="00B050"/>
                </a:solidFill>
              </a:rPr>
              <a:t>the</a:t>
            </a:r>
            <a:r>
              <a:rPr lang="de-DE" b="1" dirty="0">
                <a:solidFill>
                  <a:srgbClr val="00B050"/>
                </a:solidFill>
              </a:rPr>
              <a:t> </a:t>
            </a:r>
            <a:r>
              <a:rPr lang="de-DE" b="1" dirty="0" err="1">
                <a:solidFill>
                  <a:srgbClr val="00B050"/>
                </a:solidFill>
              </a:rPr>
              <a:t>cost</a:t>
            </a:r>
            <a:r>
              <a:rPr lang="de-DE" b="1" dirty="0">
                <a:solidFill>
                  <a:srgbClr val="00B050"/>
                </a:solidFill>
              </a:rPr>
              <a:t> </a:t>
            </a:r>
            <a:r>
              <a:rPr lang="de-DE" b="1" dirty="0" err="1">
                <a:solidFill>
                  <a:srgbClr val="00B050"/>
                </a:solidFill>
              </a:rPr>
              <a:t>of</a:t>
            </a:r>
            <a:r>
              <a:rPr lang="de-DE" b="1" dirty="0">
                <a:solidFill>
                  <a:srgbClr val="00B050"/>
                </a:solidFill>
              </a:rPr>
              <a:t> …? </a:t>
            </a:r>
            <a:endParaRPr lang="de-DE" dirty="0">
              <a:solidFill>
                <a:srgbClr val="00B050"/>
              </a:solidFill>
            </a:endParaRPr>
          </a:p>
          <a:p>
            <a:r>
              <a:rPr lang="de-DE" b="1" dirty="0" err="1">
                <a:solidFill>
                  <a:srgbClr val="00B050"/>
                </a:solidFill>
              </a:rPr>
              <a:t>What’s</a:t>
            </a:r>
            <a:r>
              <a:rPr lang="de-DE" b="1" dirty="0">
                <a:solidFill>
                  <a:srgbClr val="00B050"/>
                </a:solidFill>
              </a:rPr>
              <a:t> </a:t>
            </a:r>
            <a:r>
              <a:rPr lang="de-DE" b="1" dirty="0" err="1">
                <a:solidFill>
                  <a:srgbClr val="00B050"/>
                </a:solidFill>
              </a:rPr>
              <a:t>the</a:t>
            </a:r>
            <a:r>
              <a:rPr lang="de-DE" b="1" dirty="0">
                <a:solidFill>
                  <a:srgbClr val="00B050"/>
                </a:solidFill>
              </a:rPr>
              <a:t> </a:t>
            </a:r>
            <a:r>
              <a:rPr lang="de-DE" b="1" dirty="0" err="1">
                <a:solidFill>
                  <a:srgbClr val="00B050"/>
                </a:solidFill>
              </a:rPr>
              <a:t>price</a:t>
            </a:r>
            <a:r>
              <a:rPr lang="de-DE" b="1" dirty="0">
                <a:solidFill>
                  <a:srgbClr val="00B050"/>
                </a:solidFill>
              </a:rPr>
              <a:t> </a:t>
            </a:r>
            <a:r>
              <a:rPr lang="de-DE" b="1" dirty="0" err="1">
                <a:solidFill>
                  <a:srgbClr val="00B050"/>
                </a:solidFill>
              </a:rPr>
              <a:t>of</a:t>
            </a:r>
            <a:r>
              <a:rPr lang="de-DE" b="1" dirty="0">
                <a:solidFill>
                  <a:srgbClr val="00B050"/>
                </a:solidFill>
              </a:rPr>
              <a:t> …? </a:t>
            </a:r>
            <a:endParaRPr lang="de-DE" dirty="0">
              <a:solidFill>
                <a:srgbClr val="00B050"/>
              </a:solidFill>
            </a:endParaRPr>
          </a:p>
          <a:p>
            <a:r>
              <a:rPr lang="en-US" b="1" dirty="0">
                <a:solidFill>
                  <a:srgbClr val="00B050"/>
                </a:solidFill>
              </a:rPr>
              <a:t>How much should I pay for …? </a:t>
            </a:r>
            <a:endParaRPr lang="en-US" dirty="0">
              <a:solidFill>
                <a:srgbClr val="00B050"/>
              </a:solidFill>
            </a:endParaRPr>
          </a:p>
          <a:p>
            <a:r>
              <a:rPr lang="en-US" b="1" dirty="0">
                <a:solidFill>
                  <a:srgbClr val="FF0000"/>
                </a:solidFill>
              </a:rPr>
              <a:t>How much is the price? </a:t>
            </a:r>
            <a:r>
              <a:rPr lang="en-US" dirty="0"/>
              <a:t>	</a:t>
            </a:r>
            <a:endParaRPr lang="ru-RU" dirty="0"/>
          </a:p>
          <a:p>
            <a:pPr marL="0" indent="0">
              <a:buNone/>
            </a:pPr>
            <a:endParaRPr lang="ru-RU" dirty="0"/>
          </a:p>
        </p:txBody>
      </p:sp>
    </p:spTree>
    <p:extLst>
      <p:ext uri="{BB962C8B-B14F-4D97-AF65-F5344CB8AC3E}">
        <p14:creationId xmlns:p14="http://schemas.microsoft.com/office/powerpoint/2010/main" val="2335442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Устная часть: задание 2 </a:t>
            </a:r>
          </a:p>
        </p:txBody>
      </p:sp>
      <p:sp>
        <p:nvSpPr>
          <p:cNvPr id="3" name="Объект 2"/>
          <p:cNvSpPr>
            <a:spLocks noGrp="1"/>
          </p:cNvSpPr>
          <p:nvPr>
            <p:ph sz="half" idx="1"/>
          </p:nvPr>
        </p:nvSpPr>
        <p:spPr/>
        <p:txBody>
          <a:bodyPr>
            <a:normAutofit fontScale="85000" lnSpcReduction="20000"/>
          </a:bodyPr>
          <a:lstStyle/>
          <a:p>
            <a:endParaRPr lang="ru-RU" dirty="0"/>
          </a:p>
          <a:p>
            <a:r>
              <a:rPr lang="de-DE" b="1" dirty="0"/>
              <a:t>TUITION/ ENTRANCE/ ADMISSION FEE </a:t>
            </a:r>
            <a:r>
              <a:rPr lang="de-DE" dirty="0"/>
              <a:t>	</a:t>
            </a:r>
          </a:p>
          <a:p>
            <a:endParaRPr lang="ru-RU" dirty="0"/>
          </a:p>
        </p:txBody>
      </p:sp>
      <p:sp>
        <p:nvSpPr>
          <p:cNvPr id="4" name="Объект 3"/>
          <p:cNvSpPr>
            <a:spLocks noGrp="1"/>
          </p:cNvSpPr>
          <p:nvPr>
            <p:ph sz="half" idx="2"/>
          </p:nvPr>
        </p:nvSpPr>
        <p:spPr/>
        <p:txBody>
          <a:bodyPr>
            <a:normAutofit fontScale="85000" lnSpcReduction="20000"/>
          </a:bodyPr>
          <a:lstStyle/>
          <a:p>
            <a:endParaRPr lang="ru-RU" dirty="0"/>
          </a:p>
          <a:p>
            <a:r>
              <a:rPr lang="en-US" dirty="0">
                <a:solidFill>
                  <a:srgbClr val="00B050"/>
                </a:solidFill>
              </a:rPr>
              <a:t>What admission fee do you have? </a:t>
            </a:r>
            <a:endParaRPr lang="ru-RU" dirty="0">
              <a:solidFill>
                <a:srgbClr val="00B050"/>
              </a:solidFill>
            </a:endParaRPr>
          </a:p>
          <a:p>
            <a:r>
              <a:rPr lang="en-US" dirty="0">
                <a:solidFill>
                  <a:srgbClr val="00B050"/>
                </a:solidFill>
              </a:rPr>
              <a:t>Do you have an admission fee? /Do you have admission fee?/</a:t>
            </a:r>
            <a:endParaRPr lang="ru-RU" dirty="0">
              <a:solidFill>
                <a:srgbClr val="00B050"/>
              </a:solidFill>
            </a:endParaRPr>
          </a:p>
          <a:p>
            <a:r>
              <a:rPr lang="en-US" dirty="0">
                <a:solidFill>
                  <a:srgbClr val="00B050"/>
                </a:solidFill>
              </a:rPr>
              <a:t>Is there an admission fee? / Is there admission fee?/</a:t>
            </a:r>
            <a:endParaRPr lang="ru-RU" dirty="0">
              <a:solidFill>
                <a:srgbClr val="00B050"/>
              </a:solidFill>
            </a:endParaRPr>
          </a:p>
          <a:p>
            <a:r>
              <a:rPr lang="en-US" dirty="0">
                <a:solidFill>
                  <a:srgbClr val="00B050"/>
                </a:solidFill>
              </a:rPr>
              <a:t>Do you charge an admission fee? /Do you charge admission fee? </a:t>
            </a:r>
            <a:endParaRPr lang="ru-RU" dirty="0">
              <a:solidFill>
                <a:srgbClr val="00B050"/>
              </a:solidFill>
            </a:endParaRPr>
          </a:p>
          <a:p>
            <a:r>
              <a:rPr lang="en-US" dirty="0">
                <a:solidFill>
                  <a:srgbClr val="00B050"/>
                </a:solidFill>
              </a:rPr>
              <a:t>How much is the … fee? </a:t>
            </a:r>
          </a:p>
          <a:p>
            <a:r>
              <a:rPr lang="de-DE" dirty="0" err="1">
                <a:solidFill>
                  <a:srgbClr val="00B050"/>
                </a:solidFill>
              </a:rPr>
              <a:t>What</a:t>
            </a:r>
            <a:r>
              <a:rPr lang="de-DE" dirty="0">
                <a:solidFill>
                  <a:srgbClr val="00B050"/>
                </a:solidFill>
              </a:rPr>
              <a:t> </a:t>
            </a:r>
            <a:r>
              <a:rPr lang="de-DE" dirty="0" err="1">
                <a:solidFill>
                  <a:srgbClr val="00B050"/>
                </a:solidFill>
              </a:rPr>
              <a:t>is</a:t>
            </a:r>
            <a:r>
              <a:rPr lang="de-DE" dirty="0">
                <a:solidFill>
                  <a:srgbClr val="00B050"/>
                </a:solidFill>
              </a:rPr>
              <a:t> </a:t>
            </a:r>
            <a:r>
              <a:rPr lang="de-DE" dirty="0" err="1">
                <a:solidFill>
                  <a:srgbClr val="00B050"/>
                </a:solidFill>
              </a:rPr>
              <a:t>the</a:t>
            </a:r>
            <a:r>
              <a:rPr lang="de-DE" dirty="0">
                <a:solidFill>
                  <a:srgbClr val="00B050"/>
                </a:solidFill>
              </a:rPr>
              <a:t> … </a:t>
            </a:r>
            <a:r>
              <a:rPr lang="de-DE" dirty="0" err="1">
                <a:solidFill>
                  <a:srgbClr val="00B050"/>
                </a:solidFill>
              </a:rPr>
              <a:t>fee</a:t>
            </a:r>
            <a:r>
              <a:rPr lang="de-DE" dirty="0">
                <a:solidFill>
                  <a:srgbClr val="00B050"/>
                </a:solidFill>
              </a:rPr>
              <a:t>? </a:t>
            </a:r>
            <a:r>
              <a:rPr lang="de-DE" dirty="0"/>
              <a:t>	</a:t>
            </a:r>
          </a:p>
          <a:p>
            <a:endParaRPr lang="en-US" dirty="0"/>
          </a:p>
          <a:p>
            <a:endParaRPr lang="ru-RU" dirty="0"/>
          </a:p>
        </p:txBody>
      </p:sp>
    </p:spTree>
    <p:extLst>
      <p:ext uri="{BB962C8B-B14F-4D97-AF65-F5344CB8AC3E}">
        <p14:creationId xmlns:p14="http://schemas.microsoft.com/office/powerpoint/2010/main" val="2349212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Устная часть: задание 2 </a:t>
            </a:r>
          </a:p>
        </p:txBody>
      </p:sp>
      <p:sp>
        <p:nvSpPr>
          <p:cNvPr id="3" name="Объект 2"/>
          <p:cNvSpPr>
            <a:spLocks noGrp="1"/>
          </p:cNvSpPr>
          <p:nvPr>
            <p:ph sz="half" idx="1"/>
          </p:nvPr>
        </p:nvSpPr>
        <p:spPr/>
        <p:txBody>
          <a:bodyPr>
            <a:normAutofit fontScale="85000" lnSpcReduction="20000"/>
          </a:bodyPr>
          <a:lstStyle/>
          <a:p>
            <a:endParaRPr lang="ru-RU" dirty="0"/>
          </a:p>
          <a:p>
            <a:r>
              <a:rPr lang="de-DE" b="1" cap="all" dirty="0" err="1"/>
              <a:t>transportation</a:t>
            </a:r>
            <a:r>
              <a:rPr lang="de-DE" b="1" dirty="0"/>
              <a:t> </a:t>
            </a:r>
            <a:r>
              <a:rPr lang="de-DE" dirty="0"/>
              <a:t>	</a:t>
            </a:r>
          </a:p>
          <a:p>
            <a:endParaRPr lang="ru-RU" dirty="0"/>
          </a:p>
        </p:txBody>
      </p:sp>
      <p:sp>
        <p:nvSpPr>
          <p:cNvPr id="4" name="Объект 3"/>
          <p:cNvSpPr>
            <a:spLocks noGrp="1"/>
          </p:cNvSpPr>
          <p:nvPr>
            <p:ph sz="half" idx="2"/>
          </p:nvPr>
        </p:nvSpPr>
        <p:spPr/>
        <p:txBody>
          <a:bodyPr>
            <a:normAutofit fontScale="85000" lnSpcReduction="20000"/>
          </a:bodyPr>
          <a:lstStyle/>
          <a:p>
            <a:endParaRPr lang="ru-RU" dirty="0"/>
          </a:p>
          <a:p>
            <a:r>
              <a:rPr lang="en-US" dirty="0">
                <a:solidFill>
                  <a:srgbClr val="00B050"/>
                </a:solidFill>
              </a:rPr>
              <a:t>How can we get to the seaside? </a:t>
            </a:r>
          </a:p>
          <a:p>
            <a:r>
              <a:rPr lang="en-US" dirty="0">
                <a:solidFill>
                  <a:srgbClr val="00B050"/>
                </a:solidFill>
              </a:rPr>
              <a:t>What kind of transportation can we use to get there? </a:t>
            </a:r>
          </a:p>
          <a:p>
            <a:r>
              <a:rPr lang="en-US" dirty="0">
                <a:solidFill>
                  <a:srgbClr val="00B050"/>
                </a:solidFill>
              </a:rPr>
              <a:t>What transportation is available to get to the seaside? </a:t>
            </a:r>
          </a:p>
          <a:p>
            <a:r>
              <a:rPr lang="en-US" dirty="0">
                <a:solidFill>
                  <a:srgbClr val="00B050"/>
                </a:solidFill>
              </a:rPr>
              <a:t>Is it possible to rent a car to the seaside? </a:t>
            </a:r>
          </a:p>
          <a:p>
            <a:r>
              <a:rPr lang="en-US" dirty="0">
                <a:solidFill>
                  <a:srgbClr val="00B050"/>
                </a:solidFill>
              </a:rPr>
              <a:t>What (kind of) transportation is available at the seaside? </a:t>
            </a:r>
          </a:p>
          <a:p>
            <a:pPr marL="0" indent="0">
              <a:buNone/>
            </a:pPr>
            <a:r>
              <a:rPr lang="de-DE" dirty="0"/>
              <a:t>	</a:t>
            </a:r>
          </a:p>
          <a:p>
            <a:endParaRPr lang="en-US" dirty="0"/>
          </a:p>
          <a:p>
            <a:endParaRPr lang="ru-RU" dirty="0"/>
          </a:p>
        </p:txBody>
      </p:sp>
    </p:spTree>
    <p:extLst>
      <p:ext uri="{BB962C8B-B14F-4D97-AF65-F5344CB8AC3E}">
        <p14:creationId xmlns:p14="http://schemas.microsoft.com/office/powerpoint/2010/main" val="2722627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Устная часть: задание 2 </a:t>
            </a:r>
          </a:p>
        </p:txBody>
      </p:sp>
      <p:sp>
        <p:nvSpPr>
          <p:cNvPr id="3" name="Объект 2"/>
          <p:cNvSpPr>
            <a:spLocks noGrp="1"/>
          </p:cNvSpPr>
          <p:nvPr>
            <p:ph sz="half" idx="1"/>
          </p:nvPr>
        </p:nvSpPr>
        <p:spPr/>
        <p:txBody>
          <a:bodyPr>
            <a:normAutofit/>
          </a:bodyPr>
          <a:lstStyle/>
          <a:p>
            <a:endParaRPr lang="ru-RU" dirty="0"/>
          </a:p>
          <a:p>
            <a:pPr marL="0" indent="0">
              <a:buNone/>
            </a:pPr>
            <a:r>
              <a:rPr lang="de-DE" sz="2400" b="1" cap="all" dirty="0" err="1"/>
              <a:t>accommodation</a:t>
            </a:r>
            <a:r>
              <a:rPr lang="de-DE" b="1" dirty="0"/>
              <a:t> </a:t>
            </a:r>
            <a:r>
              <a:rPr lang="de-DE" dirty="0"/>
              <a:t>	</a:t>
            </a:r>
          </a:p>
          <a:p>
            <a:pPr marL="0" indent="0">
              <a:buNone/>
            </a:pPr>
            <a:endParaRPr lang="ru-RU" dirty="0"/>
          </a:p>
        </p:txBody>
      </p:sp>
      <p:sp>
        <p:nvSpPr>
          <p:cNvPr id="4" name="Объект 3"/>
          <p:cNvSpPr>
            <a:spLocks noGrp="1"/>
          </p:cNvSpPr>
          <p:nvPr>
            <p:ph sz="half" idx="2"/>
          </p:nvPr>
        </p:nvSpPr>
        <p:spPr/>
        <p:txBody>
          <a:bodyPr>
            <a:normAutofit/>
          </a:bodyPr>
          <a:lstStyle/>
          <a:p>
            <a:pPr marL="0" indent="0">
              <a:buNone/>
            </a:pPr>
            <a:endParaRPr lang="ru-RU" dirty="0"/>
          </a:p>
          <a:p>
            <a:r>
              <a:rPr lang="en-US" dirty="0">
                <a:solidFill>
                  <a:srgbClr val="00B050"/>
                </a:solidFill>
              </a:rPr>
              <a:t>What kind of accommodation do you have/offer there? </a:t>
            </a:r>
          </a:p>
          <a:p>
            <a:r>
              <a:rPr lang="en-US" dirty="0">
                <a:solidFill>
                  <a:srgbClr val="00B050"/>
                </a:solidFill>
              </a:rPr>
              <a:t>What kind of accommodation is available there?</a:t>
            </a:r>
          </a:p>
          <a:p>
            <a:pPr marL="0" indent="0">
              <a:buNone/>
            </a:pPr>
            <a:r>
              <a:rPr lang="en-US" dirty="0"/>
              <a:t>	</a:t>
            </a:r>
          </a:p>
          <a:p>
            <a:endParaRPr lang="ru-RU" dirty="0"/>
          </a:p>
        </p:txBody>
      </p:sp>
    </p:spTree>
    <p:extLst>
      <p:ext uri="{BB962C8B-B14F-4D97-AF65-F5344CB8AC3E}">
        <p14:creationId xmlns:p14="http://schemas.microsoft.com/office/powerpoint/2010/main" val="3776734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sz="3600" dirty="0"/>
            </a:br>
            <a:r>
              <a:rPr lang="ru-RU" sz="3200" dirty="0"/>
              <a:t>Типичные ошибки участников ЕГЭ при выполнении задания 2:</a:t>
            </a:r>
            <a:br>
              <a:rPr lang="ru-RU" sz="3200" dirty="0"/>
            </a:br>
            <a:endParaRPr lang="ru-RU" dirty="0"/>
          </a:p>
        </p:txBody>
      </p:sp>
      <p:sp>
        <p:nvSpPr>
          <p:cNvPr id="3" name="Объект 2"/>
          <p:cNvSpPr>
            <a:spLocks noGrp="1"/>
          </p:cNvSpPr>
          <p:nvPr>
            <p:ph idx="1"/>
          </p:nvPr>
        </p:nvSpPr>
        <p:spPr/>
        <p:txBody>
          <a:bodyPr>
            <a:normAutofit lnSpcReduction="10000"/>
          </a:bodyPr>
          <a:lstStyle/>
          <a:p>
            <a:pPr algn="just"/>
            <a:r>
              <a:rPr lang="ru-RU" dirty="0"/>
              <a:t>описывают картинку или составляют монолог, вместо уточняющих вопросов; </a:t>
            </a:r>
          </a:p>
          <a:p>
            <a:pPr algn="just"/>
            <a:r>
              <a:rPr lang="ru-RU" dirty="0"/>
              <a:t>начинают говорить, что звонят по какому-то вопросу; </a:t>
            </a:r>
          </a:p>
          <a:p>
            <a:pPr algn="just"/>
            <a:r>
              <a:rPr lang="ru-RU" dirty="0"/>
              <a:t>задают несколько разноплановых по смыслу вопросов; </a:t>
            </a:r>
          </a:p>
          <a:p>
            <a:pPr algn="just"/>
            <a:r>
              <a:rPr lang="ru-RU" dirty="0"/>
              <a:t>запрашивают не ту информацию, которая требуется; </a:t>
            </a:r>
          </a:p>
          <a:p>
            <a:pPr algn="just"/>
            <a:r>
              <a:rPr lang="ru-RU" dirty="0"/>
              <a:t>используют вопросы «Как насчет…» либо утвердительные предложения «Расскажите о…»; </a:t>
            </a:r>
          </a:p>
          <a:p>
            <a:pPr algn="just"/>
            <a:r>
              <a:rPr lang="ru-RU" dirty="0"/>
              <a:t>несколько раз произносят вопрос с разными грамматическими структурами; </a:t>
            </a:r>
          </a:p>
          <a:p>
            <a:pPr algn="just"/>
            <a:r>
              <a:rPr lang="en-US" dirty="0" err="1"/>
              <a:t>неправильно</a:t>
            </a:r>
            <a:r>
              <a:rPr lang="en-US" dirty="0"/>
              <a:t> </a:t>
            </a:r>
            <a:r>
              <a:rPr lang="en-US" dirty="0" err="1"/>
              <a:t>трактуют</a:t>
            </a:r>
            <a:r>
              <a:rPr lang="en-US" dirty="0"/>
              <a:t> </a:t>
            </a:r>
            <a:r>
              <a:rPr lang="en-US" dirty="0" err="1"/>
              <a:t>опции</a:t>
            </a:r>
            <a:r>
              <a:rPr lang="en-US" dirty="0"/>
              <a:t>, </a:t>
            </a:r>
            <a:r>
              <a:rPr lang="en-US" dirty="0" err="1"/>
              <a:t>например</a:t>
            </a:r>
            <a:r>
              <a:rPr lang="en-US" dirty="0"/>
              <a:t>, </a:t>
            </a:r>
            <a:r>
              <a:rPr lang="en-US" dirty="0" err="1"/>
              <a:t>опция</a:t>
            </a:r>
            <a:r>
              <a:rPr lang="en-US" dirty="0"/>
              <a:t> PRICE FOR ONE - </a:t>
            </a:r>
            <a:r>
              <a:rPr lang="en-US" dirty="0" err="1"/>
              <a:t>вопрос</a:t>
            </a:r>
            <a:r>
              <a:rPr lang="en-US" dirty="0"/>
              <a:t> What is the price for one city? </a:t>
            </a:r>
          </a:p>
          <a:p>
            <a:endParaRPr lang="ru-RU" dirty="0"/>
          </a:p>
        </p:txBody>
      </p:sp>
    </p:spTree>
    <p:extLst>
      <p:ext uri="{BB962C8B-B14F-4D97-AF65-F5344CB8AC3E}">
        <p14:creationId xmlns:p14="http://schemas.microsoft.com/office/powerpoint/2010/main" val="3972781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a:t>Задание 3 устной части ЕГЭ по иностранным языкам</a:t>
            </a:r>
            <a:r>
              <a:rPr lang="ru-RU" sz="2800" dirty="0"/>
              <a:t> </a:t>
            </a:r>
          </a:p>
        </p:txBody>
      </p:sp>
      <p:sp>
        <p:nvSpPr>
          <p:cNvPr id="3" name="Объект 2"/>
          <p:cNvSpPr>
            <a:spLocks noGrp="1"/>
          </p:cNvSpPr>
          <p:nvPr>
            <p:ph idx="1"/>
          </p:nvPr>
        </p:nvSpPr>
        <p:spPr/>
        <p:txBody>
          <a:bodyPr/>
          <a:lstStyle/>
          <a:p>
            <a:endParaRPr lang="ru-RU" dirty="0"/>
          </a:p>
          <a:p>
            <a:pPr algn="just"/>
            <a:r>
              <a:rPr lang="ru-RU" b="1" dirty="0"/>
              <a:t>Задание 3</a:t>
            </a:r>
            <a:r>
              <a:rPr lang="ru-RU" dirty="0"/>
              <a:t> </a:t>
            </a:r>
            <a:r>
              <a:rPr lang="ru-RU" b="1" dirty="0"/>
              <a:t>базового уровня сложности</a:t>
            </a:r>
            <a:r>
              <a:rPr lang="ru-RU" dirty="0"/>
              <a:t> – </a:t>
            </a:r>
            <a:r>
              <a:rPr lang="ru-RU" b="1" dirty="0"/>
              <a:t>диалог-интервью. </a:t>
            </a:r>
            <a:r>
              <a:rPr lang="ru-RU" dirty="0"/>
              <a:t>Участнику экзамена предлагается дать интервью на актуальную тему, развёрнуто ответив на пять вопросов. </a:t>
            </a:r>
          </a:p>
        </p:txBody>
      </p:sp>
    </p:spTree>
    <p:extLst>
      <p:ext uri="{BB962C8B-B14F-4D97-AF65-F5344CB8AC3E}">
        <p14:creationId xmlns:p14="http://schemas.microsoft.com/office/powerpoint/2010/main" val="1089364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t>Оцениваемые умения </a:t>
            </a:r>
            <a:endParaRPr lang="ru-RU" sz="3600" dirty="0"/>
          </a:p>
        </p:txBody>
      </p:sp>
      <p:sp>
        <p:nvSpPr>
          <p:cNvPr id="3" name="Объект 2"/>
          <p:cNvSpPr>
            <a:spLocks noGrp="1"/>
          </p:cNvSpPr>
          <p:nvPr>
            <p:ph idx="1"/>
          </p:nvPr>
        </p:nvSpPr>
        <p:spPr/>
        <p:txBody>
          <a:bodyPr>
            <a:normAutofit/>
          </a:bodyPr>
          <a:lstStyle/>
          <a:p>
            <a:r>
              <a:rPr lang="ru-RU" dirty="0"/>
              <a:t>осуществлять развёрнутый ответ на запрос информации; </a:t>
            </a:r>
          </a:p>
          <a:p>
            <a:r>
              <a:rPr lang="ru-RU" dirty="0"/>
              <a:t>высказывать своё мнение; </a:t>
            </a:r>
          </a:p>
          <a:p>
            <a:r>
              <a:rPr lang="ru-RU" dirty="0"/>
              <a:t>давать совет или объяснение и т.п.; </a:t>
            </a:r>
          </a:p>
          <a:p>
            <a:r>
              <a:rPr lang="ru-RU" dirty="0"/>
              <a:t>точно и правильно употреблять языковые средства оформления высказывания. </a:t>
            </a:r>
          </a:p>
          <a:p>
            <a:pPr marL="0" indent="0">
              <a:buNone/>
            </a:pPr>
            <a:r>
              <a:rPr lang="ru-RU" dirty="0"/>
              <a:t> </a:t>
            </a:r>
          </a:p>
          <a:p>
            <a:endParaRPr lang="ru-RU" dirty="0"/>
          </a:p>
        </p:txBody>
      </p:sp>
    </p:spTree>
    <p:extLst>
      <p:ext uri="{BB962C8B-B14F-4D97-AF65-F5344CB8AC3E}">
        <p14:creationId xmlns:p14="http://schemas.microsoft.com/office/powerpoint/2010/main" val="1834235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Требования к выполнению задания: </a:t>
            </a:r>
            <a:endParaRPr lang="ru-RU" sz="3200" dirty="0"/>
          </a:p>
        </p:txBody>
      </p:sp>
      <p:sp>
        <p:nvSpPr>
          <p:cNvPr id="3" name="Объект 2"/>
          <p:cNvSpPr>
            <a:spLocks noGrp="1"/>
          </p:cNvSpPr>
          <p:nvPr>
            <p:ph idx="1"/>
          </p:nvPr>
        </p:nvSpPr>
        <p:spPr/>
        <p:txBody>
          <a:bodyPr>
            <a:normAutofit lnSpcReduction="10000"/>
          </a:bodyPr>
          <a:lstStyle/>
          <a:p>
            <a:pPr algn="just"/>
            <a:r>
              <a:rPr lang="ru-RU" dirty="0"/>
              <a:t>на каждый ответ дается 40 секунд (этого времени достаточно, чтобы сформулировать ответ и произнести его вслух); </a:t>
            </a:r>
          </a:p>
          <a:p>
            <a:pPr algn="just"/>
            <a:r>
              <a:rPr lang="ru-RU" dirty="0"/>
              <a:t>ответы должны содержать не менее </a:t>
            </a:r>
            <a:r>
              <a:rPr lang="ru-RU" b="1" dirty="0"/>
              <a:t>двух фраз</a:t>
            </a:r>
            <a:r>
              <a:rPr lang="ru-RU" dirty="0"/>
              <a:t>, т.е. быть развёрнутыми, полными и точными. Ответы, данные одной фразой, одним словом или словосочетанием не засчитываются. Не следует использовать в качестве ответа неполные предложения – эллиптические конструкции типа </a:t>
            </a:r>
            <a:r>
              <a:rPr lang="ru-RU" i="1" dirty="0" err="1"/>
              <a:t>Not</a:t>
            </a:r>
            <a:r>
              <a:rPr lang="ru-RU" i="1" dirty="0"/>
              <a:t> </a:t>
            </a:r>
            <a:r>
              <a:rPr lang="ru-RU" i="1" dirty="0" err="1"/>
              <a:t>many</a:t>
            </a:r>
            <a:r>
              <a:rPr lang="ru-RU" i="1" dirty="0"/>
              <a:t> </a:t>
            </a:r>
            <a:r>
              <a:rPr lang="ru-RU" dirty="0"/>
              <a:t>или </a:t>
            </a:r>
            <a:r>
              <a:rPr lang="ru-RU" i="1" dirty="0" err="1"/>
              <a:t>Sure</a:t>
            </a:r>
            <a:r>
              <a:rPr lang="ru-RU" dirty="0"/>
              <a:t>. Без продолжения, без развёртывания они не будут засчитаны как правильный ответ; </a:t>
            </a:r>
          </a:p>
          <a:p>
            <a:pPr algn="just"/>
            <a:r>
              <a:rPr lang="ru-RU" dirty="0"/>
              <a:t>в то же время не следует пытаться вместо ответа в две-три фразы произнести заученный топик; </a:t>
            </a:r>
          </a:p>
          <a:p>
            <a:pPr marL="0" indent="0">
              <a:buNone/>
            </a:pPr>
            <a:endParaRPr lang="ru-RU" dirty="0"/>
          </a:p>
          <a:p>
            <a:endParaRPr lang="ru-RU" dirty="0"/>
          </a:p>
        </p:txBody>
      </p:sp>
    </p:spTree>
    <p:extLst>
      <p:ext uri="{BB962C8B-B14F-4D97-AF65-F5344CB8AC3E}">
        <p14:creationId xmlns:p14="http://schemas.microsoft.com/office/powerpoint/2010/main" val="3453500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Требования к выполнению задания: </a:t>
            </a:r>
            <a:endParaRPr lang="ru-RU" sz="3200" dirty="0"/>
          </a:p>
        </p:txBody>
      </p:sp>
      <p:sp>
        <p:nvSpPr>
          <p:cNvPr id="3" name="Объект 2"/>
          <p:cNvSpPr>
            <a:spLocks noGrp="1"/>
          </p:cNvSpPr>
          <p:nvPr>
            <p:ph idx="1"/>
          </p:nvPr>
        </p:nvSpPr>
        <p:spPr/>
        <p:txBody>
          <a:bodyPr>
            <a:normAutofit/>
          </a:bodyPr>
          <a:lstStyle/>
          <a:p>
            <a:pPr algn="just"/>
            <a:r>
              <a:rPr lang="ru-RU" dirty="0"/>
              <a:t>некоторые реплики интервьюера могут содержать два вопроса, надо ответить на оба в целом двумя-тремя фразами, т.е. участник экзамена отвечает двумя-тремя фразами на слова интервьюера, независимо от того, один или два вопроса содержит реплика интервьюера, после которой следует пауза для ответа; </a:t>
            </a:r>
          </a:p>
          <a:p>
            <a:pPr algn="just"/>
            <a:r>
              <a:rPr lang="ru-RU" dirty="0"/>
              <a:t>ответы не должны содержать элементарных ошибок, надо показать владение языковым материалом базового уровня. </a:t>
            </a:r>
          </a:p>
          <a:p>
            <a:pPr marL="0" indent="0">
              <a:buNone/>
            </a:pPr>
            <a:endParaRPr lang="ru-RU" dirty="0"/>
          </a:p>
          <a:p>
            <a:endParaRPr lang="ru-RU" dirty="0"/>
          </a:p>
        </p:txBody>
      </p:sp>
    </p:spTree>
    <p:extLst>
      <p:ext uri="{BB962C8B-B14F-4D97-AF65-F5344CB8AC3E}">
        <p14:creationId xmlns:p14="http://schemas.microsoft.com/office/powerpoint/2010/main" val="2109939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Рекомендации по выполнению</a:t>
            </a:r>
            <a:endParaRPr lang="ru-RU" sz="3200" dirty="0"/>
          </a:p>
        </p:txBody>
      </p:sp>
      <p:sp>
        <p:nvSpPr>
          <p:cNvPr id="3" name="Объект 2"/>
          <p:cNvSpPr>
            <a:spLocks noGrp="1"/>
          </p:cNvSpPr>
          <p:nvPr>
            <p:ph idx="1"/>
          </p:nvPr>
        </p:nvSpPr>
        <p:spPr/>
        <p:txBody>
          <a:bodyPr>
            <a:normAutofit lnSpcReduction="10000"/>
          </a:bodyPr>
          <a:lstStyle/>
          <a:p>
            <a:pPr algn="just"/>
            <a:r>
              <a:rPr lang="ru-RU" dirty="0"/>
              <a:t>надо внимательно слушать прозвучавший вопрос и не пугаться незнакомых слов. Даже если какие-то отдельные слова непонятны, можно уловить общий смысл вопроса и ответить на него; </a:t>
            </a:r>
          </a:p>
          <a:p>
            <a:pPr algn="just"/>
            <a:r>
              <a:rPr lang="ru-RU" dirty="0"/>
              <a:t>надо обращать особое внимание </a:t>
            </a:r>
            <a:r>
              <a:rPr lang="ru-RU" b="1" dirty="0"/>
              <a:t>на временную форму глагола</a:t>
            </a:r>
            <a:r>
              <a:rPr lang="ru-RU" dirty="0"/>
              <a:t> в вопросе: если вопрос поставлен в прошедшем времени, то и ответ следует давать о прошлом и в прошедшем времени, т.е. время глагола в вопросе имеет и содержательный и грамматический смысл; </a:t>
            </a:r>
          </a:p>
          <a:p>
            <a:pPr algn="just"/>
            <a:r>
              <a:rPr lang="ru-RU" dirty="0"/>
              <a:t>в любом диалоге нередко требуется не просто дать ответ о любимом писателе или фильме, а </a:t>
            </a:r>
            <a:r>
              <a:rPr lang="ru-RU" b="1" dirty="0"/>
              <a:t>дать какое-то обоснование</a:t>
            </a:r>
            <a:r>
              <a:rPr lang="ru-RU" dirty="0"/>
              <a:t>, особенно когда в конце вопроса звучит </a:t>
            </a:r>
            <a:r>
              <a:rPr lang="ru-RU" i="1" dirty="0" err="1"/>
              <a:t>why</a:t>
            </a:r>
            <a:r>
              <a:rPr lang="ru-RU" i="1" dirty="0"/>
              <a:t> / </a:t>
            </a:r>
            <a:r>
              <a:rPr lang="ru-RU" i="1" dirty="0" err="1"/>
              <a:t>why</a:t>
            </a:r>
            <a:r>
              <a:rPr lang="ru-RU" i="1" dirty="0"/>
              <a:t> </a:t>
            </a:r>
            <a:r>
              <a:rPr lang="ru-RU" i="1" dirty="0" err="1"/>
              <a:t>not</a:t>
            </a:r>
            <a:r>
              <a:rPr lang="ru-RU" dirty="0"/>
              <a:t>; </a:t>
            </a:r>
          </a:p>
          <a:p>
            <a:pPr marL="0" indent="0">
              <a:buNone/>
            </a:pPr>
            <a:endParaRPr lang="ru-RU" dirty="0"/>
          </a:p>
        </p:txBody>
      </p:sp>
    </p:spTree>
    <p:extLst>
      <p:ext uri="{BB962C8B-B14F-4D97-AF65-F5344CB8AC3E}">
        <p14:creationId xmlns:p14="http://schemas.microsoft.com/office/powerpoint/2010/main" val="176245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endParaRPr lang="ru-RU" dirty="0"/>
          </a:p>
          <a:p>
            <a:pPr marL="0" indent="0" algn="just">
              <a:buNone/>
            </a:pPr>
            <a:r>
              <a:rPr lang="ru-RU" dirty="0"/>
              <a:t>Во все разделы работы («Аудирование», «Чтение», «Грамматика и лексика», «Письменная речь», «Говорение») включены задания базового и высокого уровней сложности. </a:t>
            </a:r>
          </a:p>
        </p:txBody>
      </p:sp>
    </p:spTree>
    <p:extLst>
      <p:ext uri="{BB962C8B-B14F-4D97-AF65-F5344CB8AC3E}">
        <p14:creationId xmlns:p14="http://schemas.microsoft.com/office/powerpoint/2010/main" val="17064107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Рекомендации по выполнению</a:t>
            </a:r>
            <a:endParaRPr lang="ru-RU" sz="3200" dirty="0"/>
          </a:p>
        </p:txBody>
      </p:sp>
      <p:sp>
        <p:nvSpPr>
          <p:cNvPr id="3" name="Объект 2"/>
          <p:cNvSpPr>
            <a:spLocks noGrp="1"/>
          </p:cNvSpPr>
          <p:nvPr>
            <p:ph idx="1"/>
          </p:nvPr>
        </p:nvSpPr>
        <p:spPr/>
        <p:txBody>
          <a:bodyPr>
            <a:normAutofit/>
          </a:bodyPr>
          <a:lstStyle/>
          <a:p>
            <a:pPr algn="just"/>
            <a:r>
              <a:rPr lang="ru-RU" dirty="0"/>
              <a:t>если необходимо высказать своё мнение, можно использовать следующие выражения: </a:t>
            </a:r>
            <a:r>
              <a:rPr lang="ru-RU" i="1" dirty="0"/>
              <a:t>I </a:t>
            </a:r>
            <a:r>
              <a:rPr lang="ru-RU" i="1" dirty="0" err="1"/>
              <a:t>believe</a:t>
            </a:r>
            <a:r>
              <a:rPr lang="ru-RU" i="1" dirty="0"/>
              <a:t> / </a:t>
            </a:r>
            <a:r>
              <a:rPr lang="ru-RU" i="1" dirty="0" err="1"/>
              <a:t>In</a:t>
            </a:r>
            <a:r>
              <a:rPr lang="ru-RU" i="1" dirty="0"/>
              <a:t> </a:t>
            </a:r>
            <a:r>
              <a:rPr lang="ru-RU" i="1" dirty="0" err="1"/>
              <a:t>my</a:t>
            </a:r>
            <a:r>
              <a:rPr lang="ru-RU" i="1" dirty="0"/>
              <a:t> </a:t>
            </a:r>
            <a:r>
              <a:rPr lang="ru-RU" i="1" dirty="0" err="1"/>
              <a:t>opinion</a:t>
            </a:r>
            <a:r>
              <a:rPr lang="ru-RU" i="1" dirty="0"/>
              <a:t> / </a:t>
            </a:r>
            <a:r>
              <a:rPr lang="ru-RU" i="1" dirty="0" err="1"/>
              <a:t>To</a:t>
            </a:r>
            <a:r>
              <a:rPr lang="ru-RU" i="1" dirty="0"/>
              <a:t> </a:t>
            </a:r>
            <a:r>
              <a:rPr lang="ru-RU" i="1" dirty="0" err="1"/>
              <a:t>my</a:t>
            </a:r>
            <a:r>
              <a:rPr lang="ru-RU" i="1" dirty="0"/>
              <a:t> </a:t>
            </a:r>
            <a:r>
              <a:rPr lang="ru-RU" i="1" dirty="0" err="1"/>
              <a:t>mind</a:t>
            </a:r>
            <a:r>
              <a:rPr lang="ru-RU" i="1" dirty="0"/>
              <a:t> / </a:t>
            </a:r>
            <a:r>
              <a:rPr lang="ru-RU" i="1" dirty="0" err="1"/>
              <a:t>Personally</a:t>
            </a:r>
            <a:r>
              <a:rPr lang="ru-RU" i="1" dirty="0"/>
              <a:t>, I </a:t>
            </a:r>
            <a:r>
              <a:rPr lang="ru-RU" i="1" dirty="0" err="1"/>
              <a:t>believe</a:t>
            </a:r>
            <a:r>
              <a:rPr lang="ru-RU" i="1" dirty="0"/>
              <a:t> и т.д.</a:t>
            </a:r>
            <a:r>
              <a:rPr lang="ru-RU" dirty="0"/>
              <a:t>; </a:t>
            </a:r>
          </a:p>
          <a:p>
            <a:pPr algn="just"/>
            <a:r>
              <a:rPr lang="ru-RU" dirty="0"/>
              <a:t>лучше </a:t>
            </a:r>
            <a:r>
              <a:rPr lang="ru-RU" b="1" dirty="0"/>
              <a:t>говорить короткими фразами</a:t>
            </a:r>
            <a:r>
              <a:rPr lang="ru-RU" dirty="0"/>
              <a:t>, так как они более характерны для разговорной речи и вы допустите меньше лексико-грамматических ошибок; </a:t>
            </a:r>
          </a:p>
          <a:p>
            <a:pPr algn="just"/>
            <a:r>
              <a:rPr lang="ru-RU" b="1" dirty="0"/>
              <a:t>не повторяйте</a:t>
            </a:r>
            <a:r>
              <a:rPr lang="ru-RU" dirty="0"/>
              <a:t> одну и ту же фразу несколько раз; </a:t>
            </a:r>
          </a:p>
          <a:p>
            <a:pPr algn="just"/>
            <a:r>
              <a:rPr lang="ru-RU" dirty="0"/>
              <a:t>в случае затруднения можно заполнить паузу раздумья словом </a:t>
            </a:r>
            <a:r>
              <a:rPr lang="ru-RU" i="1" dirty="0" err="1"/>
              <a:t>well</a:t>
            </a:r>
            <a:r>
              <a:rPr lang="ru-RU" dirty="0"/>
              <a:t>, произнесённым с соответствующей интонацией, – это будет вполне естественно в спонтанной речи. </a:t>
            </a:r>
          </a:p>
          <a:p>
            <a:pPr marL="0" indent="0">
              <a:buNone/>
            </a:pPr>
            <a:endParaRPr lang="ru-RU" dirty="0"/>
          </a:p>
        </p:txBody>
      </p:sp>
    </p:spTree>
    <p:extLst>
      <p:ext uri="{BB962C8B-B14F-4D97-AF65-F5344CB8AC3E}">
        <p14:creationId xmlns:p14="http://schemas.microsoft.com/office/powerpoint/2010/main" val="452409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a:t>Задание 4 устной части ЕГЭ по иностранным языкам</a:t>
            </a:r>
            <a:r>
              <a:rPr lang="ru-RU" sz="2800" dirty="0"/>
              <a:t> </a:t>
            </a:r>
          </a:p>
        </p:txBody>
      </p:sp>
      <p:sp>
        <p:nvSpPr>
          <p:cNvPr id="3" name="Объект 2"/>
          <p:cNvSpPr>
            <a:spLocks noGrp="1"/>
          </p:cNvSpPr>
          <p:nvPr>
            <p:ph idx="1"/>
          </p:nvPr>
        </p:nvSpPr>
        <p:spPr/>
        <p:txBody>
          <a:bodyPr/>
          <a:lstStyle/>
          <a:p>
            <a:endParaRPr lang="ru-RU" dirty="0"/>
          </a:p>
          <a:p>
            <a:pPr algn="just" hangingPunct="0"/>
            <a:r>
              <a:rPr lang="ru-RU" b="1" dirty="0"/>
              <a:t>Задание 4 высокого уровня сложности</a:t>
            </a:r>
            <a:r>
              <a:rPr lang="ru-RU" dirty="0"/>
              <a:t> </a:t>
            </a:r>
            <a:r>
              <a:rPr lang="ru-RU" b="1" dirty="0"/>
              <a:t>– монологическое высказывание с элементами рассуждения (обоснование выбора двух фотографий-иллюстраций к предложенной теме проектной работы и выражение своего мнения по ее проблематике) </a:t>
            </a:r>
          </a:p>
        </p:txBody>
      </p:sp>
    </p:spTree>
    <p:extLst>
      <p:ext uri="{BB962C8B-B14F-4D97-AF65-F5344CB8AC3E}">
        <p14:creationId xmlns:p14="http://schemas.microsoft.com/office/powerpoint/2010/main" val="3807628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a:t>Задание 4 устной части ЕГЭ по иностранным языкам</a:t>
            </a:r>
            <a:r>
              <a:rPr lang="ru-RU" sz="2800" dirty="0"/>
              <a:t> </a:t>
            </a:r>
          </a:p>
        </p:txBody>
      </p:sp>
      <p:sp>
        <p:nvSpPr>
          <p:cNvPr id="3" name="Объект 2"/>
          <p:cNvSpPr>
            <a:spLocks noGrp="1"/>
          </p:cNvSpPr>
          <p:nvPr>
            <p:ph idx="1"/>
          </p:nvPr>
        </p:nvSpPr>
        <p:spPr/>
        <p:txBody>
          <a:bodyPr>
            <a:normAutofit/>
          </a:bodyPr>
          <a:lstStyle/>
          <a:p>
            <a:pPr algn="just" hangingPunct="0"/>
            <a:r>
              <a:rPr lang="ru-RU" b="1" dirty="0"/>
              <a:t>Проект</a:t>
            </a:r>
            <a:r>
              <a:rPr lang="ru-RU" dirty="0"/>
              <a:t> выполняется </a:t>
            </a:r>
            <a:r>
              <a:rPr lang="ru-RU" b="1" dirty="0"/>
              <a:t>вместе с другом</a:t>
            </a:r>
            <a:r>
              <a:rPr lang="ru-RU" dirty="0"/>
              <a:t>. Участник экзамена нашёл две фотографии-иллюстрации к проекту и </a:t>
            </a:r>
            <a:r>
              <a:rPr lang="ru-RU" b="1" dirty="0"/>
              <a:t>оставляет другу голосовое сообщение</a:t>
            </a:r>
            <a:r>
              <a:rPr lang="ru-RU" dirty="0"/>
              <a:t>. В нём </a:t>
            </a:r>
            <a:r>
              <a:rPr lang="ru-RU" b="1" dirty="0"/>
              <a:t>кратко описывает </a:t>
            </a:r>
            <a:r>
              <a:rPr lang="ru-RU" dirty="0"/>
              <a:t>фотографии и </a:t>
            </a:r>
            <a:r>
              <a:rPr lang="ru-RU" b="1" dirty="0"/>
              <a:t>говорит о различиях</a:t>
            </a:r>
            <a:r>
              <a:rPr lang="ru-RU" dirty="0"/>
              <a:t> между ними, </a:t>
            </a:r>
            <a:r>
              <a:rPr lang="ru-RU" b="1" dirty="0"/>
              <a:t>объясняя их выбор </a:t>
            </a:r>
            <a:r>
              <a:rPr lang="ru-RU" dirty="0"/>
              <a:t>в качестве иллюстраций. Затем надо упомянуть </a:t>
            </a:r>
            <a:r>
              <a:rPr lang="ru-RU" b="1" dirty="0"/>
              <a:t>достоинства и недостатки двух объектов или ситуаций</a:t>
            </a:r>
            <a:r>
              <a:rPr lang="ru-RU" dirty="0"/>
              <a:t>, изображённых на фото, и </a:t>
            </a:r>
            <a:r>
              <a:rPr lang="ru-RU" b="1" dirty="0"/>
              <a:t>выразить свои предпочтения</a:t>
            </a:r>
            <a:r>
              <a:rPr lang="ru-RU" dirty="0"/>
              <a:t>. Как полагается, проектная работа строится на какой-либо проблеме, каком-либо противопоставлении, например отдых активный и отдых пляжный, разные хобби, разные профессии. </a:t>
            </a:r>
            <a:endParaRPr lang="ru-RU" b="1" dirty="0"/>
          </a:p>
        </p:txBody>
      </p:sp>
    </p:spTree>
    <p:extLst>
      <p:ext uri="{BB962C8B-B14F-4D97-AF65-F5344CB8AC3E}">
        <p14:creationId xmlns:p14="http://schemas.microsoft.com/office/powerpoint/2010/main" val="2843685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7F75354-D97C-4385-AB45-9F1042A77B44}"/>
              </a:ext>
            </a:extLst>
          </p:cNvPr>
          <p:cNvPicPr>
            <a:picLocks noChangeAspect="1"/>
          </p:cNvPicPr>
          <p:nvPr/>
        </p:nvPicPr>
        <p:blipFill>
          <a:blip r:embed="rId2"/>
          <a:stretch>
            <a:fillRect/>
          </a:stretch>
        </p:blipFill>
        <p:spPr>
          <a:xfrm>
            <a:off x="179512" y="404664"/>
            <a:ext cx="8712967" cy="6389682"/>
          </a:xfrm>
          <a:prstGeom prst="rect">
            <a:avLst/>
          </a:prstGeom>
        </p:spPr>
      </p:pic>
    </p:spTree>
    <p:extLst>
      <p:ext uri="{BB962C8B-B14F-4D97-AF65-F5344CB8AC3E}">
        <p14:creationId xmlns:p14="http://schemas.microsoft.com/office/powerpoint/2010/main" val="2001819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094" y="685800"/>
            <a:ext cx="8001000" cy="443711"/>
          </a:xfrm>
          <a:prstGeom prst="rect">
            <a:avLst/>
          </a:prstGeom>
        </p:spPr>
        <p:txBody>
          <a:bodyPr vert="horz" wrap="square" lIns="0" tIns="12700" rIns="0" bIns="0" rtlCol="0">
            <a:spAutoFit/>
          </a:bodyPr>
          <a:lstStyle/>
          <a:p>
            <a:pPr marL="1365885" marR="5080" indent="-1353820" algn="ctr">
              <a:lnSpc>
                <a:spcPct val="100000"/>
              </a:lnSpc>
              <a:spcBef>
                <a:spcPts val="100"/>
              </a:spcBef>
            </a:pPr>
            <a:r>
              <a:rPr lang="ru-RU" sz="2800" b="0" dirty="0">
                <a:latin typeface="Arial"/>
                <a:cs typeface="Arial"/>
              </a:rPr>
              <a:t>Задание 4 устной части</a:t>
            </a:r>
            <a:endParaRPr sz="2800" dirty="0">
              <a:latin typeface="Arial"/>
              <a:cs typeface="Arial"/>
            </a:endParaRPr>
          </a:p>
        </p:txBody>
      </p:sp>
      <p:sp>
        <p:nvSpPr>
          <p:cNvPr id="3" name="object 3"/>
          <p:cNvSpPr txBox="1"/>
          <p:nvPr/>
        </p:nvSpPr>
        <p:spPr>
          <a:xfrm>
            <a:off x="179512" y="1438175"/>
            <a:ext cx="8655432" cy="2967479"/>
          </a:xfrm>
          <a:prstGeom prst="rect">
            <a:avLst/>
          </a:prstGeom>
        </p:spPr>
        <p:txBody>
          <a:bodyPr vert="horz" wrap="square" lIns="0" tIns="12700" rIns="0" bIns="0" rtlCol="0">
            <a:spAutoFit/>
          </a:bodyPr>
          <a:lstStyle/>
          <a:p>
            <a:pPr marL="12065" marR="5080" algn="just">
              <a:lnSpc>
                <a:spcPct val="100000"/>
              </a:lnSpc>
              <a:spcBef>
                <a:spcPts val="100"/>
              </a:spcBef>
              <a:tabLst>
                <a:tab pos="354965" algn="l"/>
                <a:tab pos="355600" algn="l"/>
              </a:tabLst>
            </a:pPr>
            <a:r>
              <a:rPr lang="ru-RU" sz="2400" dirty="0"/>
              <a:t>Инструкция к заданию содержит план ответа, согласно которому надо </a:t>
            </a:r>
            <a:r>
              <a:rPr lang="ru-RU" sz="2400" b="1" dirty="0"/>
              <a:t>кратко описать две фотографии </a:t>
            </a:r>
            <a:r>
              <a:rPr lang="ru-RU" sz="2400" dirty="0"/>
              <a:t>и </a:t>
            </a:r>
            <a:r>
              <a:rPr lang="ru-RU" sz="2400" b="1" dirty="0"/>
              <a:t>обозначить различия между ними</a:t>
            </a:r>
            <a:r>
              <a:rPr lang="ru-RU" sz="2400" dirty="0"/>
              <a:t>, – всё это должно объяснять их выбор в качестве иллюстраций к проекту; далее нужно </a:t>
            </a:r>
            <a:r>
              <a:rPr lang="ru-RU" sz="2400" b="1" dirty="0"/>
              <a:t>отметить преимущества </a:t>
            </a:r>
            <a:r>
              <a:rPr lang="ru-RU" sz="2400" dirty="0"/>
              <a:t>и </a:t>
            </a:r>
            <a:r>
              <a:rPr lang="ru-RU" sz="2400" b="1" dirty="0"/>
              <a:t>недостатки изображённых объектов/ситуаций</a:t>
            </a:r>
            <a:r>
              <a:rPr lang="ru-RU" sz="2400" dirty="0"/>
              <a:t>, </a:t>
            </a:r>
            <a:r>
              <a:rPr lang="ru-RU" sz="2400" b="1" dirty="0"/>
              <a:t>выразить и обосновать своё мнение</a:t>
            </a:r>
            <a:r>
              <a:rPr lang="ru-RU" sz="2400" dirty="0"/>
              <a:t> по указанному аспекту тематики проекта. </a:t>
            </a:r>
            <a:endParaRPr sz="2400" dirty="0">
              <a:latin typeface="Arial"/>
              <a:cs typeface="Arial"/>
            </a:endParaRPr>
          </a:p>
        </p:txBody>
      </p:sp>
    </p:spTree>
  </p:cSld>
  <p:clrMapOvr>
    <a:masterClrMapping/>
  </p:clrMapOvr>
  <p:transition>
    <p:blinds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Вступление</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lstStyle/>
          <a:p>
            <a:r>
              <a:rPr lang="en-US" i="1" dirty="0"/>
              <a:t>Hello, Olga/Oleg, I‘d like to discuss with you the choice of the photos for our project “Life without gadgets”. </a:t>
            </a:r>
            <a:endParaRPr lang="ru-RU" i="1" dirty="0"/>
          </a:p>
          <a:p>
            <a:endParaRPr lang="ru-RU" i="1" dirty="0"/>
          </a:p>
          <a:p>
            <a:r>
              <a:rPr lang="en-US" i="1" dirty="0"/>
              <a:t>Hi, Misha/Masha, I’ve found two photos for our project “Life without gadgets”</a:t>
            </a:r>
            <a:r>
              <a:rPr lang="ru-RU" i="1" dirty="0"/>
              <a:t> </a:t>
            </a:r>
            <a:r>
              <a:rPr lang="en-US" i="1" dirty="0"/>
              <a:t>and I’d like to tell you about them</a:t>
            </a:r>
            <a:r>
              <a:rPr lang="en-US" dirty="0"/>
              <a:t>. </a:t>
            </a:r>
            <a:endParaRPr lang="ru-RU" dirty="0"/>
          </a:p>
        </p:txBody>
      </p:sp>
    </p:spTree>
    <p:extLst>
      <p:ext uri="{BB962C8B-B14F-4D97-AF65-F5344CB8AC3E}">
        <p14:creationId xmlns:p14="http://schemas.microsoft.com/office/powerpoint/2010/main" val="3069914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Autofit/>
          </a:bodyPr>
          <a:lstStyle/>
          <a:p>
            <a:pPr algn="just"/>
            <a:r>
              <a:rPr lang="ru-RU" sz="2300" b="1" dirty="0"/>
              <a:t>Аспект 1. (</a:t>
            </a:r>
            <a:r>
              <a:rPr lang="ru-RU" sz="2300" b="1" dirty="0" err="1"/>
              <a:t>Explain</a:t>
            </a:r>
            <a:r>
              <a:rPr lang="ru-RU" sz="2300" b="1" dirty="0"/>
              <a:t> </a:t>
            </a:r>
            <a:r>
              <a:rPr lang="ru-RU" sz="2300" b="1" dirty="0" err="1"/>
              <a:t>the</a:t>
            </a:r>
            <a:r>
              <a:rPr lang="ru-RU" sz="2300" b="1" dirty="0"/>
              <a:t> </a:t>
            </a:r>
            <a:r>
              <a:rPr lang="ru-RU" sz="2300" b="1" dirty="0" err="1"/>
              <a:t>choice</a:t>
            </a:r>
            <a:r>
              <a:rPr lang="ru-RU" sz="2300" b="1" dirty="0"/>
              <a:t> </a:t>
            </a:r>
            <a:r>
              <a:rPr lang="ru-RU" sz="2300" b="1" dirty="0" err="1"/>
              <a:t>of</a:t>
            </a:r>
            <a:r>
              <a:rPr lang="ru-RU" sz="2300" b="1" dirty="0"/>
              <a:t> </a:t>
            </a:r>
            <a:r>
              <a:rPr lang="ru-RU" sz="2300" b="1" dirty="0" err="1"/>
              <a:t>the</a:t>
            </a:r>
            <a:r>
              <a:rPr lang="ru-RU" sz="2300" b="1" dirty="0"/>
              <a:t> </a:t>
            </a:r>
            <a:r>
              <a:rPr lang="ru-RU" sz="2300" b="1" dirty="0" err="1"/>
              <a:t>illustrations</a:t>
            </a:r>
            <a:r>
              <a:rPr lang="ru-RU" sz="2300" b="1" dirty="0"/>
              <a:t> </a:t>
            </a:r>
            <a:r>
              <a:rPr lang="ru-RU" sz="2300" b="1" dirty="0" err="1"/>
              <a:t>for</a:t>
            </a:r>
            <a:r>
              <a:rPr lang="ru-RU" sz="2300" b="1" dirty="0"/>
              <a:t> </a:t>
            </a:r>
            <a:r>
              <a:rPr lang="ru-RU" sz="2300" b="1" dirty="0" err="1"/>
              <a:t>the</a:t>
            </a:r>
            <a:r>
              <a:rPr lang="ru-RU" sz="2300" b="1" dirty="0"/>
              <a:t> </a:t>
            </a:r>
            <a:r>
              <a:rPr lang="ru-RU" sz="2300" b="1" dirty="0" err="1"/>
              <a:t>project</a:t>
            </a:r>
            <a:r>
              <a:rPr lang="ru-RU" sz="2300" b="1" dirty="0"/>
              <a:t> </a:t>
            </a:r>
            <a:r>
              <a:rPr lang="ru-RU" sz="2300" b="1" dirty="0" err="1"/>
              <a:t>by</a:t>
            </a:r>
            <a:r>
              <a:rPr lang="ru-RU" sz="2300" b="1" dirty="0"/>
              <a:t> </a:t>
            </a:r>
            <a:r>
              <a:rPr lang="ru-RU" sz="2300" b="1" dirty="0" err="1"/>
              <a:t>briefly</a:t>
            </a:r>
            <a:r>
              <a:rPr lang="ru-RU" sz="2300" b="1" dirty="0"/>
              <a:t> </a:t>
            </a:r>
            <a:r>
              <a:rPr lang="ru-RU" sz="2300" b="1" dirty="0" err="1"/>
              <a:t>describing</a:t>
            </a:r>
            <a:r>
              <a:rPr lang="ru-RU" sz="2300" b="1" dirty="0"/>
              <a:t> </a:t>
            </a:r>
            <a:r>
              <a:rPr lang="ru-RU" sz="2300" b="1" dirty="0" err="1"/>
              <a:t>them</a:t>
            </a:r>
            <a:r>
              <a:rPr lang="ru-RU" sz="2300" b="1" dirty="0"/>
              <a:t> </a:t>
            </a:r>
            <a:r>
              <a:rPr lang="ru-RU" sz="2300" b="1" dirty="0" err="1"/>
              <a:t>and</a:t>
            </a:r>
            <a:r>
              <a:rPr lang="ru-RU" sz="2300" b="1" dirty="0"/>
              <a:t> </a:t>
            </a:r>
            <a:r>
              <a:rPr lang="ru-RU" sz="2300" b="1" dirty="0" err="1"/>
              <a:t>noting</a:t>
            </a:r>
            <a:r>
              <a:rPr lang="ru-RU" sz="2300" b="1" dirty="0"/>
              <a:t> </a:t>
            </a:r>
            <a:r>
              <a:rPr lang="ru-RU" sz="2300" b="1" dirty="0" err="1"/>
              <a:t>the</a:t>
            </a:r>
            <a:r>
              <a:rPr lang="ru-RU" sz="2300" b="1" dirty="0"/>
              <a:t> </a:t>
            </a:r>
            <a:r>
              <a:rPr lang="ru-RU" sz="2300" b="1" dirty="0" err="1"/>
              <a:t>differences</a:t>
            </a:r>
            <a:r>
              <a:rPr lang="ru-RU" sz="2300" b="1" dirty="0"/>
              <a:t>.) </a:t>
            </a:r>
            <a:r>
              <a:rPr lang="ru-RU" sz="2300" dirty="0"/>
              <a:t>Обратившись к другу и сказав о цели вашего голосового сообщения, </a:t>
            </a:r>
            <a:r>
              <a:rPr lang="ru-RU" sz="2300" b="1" dirty="0"/>
              <a:t>опишите фото </a:t>
            </a:r>
            <a:r>
              <a:rPr lang="ru-RU" sz="2300" dirty="0"/>
              <a:t>и </a:t>
            </a:r>
            <a:r>
              <a:rPr lang="ru-RU" sz="2300" b="1" dirty="0"/>
              <a:t>укажите различия в способах покупок</a:t>
            </a:r>
            <a:r>
              <a:rPr lang="ru-RU" sz="2300" dirty="0"/>
              <a:t>. Вначале вам необходимо дать описание каждой фотографии, причём они должны быть связаны с темой проекта. Если вы не упомянули тему проекта во вступительных фразах, то её надо назвать при описании фотографий, иначе не удастся объяснить выбор фотоиллюстраций. </a:t>
            </a:r>
          </a:p>
        </p:txBody>
      </p:sp>
    </p:spTree>
    <p:extLst>
      <p:ext uri="{BB962C8B-B14F-4D97-AF65-F5344CB8AC3E}">
        <p14:creationId xmlns:p14="http://schemas.microsoft.com/office/powerpoint/2010/main" val="2218658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Autofit/>
          </a:bodyPr>
          <a:lstStyle/>
          <a:p>
            <a:pPr algn="just"/>
            <a:r>
              <a:rPr lang="ru-RU" sz="2300" b="1" dirty="0"/>
              <a:t>Аспект 1. (</a:t>
            </a:r>
            <a:r>
              <a:rPr lang="ru-RU" sz="2300" b="1" dirty="0" err="1"/>
              <a:t>Explain</a:t>
            </a:r>
            <a:r>
              <a:rPr lang="ru-RU" sz="2300" b="1" dirty="0"/>
              <a:t> </a:t>
            </a:r>
            <a:r>
              <a:rPr lang="ru-RU" sz="2300" b="1" dirty="0" err="1"/>
              <a:t>the</a:t>
            </a:r>
            <a:r>
              <a:rPr lang="ru-RU" sz="2300" b="1" dirty="0"/>
              <a:t> </a:t>
            </a:r>
            <a:r>
              <a:rPr lang="ru-RU" sz="2300" b="1" dirty="0" err="1"/>
              <a:t>choice</a:t>
            </a:r>
            <a:r>
              <a:rPr lang="ru-RU" sz="2300" b="1" dirty="0"/>
              <a:t> </a:t>
            </a:r>
            <a:r>
              <a:rPr lang="ru-RU" sz="2300" b="1" dirty="0" err="1"/>
              <a:t>of</a:t>
            </a:r>
            <a:r>
              <a:rPr lang="ru-RU" sz="2300" b="1" dirty="0"/>
              <a:t> </a:t>
            </a:r>
            <a:r>
              <a:rPr lang="ru-RU" sz="2300" b="1" dirty="0" err="1"/>
              <a:t>the</a:t>
            </a:r>
            <a:r>
              <a:rPr lang="ru-RU" sz="2300" b="1" dirty="0"/>
              <a:t> </a:t>
            </a:r>
            <a:r>
              <a:rPr lang="ru-RU" sz="2300" b="1" dirty="0" err="1"/>
              <a:t>illustrations</a:t>
            </a:r>
            <a:r>
              <a:rPr lang="ru-RU" sz="2300" b="1" dirty="0"/>
              <a:t> </a:t>
            </a:r>
            <a:r>
              <a:rPr lang="ru-RU" sz="2300" b="1" dirty="0" err="1"/>
              <a:t>for</a:t>
            </a:r>
            <a:r>
              <a:rPr lang="ru-RU" sz="2300" b="1" dirty="0"/>
              <a:t> </a:t>
            </a:r>
            <a:r>
              <a:rPr lang="ru-RU" sz="2300" b="1" dirty="0" err="1"/>
              <a:t>the</a:t>
            </a:r>
            <a:r>
              <a:rPr lang="ru-RU" sz="2300" b="1" dirty="0"/>
              <a:t> </a:t>
            </a:r>
            <a:r>
              <a:rPr lang="ru-RU" sz="2300" b="1" dirty="0" err="1"/>
              <a:t>project</a:t>
            </a:r>
            <a:r>
              <a:rPr lang="ru-RU" sz="2300" b="1" dirty="0"/>
              <a:t> </a:t>
            </a:r>
            <a:r>
              <a:rPr lang="ru-RU" sz="2300" b="1" dirty="0" err="1"/>
              <a:t>by</a:t>
            </a:r>
            <a:r>
              <a:rPr lang="ru-RU" sz="2300" b="1" dirty="0"/>
              <a:t> </a:t>
            </a:r>
            <a:r>
              <a:rPr lang="ru-RU" sz="2300" b="1" dirty="0" err="1"/>
              <a:t>briefly</a:t>
            </a:r>
            <a:r>
              <a:rPr lang="ru-RU" sz="2300" b="1" dirty="0"/>
              <a:t> </a:t>
            </a:r>
            <a:r>
              <a:rPr lang="ru-RU" sz="2300" b="1" dirty="0" err="1"/>
              <a:t>describing</a:t>
            </a:r>
            <a:r>
              <a:rPr lang="ru-RU" sz="2300" b="1" dirty="0"/>
              <a:t> </a:t>
            </a:r>
            <a:r>
              <a:rPr lang="ru-RU" sz="2300" b="1" dirty="0" err="1"/>
              <a:t>them</a:t>
            </a:r>
            <a:r>
              <a:rPr lang="ru-RU" sz="2300" b="1" dirty="0"/>
              <a:t> </a:t>
            </a:r>
            <a:r>
              <a:rPr lang="ru-RU" sz="2300" b="1" dirty="0" err="1"/>
              <a:t>and</a:t>
            </a:r>
            <a:r>
              <a:rPr lang="ru-RU" sz="2300" b="1" dirty="0"/>
              <a:t> </a:t>
            </a:r>
            <a:r>
              <a:rPr lang="ru-RU" sz="2300" b="1" dirty="0" err="1"/>
              <a:t>noting</a:t>
            </a:r>
            <a:r>
              <a:rPr lang="ru-RU" sz="2300" b="1" dirty="0"/>
              <a:t> </a:t>
            </a:r>
            <a:r>
              <a:rPr lang="ru-RU" sz="2300" b="1" dirty="0" err="1"/>
              <a:t>the</a:t>
            </a:r>
            <a:r>
              <a:rPr lang="ru-RU" sz="2300" b="1" dirty="0"/>
              <a:t> </a:t>
            </a:r>
            <a:r>
              <a:rPr lang="ru-RU" sz="2300" b="1" dirty="0" err="1"/>
              <a:t>differences</a:t>
            </a:r>
            <a:r>
              <a:rPr lang="ru-RU" sz="2300" b="1" dirty="0"/>
              <a:t>.) </a:t>
            </a:r>
            <a:r>
              <a:rPr lang="ru-RU" sz="2300" dirty="0"/>
              <a:t>Начните с общего описания того, что вы видите на фото. Затем укажите различия. Помните, что различия могут быть в местах действия, видах деятельности, атмосфере, выборе образа жизни, привычек, хобби/блюда и так далее – в зависимости от темы проекта. И описание, и указание на различия должны быть напрямую связаны с темой проекта. </a:t>
            </a:r>
          </a:p>
        </p:txBody>
      </p:sp>
    </p:spTree>
    <p:extLst>
      <p:ext uri="{BB962C8B-B14F-4D97-AF65-F5344CB8AC3E}">
        <p14:creationId xmlns:p14="http://schemas.microsoft.com/office/powerpoint/2010/main" val="1554117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r>
              <a:rPr lang="ru-RU" b="1" dirty="0"/>
              <a:t>Аспект 1. </a:t>
            </a:r>
            <a:r>
              <a:rPr lang="en-US" dirty="0" err="1"/>
              <a:t>Например</a:t>
            </a:r>
            <a:r>
              <a:rPr lang="en-US" dirty="0"/>
              <a:t>, в </a:t>
            </a:r>
            <a:r>
              <a:rPr lang="en-US" dirty="0" err="1"/>
              <a:t>ответе</a:t>
            </a:r>
            <a:r>
              <a:rPr lang="en-US" dirty="0"/>
              <a:t> </a:t>
            </a:r>
            <a:r>
              <a:rPr lang="en-US" dirty="0" err="1"/>
              <a:t>на</a:t>
            </a:r>
            <a:r>
              <a:rPr lang="en-US" dirty="0"/>
              <a:t> </a:t>
            </a:r>
            <a:r>
              <a:rPr lang="en-US" dirty="0" err="1"/>
              <a:t>приведённое</a:t>
            </a:r>
            <a:r>
              <a:rPr lang="en-US" dirty="0"/>
              <a:t> </a:t>
            </a:r>
            <a:r>
              <a:rPr lang="en-US" dirty="0" err="1"/>
              <a:t>выше</a:t>
            </a:r>
            <a:r>
              <a:rPr lang="en-US" dirty="0"/>
              <a:t> </a:t>
            </a:r>
            <a:r>
              <a:rPr lang="en-US" dirty="0" err="1"/>
              <a:t>задание</a:t>
            </a:r>
            <a:r>
              <a:rPr lang="en-US" dirty="0"/>
              <a:t> </a:t>
            </a:r>
            <a:r>
              <a:rPr lang="en-US" dirty="0" err="1"/>
              <a:t>уместно</a:t>
            </a:r>
            <a:r>
              <a:rPr lang="en-US" dirty="0"/>
              <a:t> </a:t>
            </a:r>
            <a:r>
              <a:rPr lang="en-US" dirty="0" err="1"/>
              <a:t>сказать</a:t>
            </a:r>
            <a:r>
              <a:rPr lang="en-US" dirty="0"/>
              <a:t>: </a:t>
            </a:r>
            <a:endParaRPr lang="ru-RU" dirty="0"/>
          </a:p>
          <a:p>
            <a:pPr algn="just"/>
            <a:r>
              <a:rPr lang="en-US" i="1" dirty="0"/>
              <a:t>In both photos there are people shopping. One picture shows a family buying food in a supermarket. The family is in a real shop, their shopping trolley is full with purchases. They are all smiling, they are obviously enjoying themselves. In the other photo there’s a woman at home sitting before a laptop with a credit card in her hand. She is buying something online. The ways of shopping differ. </a:t>
            </a:r>
            <a:endParaRPr lang="ru-RU" dirty="0"/>
          </a:p>
        </p:txBody>
      </p:sp>
    </p:spTree>
    <p:extLst>
      <p:ext uri="{BB962C8B-B14F-4D97-AF65-F5344CB8AC3E}">
        <p14:creationId xmlns:p14="http://schemas.microsoft.com/office/powerpoint/2010/main" val="13220932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r>
              <a:rPr lang="ru-RU" b="1" dirty="0"/>
              <a:t>Аспект 2. (</a:t>
            </a:r>
            <a:r>
              <a:rPr lang="ru-RU" b="1" dirty="0" err="1"/>
              <a:t>Mention</a:t>
            </a:r>
            <a:r>
              <a:rPr lang="ru-RU" b="1" dirty="0"/>
              <a:t> </a:t>
            </a:r>
            <a:r>
              <a:rPr lang="ru-RU" b="1" dirty="0" err="1"/>
              <a:t>the</a:t>
            </a:r>
            <a:r>
              <a:rPr lang="ru-RU" b="1" dirty="0"/>
              <a:t> </a:t>
            </a:r>
            <a:r>
              <a:rPr lang="ru-RU" b="1" dirty="0" err="1"/>
              <a:t>advantages</a:t>
            </a:r>
            <a:r>
              <a:rPr lang="ru-RU" b="1" dirty="0"/>
              <a:t> (1–2) </a:t>
            </a:r>
            <a:r>
              <a:rPr lang="ru-RU" b="1" dirty="0" err="1"/>
              <a:t>of</a:t>
            </a:r>
            <a:r>
              <a:rPr lang="ru-RU" b="1" dirty="0"/>
              <a:t> </a:t>
            </a:r>
            <a:r>
              <a:rPr lang="ru-RU" b="1" dirty="0" err="1"/>
              <a:t>the</a:t>
            </a:r>
            <a:r>
              <a:rPr lang="ru-RU" b="1" dirty="0"/>
              <a:t> </a:t>
            </a:r>
            <a:r>
              <a:rPr lang="ru-RU" b="1" dirty="0" err="1"/>
              <a:t>two</a:t>
            </a:r>
            <a:r>
              <a:rPr lang="ru-RU" b="1" dirty="0"/>
              <a:t> </a:t>
            </a:r>
            <a:r>
              <a:rPr lang="ru-RU" b="1" dirty="0" err="1"/>
              <a:t>types</a:t>
            </a:r>
            <a:r>
              <a:rPr lang="ru-RU" b="1" dirty="0"/>
              <a:t> </a:t>
            </a:r>
            <a:r>
              <a:rPr lang="ru-RU" b="1" dirty="0" err="1"/>
              <a:t>of</a:t>
            </a:r>
            <a:r>
              <a:rPr lang="ru-RU" b="1" dirty="0"/>
              <a:t> </a:t>
            </a:r>
            <a:r>
              <a:rPr lang="ru-RU" b="1" dirty="0" err="1"/>
              <a:t>shopping</a:t>
            </a:r>
            <a:r>
              <a:rPr lang="ru-RU" b="1" dirty="0"/>
              <a:t>.) </a:t>
            </a:r>
          </a:p>
          <a:p>
            <a:pPr algn="just"/>
            <a:r>
              <a:rPr lang="ru-RU" dirty="0"/>
              <a:t>Обратите внимание на то, что в пунктах 2 и 3 в продолжение сравнения требуется определить преимущества и недостатки (1–2) объектов/ситуаций (а не фотографий), иллюстрирующих/раскрывающих тему проекта. В нашем задании в пункте 2 нужно сравнить способы покупок, выделив преимущества с точки зрения темы проекта. </a:t>
            </a:r>
          </a:p>
        </p:txBody>
      </p:sp>
    </p:spTree>
    <p:extLst>
      <p:ext uri="{BB962C8B-B14F-4D97-AF65-F5344CB8AC3E}">
        <p14:creationId xmlns:p14="http://schemas.microsoft.com/office/powerpoint/2010/main" val="83515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marL="0" indent="0" algn="ctr">
              <a:buNone/>
            </a:pPr>
            <a:r>
              <a:rPr lang="ru-RU" dirty="0"/>
              <a:t>Распределение заданий по уровням сложности </a:t>
            </a:r>
          </a:p>
          <a:p>
            <a:pPr marL="0" indent="0" algn="just">
              <a:buNone/>
            </a:pPr>
            <a:endParaRPr lang="ru-RU" dirty="0"/>
          </a:p>
          <a:p>
            <a:pPr marL="0" indent="0" algn="just">
              <a:buNone/>
            </a:pPr>
            <a:endParaRPr lang="ru-RU" dirty="0"/>
          </a:p>
          <a:p>
            <a:pPr marL="0" indent="0" algn="just">
              <a:buNone/>
            </a:pPr>
            <a:endParaRPr lang="ru-RU" dirty="0"/>
          </a:p>
          <a:p>
            <a:pPr marL="0" indent="0" algn="just">
              <a:buNone/>
            </a:pPr>
            <a:r>
              <a:rPr lang="ru-RU" dirty="0"/>
              <a:t> </a:t>
            </a:r>
          </a:p>
          <a:p>
            <a:pPr marL="0" indent="0" algn="just">
              <a:buNone/>
            </a:pPr>
            <a:endParaRPr lang="ru-RU" dirty="0"/>
          </a:p>
        </p:txBody>
      </p:sp>
      <p:graphicFrame>
        <p:nvGraphicFramePr>
          <p:cNvPr id="4" name="Таблица 3">
            <a:extLst>
              <a:ext uri="{FF2B5EF4-FFF2-40B4-BE49-F238E27FC236}">
                <a16:creationId xmlns:a16="http://schemas.microsoft.com/office/drawing/2014/main" id="{7F7FB71F-D257-4E9F-98B0-211B2F75B5F5}"/>
              </a:ext>
            </a:extLst>
          </p:cNvPr>
          <p:cNvGraphicFramePr>
            <a:graphicFrameLocks noGrp="1"/>
          </p:cNvGraphicFramePr>
          <p:nvPr>
            <p:extLst>
              <p:ext uri="{D42A27DB-BD31-4B8C-83A1-F6EECF244321}">
                <p14:modId xmlns:p14="http://schemas.microsoft.com/office/powerpoint/2010/main" val="3035820330"/>
              </p:ext>
            </p:extLst>
          </p:nvPr>
        </p:nvGraphicFramePr>
        <p:xfrm>
          <a:off x="189654" y="2132856"/>
          <a:ext cx="8507288" cy="3586728"/>
        </p:xfrm>
        <a:graphic>
          <a:graphicData uri="http://schemas.openxmlformats.org/drawingml/2006/table">
            <a:tbl>
              <a:tblPr firstRow="1" bandRow="1">
                <a:tableStyleId>{5C22544A-7EE6-4342-B048-85BDC9FD1C3A}</a:tableStyleId>
              </a:tblPr>
              <a:tblGrid>
                <a:gridCol w="2126822">
                  <a:extLst>
                    <a:ext uri="{9D8B030D-6E8A-4147-A177-3AD203B41FA5}">
                      <a16:colId xmlns:a16="http://schemas.microsoft.com/office/drawing/2014/main" val="2764250177"/>
                    </a:ext>
                  </a:extLst>
                </a:gridCol>
                <a:gridCol w="2126822">
                  <a:extLst>
                    <a:ext uri="{9D8B030D-6E8A-4147-A177-3AD203B41FA5}">
                      <a16:colId xmlns:a16="http://schemas.microsoft.com/office/drawing/2014/main" val="3598716960"/>
                    </a:ext>
                  </a:extLst>
                </a:gridCol>
                <a:gridCol w="2126822">
                  <a:extLst>
                    <a:ext uri="{9D8B030D-6E8A-4147-A177-3AD203B41FA5}">
                      <a16:colId xmlns:a16="http://schemas.microsoft.com/office/drawing/2014/main" val="389680418"/>
                    </a:ext>
                  </a:extLst>
                </a:gridCol>
                <a:gridCol w="2126822">
                  <a:extLst>
                    <a:ext uri="{9D8B030D-6E8A-4147-A177-3AD203B41FA5}">
                      <a16:colId xmlns:a16="http://schemas.microsoft.com/office/drawing/2014/main" val="1703913259"/>
                    </a:ext>
                  </a:extLst>
                </a:gridCol>
              </a:tblGrid>
              <a:tr h="514856">
                <a:tc>
                  <a:txBody>
                    <a:bodyPr/>
                    <a:lstStyle/>
                    <a:p>
                      <a:pPr algn="ctr"/>
                      <a:r>
                        <a:rPr lang="ru-RU" sz="1600" dirty="0"/>
                        <a:t>Уровень сложности заданий </a:t>
                      </a:r>
                    </a:p>
                  </a:txBody>
                  <a:tcPr/>
                </a:tc>
                <a:tc>
                  <a:txBody>
                    <a:bodyPr/>
                    <a:lstStyle/>
                    <a:p>
                      <a:pPr algn="ctr"/>
                      <a:r>
                        <a:rPr lang="ru-RU" sz="1600" dirty="0"/>
                        <a:t>Количество заданий</a:t>
                      </a:r>
                    </a:p>
                  </a:txBody>
                  <a:tcPr/>
                </a:tc>
                <a:tc>
                  <a:txBody>
                    <a:bodyPr/>
                    <a:lstStyle/>
                    <a:p>
                      <a:pPr algn="ctr"/>
                      <a:r>
                        <a:rPr lang="ru-RU" sz="1600" dirty="0"/>
                        <a:t>Максимальный первичный балл</a:t>
                      </a:r>
                    </a:p>
                  </a:txBody>
                  <a:tcPr/>
                </a:tc>
                <a:tc>
                  <a:txBody>
                    <a:bodyPr/>
                    <a:lstStyle/>
                    <a:p>
                      <a:pPr algn="ctr"/>
                      <a:r>
                        <a:rPr lang="ru-RU" sz="1600" dirty="0"/>
                        <a:t>Процент максимального первичного балла за выполнение заданий данного уровня сложности от максимального балла, равного 82 </a:t>
                      </a:r>
                    </a:p>
                  </a:txBody>
                  <a:tcPr/>
                </a:tc>
                <a:extLst>
                  <a:ext uri="{0D108BD9-81ED-4DB2-BD59-A6C34878D82A}">
                    <a16:rowId xmlns:a16="http://schemas.microsoft.com/office/drawing/2014/main" val="417569593"/>
                  </a:ext>
                </a:extLst>
              </a:tr>
              <a:tr h="514856">
                <a:tc>
                  <a:txBody>
                    <a:bodyPr/>
                    <a:lstStyle/>
                    <a:p>
                      <a:pPr algn="ctr"/>
                      <a:r>
                        <a:rPr lang="ru-RU" dirty="0"/>
                        <a:t>Базовый</a:t>
                      </a:r>
                    </a:p>
                  </a:txBody>
                  <a:tcPr/>
                </a:tc>
                <a:tc>
                  <a:txBody>
                    <a:bodyPr/>
                    <a:lstStyle/>
                    <a:p>
                      <a:pPr algn="ctr"/>
                      <a:r>
                        <a:rPr lang="ru-RU" dirty="0"/>
                        <a:t>18</a:t>
                      </a:r>
                    </a:p>
                  </a:txBody>
                  <a:tcPr/>
                </a:tc>
                <a:tc>
                  <a:txBody>
                    <a:bodyPr/>
                    <a:lstStyle/>
                    <a:p>
                      <a:pPr algn="ctr"/>
                      <a:r>
                        <a:rPr lang="ru-RU" dirty="0"/>
                        <a:t>32</a:t>
                      </a:r>
                    </a:p>
                  </a:txBody>
                  <a:tcPr/>
                </a:tc>
                <a:tc>
                  <a:txBody>
                    <a:bodyPr/>
                    <a:lstStyle/>
                    <a:p>
                      <a:pPr algn="ctr"/>
                      <a:r>
                        <a:rPr lang="ru-RU" dirty="0"/>
                        <a:t>39</a:t>
                      </a:r>
                    </a:p>
                  </a:txBody>
                  <a:tcPr/>
                </a:tc>
                <a:extLst>
                  <a:ext uri="{0D108BD9-81ED-4DB2-BD59-A6C34878D82A}">
                    <a16:rowId xmlns:a16="http://schemas.microsoft.com/office/drawing/2014/main" val="2631129608"/>
                  </a:ext>
                </a:extLst>
              </a:tr>
              <a:tr h="514856">
                <a:tc>
                  <a:txBody>
                    <a:bodyPr/>
                    <a:lstStyle/>
                    <a:p>
                      <a:pPr algn="ctr"/>
                      <a:r>
                        <a:rPr lang="ru-RU" dirty="0"/>
                        <a:t>Высокий</a:t>
                      </a:r>
                    </a:p>
                  </a:txBody>
                  <a:tcPr/>
                </a:tc>
                <a:tc>
                  <a:txBody>
                    <a:bodyPr/>
                    <a:lstStyle/>
                    <a:p>
                      <a:pPr algn="ctr"/>
                      <a:r>
                        <a:rPr lang="ru-RU" dirty="0"/>
                        <a:t>24</a:t>
                      </a:r>
                    </a:p>
                  </a:txBody>
                  <a:tcPr/>
                </a:tc>
                <a:tc>
                  <a:txBody>
                    <a:bodyPr/>
                    <a:lstStyle/>
                    <a:p>
                      <a:pPr algn="ctr"/>
                      <a:r>
                        <a:rPr lang="ru-RU" dirty="0"/>
                        <a:t>50</a:t>
                      </a:r>
                    </a:p>
                  </a:txBody>
                  <a:tcPr/>
                </a:tc>
                <a:tc>
                  <a:txBody>
                    <a:bodyPr/>
                    <a:lstStyle/>
                    <a:p>
                      <a:pPr algn="ctr"/>
                      <a:r>
                        <a:rPr lang="ru-RU" dirty="0"/>
                        <a:t>61</a:t>
                      </a:r>
                    </a:p>
                  </a:txBody>
                  <a:tcPr/>
                </a:tc>
                <a:extLst>
                  <a:ext uri="{0D108BD9-81ED-4DB2-BD59-A6C34878D82A}">
                    <a16:rowId xmlns:a16="http://schemas.microsoft.com/office/drawing/2014/main" val="1344741653"/>
                  </a:ext>
                </a:extLst>
              </a:tr>
              <a:tr h="514856">
                <a:tc>
                  <a:txBody>
                    <a:bodyPr/>
                    <a:lstStyle/>
                    <a:p>
                      <a:pPr algn="ctr"/>
                      <a:r>
                        <a:rPr lang="ru-RU" dirty="0"/>
                        <a:t>Итого</a:t>
                      </a:r>
                    </a:p>
                  </a:txBody>
                  <a:tcPr/>
                </a:tc>
                <a:tc>
                  <a:txBody>
                    <a:bodyPr/>
                    <a:lstStyle/>
                    <a:p>
                      <a:pPr algn="ctr"/>
                      <a:r>
                        <a:rPr lang="ru-RU" dirty="0"/>
                        <a:t>42</a:t>
                      </a:r>
                    </a:p>
                  </a:txBody>
                  <a:tcPr/>
                </a:tc>
                <a:tc>
                  <a:txBody>
                    <a:bodyPr/>
                    <a:lstStyle/>
                    <a:p>
                      <a:pPr algn="ctr"/>
                      <a:r>
                        <a:rPr lang="ru-RU" dirty="0"/>
                        <a:t>82</a:t>
                      </a:r>
                    </a:p>
                  </a:txBody>
                  <a:tcPr/>
                </a:tc>
                <a:tc>
                  <a:txBody>
                    <a:bodyPr/>
                    <a:lstStyle/>
                    <a:p>
                      <a:pPr algn="ctr"/>
                      <a:r>
                        <a:rPr lang="ru-RU" dirty="0"/>
                        <a:t>100</a:t>
                      </a:r>
                    </a:p>
                  </a:txBody>
                  <a:tcPr/>
                </a:tc>
                <a:extLst>
                  <a:ext uri="{0D108BD9-81ED-4DB2-BD59-A6C34878D82A}">
                    <a16:rowId xmlns:a16="http://schemas.microsoft.com/office/drawing/2014/main" val="3894017473"/>
                  </a:ext>
                </a:extLst>
              </a:tr>
            </a:tbl>
          </a:graphicData>
        </a:graphic>
      </p:graphicFrame>
    </p:spTree>
    <p:extLst>
      <p:ext uri="{BB962C8B-B14F-4D97-AF65-F5344CB8AC3E}">
        <p14:creationId xmlns:p14="http://schemas.microsoft.com/office/powerpoint/2010/main" val="23075749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r>
              <a:rPr lang="ru-RU" b="1" dirty="0"/>
              <a:t>Аспект 2. (</a:t>
            </a:r>
            <a:r>
              <a:rPr lang="ru-RU" b="1" dirty="0" err="1"/>
              <a:t>Mention</a:t>
            </a:r>
            <a:r>
              <a:rPr lang="ru-RU" b="1" dirty="0"/>
              <a:t> </a:t>
            </a:r>
            <a:r>
              <a:rPr lang="ru-RU" b="1" dirty="0" err="1"/>
              <a:t>the</a:t>
            </a:r>
            <a:r>
              <a:rPr lang="ru-RU" b="1" dirty="0"/>
              <a:t> </a:t>
            </a:r>
            <a:r>
              <a:rPr lang="ru-RU" b="1" dirty="0" err="1"/>
              <a:t>advantages</a:t>
            </a:r>
            <a:r>
              <a:rPr lang="ru-RU" b="1" dirty="0"/>
              <a:t> (1–2) </a:t>
            </a:r>
            <a:r>
              <a:rPr lang="ru-RU" b="1" dirty="0" err="1"/>
              <a:t>of</a:t>
            </a:r>
            <a:r>
              <a:rPr lang="ru-RU" b="1" dirty="0"/>
              <a:t> </a:t>
            </a:r>
            <a:r>
              <a:rPr lang="ru-RU" b="1" dirty="0" err="1"/>
              <a:t>the</a:t>
            </a:r>
            <a:r>
              <a:rPr lang="ru-RU" b="1" dirty="0"/>
              <a:t> </a:t>
            </a:r>
            <a:r>
              <a:rPr lang="ru-RU" b="1" dirty="0" err="1"/>
              <a:t>two</a:t>
            </a:r>
            <a:r>
              <a:rPr lang="ru-RU" b="1" dirty="0"/>
              <a:t> </a:t>
            </a:r>
            <a:r>
              <a:rPr lang="ru-RU" b="1" dirty="0" err="1"/>
              <a:t>types</a:t>
            </a:r>
            <a:r>
              <a:rPr lang="ru-RU" b="1" dirty="0"/>
              <a:t> </a:t>
            </a:r>
            <a:r>
              <a:rPr lang="ru-RU" b="1" dirty="0" err="1"/>
              <a:t>of</a:t>
            </a:r>
            <a:r>
              <a:rPr lang="ru-RU" b="1" dirty="0"/>
              <a:t> </a:t>
            </a:r>
            <a:r>
              <a:rPr lang="ru-RU" b="1" dirty="0" err="1"/>
              <a:t>shopping</a:t>
            </a:r>
            <a:r>
              <a:rPr lang="ru-RU" b="1" dirty="0"/>
              <a:t>.) </a:t>
            </a:r>
          </a:p>
          <a:p>
            <a:pPr algn="just"/>
            <a:r>
              <a:rPr lang="ru-RU" dirty="0"/>
              <a:t>для пункта плана 2 возможен такой вариант полного ответа (он не является единственно возможным): </a:t>
            </a:r>
          </a:p>
          <a:p>
            <a:pPr algn="just"/>
            <a:r>
              <a:rPr lang="en-US" i="1" dirty="0"/>
              <a:t>I believe both ways of shopping have their advantages. Shopping offline allows people to check the quality of things they are buying. What is more, they don’t need to wait for a delivery. As for online shopping, people save time and efforts. </a:t>
            </a:r>
            <a:endParaRPr lang="ru-RU" dirty="0"/>
          </a:p>
        </p:txBody>
      </p:sp>
    </p:spTree>
    <p:extLst>
      <p:ext uri="{BB962C8B-B14F-4D97-AF65-F5344CB8AC3E}">
        <p14:creationId xmlns:p14="http://schemas.microsoft.com/office/powerpoint/2010/main" val="579718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pPr algn="just"/>
            <a:r>
              <a:rPr lang="ru-RU" b="1" dirty="0"/>
              <a:t>Аспект 3. (</a:t>
            </a:r>
            <a:r>
              <a:rPr lang="en-US" b="1" dirty="0"/>
              <a:t>Mention the disadvantages (1–2) of the two types of shopping.) </a:t>
            </a:r>
            <a:endParaRPr lang="ru-RU" b="1" dirty="0"/>
          </a:p>
          <a:p>
            <a:pPr algn="just"/>
            <a:r>
              <a:rPr lang="ru-RU" dirty="0"/>
              <a:t>Не забывайте, что сравнивать надо не собственно фотографии, а то, что на них изображено – обсуждаемые в проекте разные виды отдыха, хобби, профессии и т.п. </a:t>
            </a:r>
          </a:p>
          <a:p>
            <a:pPr algn="just"/>
            <a:r>
              <a:rPr lang="ru-RU" dirty="0"/>
              <a:t>Для пункта 3 возможен такой ответ: </a:t>
            </a:r>
            <a:r>
              <a:rPr lang="en-US" i="1" dirty="0"/>
              <a:t>However, both types of shopping have their disadvantages. For example, after buying something offline, you have to wait in line to pay and carry heavy bags home. When you buy something online, you may do it on a fake website and lose your money. </a:t>
            </a:r>
            <a:endParaRPr lang="ru-RU" dirty="0"/>
          </a:p>
        </p:txBody>
      </p:sp>
    </p:spTree>
    <p:extLst>
      <p:ext uri="{BB962C8B-B14F-4D97-AF65-F5344CB8AC3E}">
        <p14:creationId xmlns:p14="http://schemas.microsoft.com/office/powerpoint/2010/main" val="84836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pPr algn="just"/>
            <a:r>
              <a:rPr lang="ru-RU" b="1" dirty="0"/>
              <a:t>Аспект 4. (</a:t>
            </a:r>
            <a:r>
              <a:rPr lang="ru-RU" b="1" dirty="0" err="1"/>
              <a:t>Express</a:t>
            </a:r>
            <a:r>
              <a:rPr lang="ru-RU" b="1" dirty="0"/>
              <a:t> </a:t>
            </a:r>
            <a:r>
              <a:rPr lang="ru-RU" b="1" dirty="0" err="1"/>
              <a:t>your</a:t>
            </a:r>
            <a:r>
              <a:rPr lang="ru-RU" b="1" dirty="0"/>
              <a:t> </a:t>
            </a:r>
            <a:r>
              <a:rPr lang="ru-RU" b="1" dirty="0" err="1"/>
              <a:t>opinion</a:t>
            </a:r>
            <a:r>
              <a:rPr lang="ru-RU" b="1" dirty="0"/>
              <a:t> </a:t>
            </a:r>
            <a:r>
              <a:rPr lang="ru-RU" b="1" dirty="0" err="1"/>
              <a:t>on</a:t>
            </a:r>
            <a:r>
              <a:rPr lang="ru-RU" b="1" dirty="0"/>
              <a:t> </a:t>
            </a:r>
            <a:r>
              <a:rPr lang="ru-RU" b="1" dirty="0" err="1"/>
              <a:t>the</a:t>
            </a:r>
            <a:r>
              <a:rPr lang="ru-RU" b="1" dirty="0"/>
              <a:t> </a:t>
            </a:r>
            <a:r>
              <a:rPr lang="ru-RU" b="1" dirty="0" err="1"/>
              <a:t>subject</a:t>
            </a:r>
            <a:r>
              <a:rPr lang="ru-RU" b="1" dirty="0"/>
              <a:t> </a:t>
            </a:r>
            <a:r>
              <a:rPr lang="ru-RU" b="1" dirty="0" err="1"/>
              <a:t>of</a:t>
            </a:r>
            <a:r>
              <a:rPr lang="ru-RU" b="1" dirty="0"/>
              <a:t> </a:t>
            </a:r>
            <a:r>
              <a:rPr lang="ru-RU" b="1" dirty="0" err="1"/>
              <a:t>the</a:t>
            </a:r>
            <a:r>
              <a:rPr lang="ru-RU" b="1" dirty="0"/>
              <a:t> </a:t>
            </a:r>
            <a:r>
              <a:rPr lang="ru-RU" b="1" dirty="0" err="1"/>
              <a:t>project</a:t>
            </a:r>
            <a:r>
              <a:rPr lang="ru-RU" b="1" dirty="0"/>
              <a:t> – </a:t>
            </a:r>
            <a:r>
              <a:rPr lang="ru-RU" b="1" dirty="0" err="1"/>
              <a:t>which</a:t>
            </a:r>
            <a:r>
              <a:rPr lang="ru-RU" b="1" dirty="0"/>
              <a:t> </a:t>
            </a:r>
            <a:r>
              <a:rPr lang="ru-RU" b="1" dirty="0" err="1"/>
              <a:t>way</a:t>
            </a:r>
            <a:r>
              <a:rPr lang="ru-RU" b="1" dirty="0"/>
              <a:t> </a:t>
            </a:r>
            <a:r>
              <a:rPr lang="ru-RU" b="1" dirty="0" err="1"/>
              <a:t>of</a:t>
            </a:r>
            <a:r>
              <a:rPr lang="ru-RU" b="1" dirty="0"/>
              <a:t> </a:t>
            </a:r>
            <a:r>
              <a:rPr lang="ru-RU" b="1" dirty="0" err="1"/>
              <a:t>shopping</a:t>
            </a:r>
            <a:r>
              <a:rPr lang="ru-RU" b="1" dirty="0"/>
              <a:t> </a:t>
            </a:r>
            <a:r>
              <a:rPr lang="ru-RU" b="1" dirty="0" err="1"/>
              <a:t>you</a:t>
            </a:r>
            <a:r>
              <a:rPr lang="ru-RU" b="1" dirty="0"/>
              <a:t> </a:t>
            </a:r>
            <a:r>
              <a:rPr lang="ru-RU" b="1" dirty="0" err="1"/>
              <a:t>prefer</a:t>
            </a:r>
            <a:r>
              <a:rPr lang="ru-RU" b="1" dirty="0"/>
              <a:t> </a:t>
            </a:r>
            <a:r>
              <a:rPr lang="ru-RU" b="1" dirty="0" err="1"/>
              <a:t>and</a:t>
            </a:r>
            <a:r>
              <a:rPr lang="ru-RU" b="1" dirty="0"/>
              <a:t> </a:t>
            </a:r>
            <a:r>
              <a:rPr lang="ru-RU" b="1" dirty="0" err="1"/>
              <a:t>why</a:t>
            </a:r>
            <a:r>
              <a:rPr lang="ru-RU" b="1" dirty="0"/>
              <a:t>.) </a:t>
            </a:r>
            <a:r>
              <a:rPr lang="ru-RU" dirty="0"/>
              <a:t>Выскажите своё отношение к указанному аспекту проблематики проектной работы и обоснуйте своё мнение. При этом обратите внимание на то, по какому именно аспекту тематики проекта предлагается высказаться в задании. </a:t>
            </a:r>
          </a:p>
          <a:p>
            <a:pPr algn="just"/>
            <a:r>
              <a:rPr lang="ru-RU" dirty="0"/>
              <a:t>Обратите также внимание на то, что в плане использовано слово </a:t>
            </a:r>
            <a:r>
              <a:rPr lang="ru-RU" i="1" dirty="0" err="1"/>
              <a:t>which</a:t>
            </a:r>
            <a:r>
              <a:rPr lang="ru-RU" i="1" dirty="0"/>
              <a:t> </a:t>
            </a:r>
            <a:r>
              <a:rPr lang="ru-RU" dirty="0"/>
              <a:t>(не </a:t>
            </a:r>
            <a:r>
              <a:rPr lang="ru-RU" i="1" dirty="0" err="1"/>
              <a:t>what</a:t>
            </a:r>
            <a:r>
              <a:rPr lang="ru-RU" dirty="0"/>
              <a:t>), например: </a:t>
            </a:r>
            <a:r>
              <a:rPr lang="ru-RU" i="1" dirty="0" err="1"/>
              <a:t>which</a:t>
            </a:r>
            <a:r>
              <a:rPr lang="ru-RU" i="1" dirty="0"/>
              <a:t> </a:t>
            </a:r>
            <a:r>
              <a:rPr lang="ru-RU" i="1" dirty="0" err="1"/>
              <a:t>hobby</a:t>
            </a:r>
            <a:r>
              <a:rPr lang="ru-RU" i="1" dirty="0"/>
              <a:t> </a:t>
            </a:r>
            <a:r>
              <a:rPr lang="ru-RU" i="1" dirty="0" err="1"/>
              <a:t>you’d</a:t>
            </a:r>
            <a:r>
              <a:rPr lang="ru-RU" i="1" dirty="0"/>
              <a:t> </a:t>
            </a:r>
            <a:r>
              <a:rPr lang="ru-RU" i="1" dirty="0" err="1"/>
              <a:t>prefer</a:t>
            </a:r>
            <a:r>
              <a:rPr lang="ru-RU" dirty="0"/>
              <a:t>. Это означает, что выбирать надо из тех двух увлечений, которые представлены на фотографиях. </a:t>
            </a:r>
          </a:p>
        </p:txBody>
      </p:sp>
    </p:spTree>
    <p:extLst>
      <p:ext uri="{BB962C8B-B14F-4D97-AF65-F5344CB8AC3E}">
        <p14:creationId xmlns:p14="http://schemas.microsoft.com/office/powerpoint/2010/main" val="40335919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pPr algn="just"/>
            <a:r>
              <a:rPr lang="ru-RU" b="1" dirty="0"/>
              <a:t>Аспект 4. (</a:t>
            </a:r>
            <a:r>
              <a:rPr lang="ru-RU" b="1" dirty="0" err="1"/>
              <a:t>Express</a:t>
            </a:r>
            <a:r>
              <a:rPr lang="ru-RU" b="1" dirty="0"/>
              <a:t> </a:t>
            </a:r>
            <a:r>
              <a:rPr lang="ru-RU" b="1" dirty="0" err="1"/>
              <a:t>your</a:t>
            </a:r>
            <a:r>
              <a:rPr lang="ru-RU" b="1" dirty="0"/>
              <a:t> </a:t>
            </a:r>
            <a:r>
              <a:rPr lang="ru-RU" b="1" dirty="0" err="1"/>
              <a:t>opinion</a:t>
            </a:r>
            <a:r>
              <a:rPr lang="ru-RU" b="1" dirty="0"/>
              <a:t> </a:t>
            </a:r>
            <a:r>
              <a:rPr lang="ru-RU" b="1" dirty="0" err="1"/>
              <a:t>on</a:t>
            </a:r>
            <a:r>
              <a:rPr lang="ru-RU" b="1" dirty="0"/>
              <a:t> </a:t>
            </a:r>
            <a:r>
              <a:rPr lang="ru-RU" b="1" dirty="0" err="1"/>
              <a:t>the</a:t>
            </a:r>
            <a:r>
              <a:rPr lang="ru-RU" b="1" dirty="0"/>
              <a:t> </a:t>
            </a:r>
            <a:r>
              <a:rPr lang="ru-RU" b="1" dirty="0" err="1"/>
              <a:t>subject</a:t>
            </a:r>
            <a:r>
              <a:rPr lang="ru-RU" b="1" dirty="0"/>
              <a:t> </a:t>
            </a:r>
            <a:r>
              <a:rPr lang="ru-RU" b="1" dirty="0" err="1"/>
              <a:t>of</a:t>
            </a:r>
            <a:r>
              <a:rPr lang="ru-RU" b="1" dirty="0"/>
              <a:t> </a:t>
            </a:r>
            <a:r>
              <a:rPr lang="ru-RU" b="1" dirty="0" err="1"/>
              <a:t>the</a:t>
            </a:r>
            <a:r>
              <a:rPr lang="ru-RU" b="1" dirty="0"/>
              <a:t> </a:t>
            </a:r>
            <a:r>
              <a:rPr lang="ru-RU" b="1" dirty="0" err="1"/>
              <a:t>project</a:t>
            </a:r>
            <a:r>
              <a:rPr lang="ru-RU" b="1" dirty="0"/>
              <a:t> – </a:t>
            </a:r>
            <a:r>
              <a:rPr lang="ru-RU" b="1" dirty="0" err="1"/>
              <a:t>which</a:t>
            </a:r>
            <a:r>
              <a:rPr lang="ru-RU" b="1" dirty="0"/>
              <a:t> </a:t>
            </a:r>
            <a:r>
              <a:rPr lang="ru-RU" b="1" dirty="0" err="1"/>
              <a:t>way</a:t>
            </a:r>
            <a:r>
              <a:rPr lang="ru-RU" b="1" dirty="0"/>
              <a:t> </a:t>
            </a:r>
            <a:r>
              <a:rPr lang="ru-RU" b="1" dirty="0" err="1"/>
              <a:t>of</a:t>
            </a:r>
            <a:r>
              <a:rPr lang="ru-RU" b="1" dirty="0"/>
              <a:t> </a:t>
            </a:r>
            <a:r>
              <a:rPr lang="ru-RU" b="1" dirty="0" err="1"/>
              <a:t>shopping</a:t>
            </a:r>
            <a:r>
              <a:rPr lang="ru-RU" b="1" dirty="0"/>
              <a:t> </a:t>
            </a:r>
            <a:r>
              <a:rPr lang="ru-RU" b="1" dirty="0" err="1"/>
              <a:t>you</a:t>
            </a:r>
            <a:r>
              <a:rPr lang="ru-RU" b="1" dirty="0"/>
              <a:t> </a:t>
            </a:r>
            <a:r>
              <a:rPr lang="ru-RU" b="1" dirty="0" err="1"/>
              <a:t>prefer</a:t>
            </a:r>
            <a:r>
              <a:rPr lang="ru-RU" b="1" dirty="0"/>
              <a:t> </a:t>
            </a:r>
            <a:r>
              <a:rPr lang="ru-RU" b="1" dirty="0" err="1"/>
              <a:t>and</a:t>
            </a:r>
            <a:r>
              <a:rPr lang="ru-RU" b="1" dirty="0"/>
              <a:t> </a:t>
            </a:r>
            <a:r>
              <a:rPr lang="ru-RU" b="1" dirty="0" err="1"/>
              <a:t>why</a:t>
            </a:r>
            <a:r>
              <a:rPr lang="ru-RU" b="1" dirty="0"/>
              <a:t>.) </a:t>
            </a:r>
          </a:p>
          <a:p>
            <a:pPr algn="just"/>
            <a:r>
              <a:rPr lang="ru-RU" dirty="0"/>
              <a:t>В разных вариантах задания 4 этот пункт плана формулируется по-разному. При этом используются разные формы глагола, например: </a:t>
            </a:r>
            <a:r>
              <a:rPr lang="ru-RU" i="1" dirty="0" err="1"/>
              <a:t>you</a:t>
            </a:r>
            <a:r>
              <a:rPr lang="ru-RU" i="1" dirty="0"/>
              <a:t> </a:t>
            </a:r>
            <a:r>
              <a:rPr lang="ru-RU" i="1" dirty="0" err="1"/>
              <a:t>prefer</a:t>
            </a:r>
            <a:r>
              <a:rPr lang="ru-RU" dirty="0"/>
              <a:t>, </a:t>
            </a:r>
            <a:r>
              <a:rPr lang="ru-RU" i="1" dirty="0" err="1"/>
              <a:t>you</a:t>
            </a:r>
            <a:r>
              <a:rPr lang="ru-RU" i="1" dirty="0"/>
              <a:t> </a:t>
            </a:r>
            <a:r>
              <a:rPr lang="ru-RU" i="1" dirty="0" err="1"/>
              <a:t>preferred</a:t>
            </a:r>
            <a:r>
              <a:rPr lang="ru-RU" dirty="0"/>
              <a:t>, </a:t>
            </a:r>
            <a:r>
              <a:rPr lang="ru-RU" i="1" dirty="0" err="1"/>
              <a:t>you’d</a:t>
            </a:r>
            <a:r>
              <a:rPr lang="ru-RU" i="1" dirty="0"/>
              <a:t> </a:t>
            </a:r>
            <a:r>
              <a:rPr lang="ru-RU" i="1" dirty="0" err="1"/>
              <a:t>prefer</a:t>
            </a:r>
            <a:r>
              <a:rPr lang="ru-RU" i="1" dirty="0"/>
              <a:t> </a:t>
            </a:r>
            <a:r>
              <a:rPr lang="ru-RU" dirty="0"/>
              <a:t>– важно в ответе использовать ту же форму. </a:t>
            </a:r>
          </a:p>
        </p:txBody>
      </p:sp>
    </p:spTree>
    <p:extLst>
      <p:ext uri="{BB962C8B-B14F-4D97-AF65-F5344CB8AC3E}">
        <p14:creationId xmlns:p14="http://schemas.microsoft.com/office/powerpoint/2010/main" val="5867985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Решение коммуникативной задачи</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pPr algn="just"/>
            <a:r>
              <a:rPr lang="ru-RU" b="1" dirty="0"/>
              <a:t>Аспект 4. (</a:t>
            </a:r>
            <a:r>
              <a:rPr lang="ru-RU" b="1" dirty="0" err="1"/>
              <a:t>Express</a:t>
            </a:r>
            <a:r>
              <a:rPr lang="ru-RU" b="1" dirty="0"/>
              <a:t> </a:t>
            </a:r>
            <a:r>
              <a:rPr lang="ru-RU" b="1" dirty="0" err="1"/>
              <a:t>your</a:t>
            </a:r>
            <a:r>
              <a:rPr lang="ru-RU" b="1" dirty="0"/>
              <a:t> </a:t>
            </a:r>
            <a:r>
              <a:rPr lang="ru-RU" b="1" dirty="0" err="1"/>
              <a:t>opinion</a:t>
            </a:r>
            <a:r>
              <a:rPr lang="ru-RU" b="1" dirty="0"/>
              <a:t> </a:t>
            </a:r>
            <a:r>
              <a:rPr lang="ru-RU" b="1" dirty="0" err="1"/>
              <a:t>on</a:t>
            </a:r>
            <a:r>
              <a:rPr lang="ru-RU" b="1" dirty="0"/>
              <a:t> </a:t>
            </a:r>
            <a:r>
              <a:rPr lang="ru-RU" b="1" dirty="0" err="1"/>
              <a:t>the</a:t>
            </a:r>
            <a:r>
              <a:rPr lang="ru-RU" b="1" dirty="0"/>
              <a:t> </a:t>
            </a:r>
            <a:r>
              <a:rPr lang="ru-RU" b="1" dirty="0" err="1"/>
              <a:t>subject</a:t>
            </a:r>
            <a:r>
              <a:rPr lang="ru-RU" b="1" dirty="0"/>
              <a:t> </a:t>
            </a:r>
            <a:r>
              <a:rPr lang="ru-RU" b="1" dirty="0" err="1"/>
              <a:t>of</a:t>
            </a:r>
            <a:r>
              <a:rPr lang="ru-RU" b="1" dirty="0"/>
              <a:t> </a:t>
            </a:r>
            <a:r>
              <a:rPr lang="ru-RU" b="1" dirty="0" err="1"/>
              <a:t>the</a:t>
            </a:r>
            <a:r>
              <a:rPr lang="ru-RU" b="1" dirty="0"/>
              <a:t> </a:t>
            </a:r>
            <a:r>
              <a:rPr lang="ru-RU" b="1" dirty="0" err="1"/>
              <a:t>project</a:t>
            </a:r>
            <a:r>
              <a:rPr lang="ru-RU" b="1" dirty="0"/>
              <a:t> – </a:t>
            </a:r>
            <a:r>
              <a:rPr lang="ru-RU" b="1" dirty="0" err="1"/>
              <a:t>which</a:t>
            </a:r>
            <a:r>
              <a:rPr lang="ru-RU" b="1" dirty="0"/>
              <a:t> </a:t>
            </a:r>
            <a:r>
              <a:rPr lang="ru-RU" b="1" dirty="0" err="1"/>
              <a:t>way</a:t>
            </a:r>
            <a:r>
              <a:rPr lang="ru-RU" b="1" dirty="0"/>
              <a:t> </a:t>
            </a:r>
            <a:r>
              <a:rPr lang="ru-RU" b="1" dirty="0" err="1"/>
              <a:t>of</a:t>
            </a:r>
            <a:r>
              <a:rPr lang="ru-RU" b="1" dirty="0"/>
              <a:t> </a:t>
            </a:r>
            <a:r>
              <a:rPr lang="ru-RU" b="1" dirty="0" err="1"/>
              <a:t>shopping</a:t>
            </a:r>
            <a:r>
              <a:rPr lang="ru-RU" b="1" dirty="0"/>
              <a:t> </a:t>
            </a:r>
            <a:r>
              <a:rPr lang="ru-RU" b="1" dirty="0" err="1"/>
              <a:t>you</a:t>
            </a:r>
            <a:r>
              <a:rPr lang="ru-RU" b="1" dirty="0"/>
              <a:t> </a:t>
            </a:r>
            <a:r>
              <a:rPr lang="ru-RU" b="1" dirty="0" err="1"/>
              <a:t>prefer</a:t>
            </a:r>
            <a:r>
              <a:rPr lang="ru-RU" b="1" dirty="0"/>
              <a:t> </a:t>
            </a:r>
            <a:r>
              <a:rPr lang="ru-RU" b="1" dirty="0" err="1"/>
              <a:t>and</a:t>
            </a:r>
            <a:r>
              <a:rPr lang="ru-RU" b="1" dirty="0"/>
              <a:t> </a:t>
            </a:r>
            <a:r>
              <a:rPr lang="ru-RU" b="1" dirty="0" err="1"/>
              <a:t>why</a:t>
            </a:r>
            <a:r>
              <a:rPr lang="ru-RU" b="1" dirty="0"/>
              <a:t>.)</a:t>
            </a:r>
          </a:p>
          <a:p>
            <a:pPr algn="just"/>
            <a:r>
              <a:rPr lang="ru-RU" dirty="0"/>
              <a:t>Полный ответ на пункт плана 4 предполагает не только наличие своего мнения по теме проекта, но и его аргументацию. Например, </a:t>
            </a:r>
            <a:r>
              <a:rPr lang="ru-RU" i="1" dirty="0" err="1"/>
              <a:t>As</a:t>
            </a:r>
            <a:r>
              <a:rPr lang="ru-RU" i="1" dirty="0"/>
              <a:t> </a:t>
            </a:r>
            <a:r>
              <a:rPr lang="ru-RU" i="1" dirty="0" err="1"/>
              <a:t>for</a:t>
            </a:r>
            <a:r>
              <a:rPr lang="ru-RU" i="1" dirty="0"/>
              <a:t> </a:t>
            </a:r>
            <a:r>
              <a:rPr lang="ru-RU" i="1" dirty="0" err="1"/>
              <a:t>me</a:t>
            </a:r>
            <a:r>
              <a:rPr lang="ru-RU" i="1" dirty="0"/>
              <a:t>, </a:t>
            </a:r>
            <a:r>
              <a:rPr lang="ru-RU" i="1" dirty="0" err="1"/>
              <a:t>my</a:t>
            </a:r>
            <a:r>
              <a:rPr lang="ru-RU" i="1" dirty="0"/>
              <a:t> </a:t>
            </a:r>
            <a:r>
              <a:rPr lang="ru-RU" i="1" dirty="0" err="1"/>
              <a:t>favourite</a:t>
            </a:r>
            <a:r>
              <a:rPr lang="ru-RU" i="1" dirty="0"/>
              <a:t> </a:t>
            </a:r>
            <a:r>
              <a:rPr lang="ru-RU" i="1" dirty="0" err="1"/>
              <a:t>type</a:t>
            </a:r>
            <a:r>
              <a:rPr lang="ru-RU" i="1" dirty="0"/>
              <a:t> </a:t>
            </a:r>
            <a:r>
              <a:rPr lang="ru-RU" i="1" dirty="0" err="1"/>
              <a:t>of</a:t>
            </a:r>
            <a:r>
              <a:rPr lang="ru-RU" i="1" dirty="0"/>
              <a:t> </a:t>
            </a:r>
            <a:r>
              <a:rPr lang="ru-RU" i="1" dirty="0" err="1"/>
              <a:t>shopping</a:t>
            </a:r>
            <a:r>
              <a:rPr lang="ru-RU" i="1" dirty="0"/>
              <a:t> </a:t>
            </a:r>
            <a:r>
              <a:rPr lang="ru-RU" i="1" dirty="0" err="1"/>
              <a:t>is</a:t>
            </a:r>
            <a:r>
              <a:rPr lang="ru-RU" i="1" dirty="0"/>
              <a:t> </a:t>
            </a:r>
            <a:r>
              <a:rPr lang="ru-RU" i="1" dirty="0" err="1"/>
              <a:t>shopping</a:t>
            </a:r>
            <a:r>
              <a:rPr lang="ru-RU" i="1" dirty="0"/>
              <a:t> </a:t>
            </a:r>
            <a:r>
              <a:rPr lang="ru-RU" i="1" dirty="0" err="1"/>
              <a:t>online</a:t>
            </a:r>
            <a:r>
              <a:rPr lang="ru-RU" i="1" dirty="0"/>
              <a:t>. I </a:t>
            </a:r>
            <a:r>
              <a:rPr lang="ru-RU" i="1" dirty="0" err="1"/>
              <a:t>prefer</a:t>
            </a:r>
            <a:r>
              <a:rPr lang="ru-RU" i="1" dirty="0"/>
              <a:t> </a:t>
            </a:r>
            <a:r>
              <a:rPr lang="ru-RU" i="1" dirty="0" err="1"/>
              <a:t>it</a:t>
            </a:r>
            <a:r>
              <a:rPr lang="ru-RU" i="1" dirty="0"/>
              <a:t> </a:t>
            </a:r>
            <a:r>
              <a:rPr lang="ru-RU" i="1" dirty="0" err="1"/>
              <a:t>because</a:t>
            </a:r>
            <a:r>
              <a:rPr lang="ru-RU" i="1" dirty="0"/>
              <a:t> I </a:t>
            </a:r>
            <a:r>
              <a:rPr lang="ru-RU" i="1" dirty="0" err="1"/>
              <a:t>can</a:t>
            </a:r>
            <a:r>
              <a:rPr lang="ru-RU" i="1" dirty="0"/>
              <a:t> </a:t>
            </a:r>
            <a:r>
              <a:rPr lang="ru-RU" i="1" dirty="0" err="1"/>
              <a:t>do</a:t>
            </a:r>
            <a:r>
              <a:rPr lang="ru-RU" i="1" dirty="0"/>
              <a:t> </a:t>
            </a:r>
            <a:r>
              <a:rPr lang="ru-RU" i="1" dirty="0" err="1"/>
              <a:t>it</a:t>
            </a:r>
            <a:r>
              <a:rPr lang="ru-RU" i="1" dirty="0"/>
              <a:t> </a:t>
            </a:r>
            <a:r>
              <a:rPr lang="ru-RU" i="1" dirty="0" err="1"/>
              <a:t>at</a:t>
            </a:r>
            <a:r>
              <a:rPr lang="ru-RU" i="1" dirty="0"/>
              <a:t> </a:t>
            </a:r>
            <a:r>
              <a:rPr lang="ru-RU" i="1" dirty="0" err="1"/>
              <a:t>any</a:t>
            </a:r>
            <a:r>
              <a:rPr lang="ru-RU" i="1" dirty="0"/>
              <a:t> </a:t>
            </a:r>
            <a:r>
              <a:rPr lang="ru-RU" i="1" dirty="0" err="1"/>
              <a:t>time</a:t>
            </a:r>
            <a:r>
              <a:rPr lang="ru-RU" i="1" dirty="0"/>
              <a:t> </a:t>
            </a:r>
            <a:r>
              <a:rPr lang="ru-RU" i="1" dirty="0" err="1"/>
              <a:t>and</a:t>
            </a:r>
            <a:r>
              <a:rPr lang="ru-RU" i="1" dirty="0"/>
              <a:t> </a:t>
            </a:r>
            <a:r>
              <a:rPr lang="ru-RU" i="1" dirty="0" err="1"/>
              <a:t>at</a:t>
            </a:r>
            <a:r>
              <a:rPr lang="ru-RU" i="1" dirty="0"/>
              <a:t> </a:t>
            </a:r>
            <a:r>
              <a:rPr lang="ru-RU" i="1" dirty="0" err="1"/>
              <a:t>any</a:t>
            </a:r>
            <a:r>
              <a:rPr lang="ru-RU" i="1" dirty="0"/>
              <a:t> </a:t>
            </a:r>
            <a:r>
              <a:rPr lang="ru-RU" i="1" dirty="0" err="1"/>
              <a:t>place</a:t>
            </a:r>
            <a:r>
              <a:rPr lang="ru-RU" i="1" dirty="0"/>
              <a:t>. </a:t>
            </a:r>
            <a:r>
              <a:rPr lang="ru-RU" dirty="0"/>
              <a:t>Старайтесь давать развёрнутое обоснование, весомые аргументы, не используйте шаблонные фразы типа </a:t>
            </a:r>
            <a:r>
              <a:rPr lang="ru-RU" i="1" dirty="0" err="1"/>
              <a:t>It’s</a:t>
            </a:r>
            <a:r>
              <a:rPr lang="ru-RU" i="1" dirty="0"/>
              <a:t> </a:t>
            </a:r>
            <a:r>
              <a:rPr lang="ru-RU" i="1" dirty="0" err="1"/>
              <a:t>interesting</a:t>
            </a:r>
            <a:r>
              <a:rPr lang="ru-RU" dirty="0"/>
              <a:t>. </a:t>
            </a:r>
          </a:p>
        </p:txBody>
      </p:sp>
    </p:spTree>
    <p:extLst>
      <p:ext uri="{BB962C8B-B14F-4D97-AF65-F5344CB8AC3E}">
        <p14:creationId xmlns:p14="http://schemas.microsoft.com/office/powerpoint/2010/main" val="20289472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1C6D9-7225-45F6-9EE5-3EA2500FB36C}"/>
              </a:ext>
            </a:extLst>
          </p:cNvPr>
          <p:cNvSpPr>
            <a:spLocks noGrp="1"/>
          </p:cNvSpPr>
          <p:nvPr>
            <p:ph type="title"/>
          </p:nvPr>
        </p:nvSpPr>
        <p:spPr/>
        <p:txBody>
          <a:bodyPr/>
          <a:lstStyle/>
          <a:p>
            <a:pPr algn="ctr"/>
            <a:r>
              <a:rPr lang="ru-RU" dirty="0">
                <a:cs typeface="Arial"/>
              </a:rPr>
              <a:t>Заключение</a:t>
            </a:r>
            <a:endParaRPr lang="ru-RU" dirty="0"/>
          </a:p>
        </p:txBody>
      </p:sp>
      <p:sp>
        <p:nvSpPr>
          <p:cNvPr id="3" name="Объект 2">
            <a:extLst>
              <a:ext uri="{FF2B5EF4-FFF2-40B4-BE49-F238E27FC236}">
                <a16:creationId xmlns:a16="http://schemas.microsoft.com/office/drawing/2014/main" id="{5D3036D7-34F1-405D-8B09-61A92D993D0F}"/>
              </a:ext>
            </a:extLst>
          </p:cNvPr>
          <p:cNvSpPr>
            <a:spLocks noGrp="1"/>
          </p:cNvSpPr>
          <p:nvPr>
            <p:ph idx="1"/>
          </p:nvPr>
        </p:nvSpPr>
        <p:spPr/>
        <p:txBody>
          <a:bodyPr>
            <a:normAutofit/>
          </a:bodyPr>
          <a:lstStyle/>
          <a:p>
            <a:r>
              <a:rPr lang="ru-RU" dirty="0"/>
              <a:t>В конце вашего голосового сообщения необходима </a:t>
            </a:r>
            <a:r>
              <a:rPr lang="ru-RU" b="1" dirty="0"/>
              <a:t>завершающая фраза</a:t>
            </a:r>
            <a:r>
              <a:rPr lang="ru-RU" dirty="0"/>
              <a:t>, например: </a:t>
            </a:r>
          </a:p>
          <a:p>
            <a:r>
              <a:rPr lang="en-US" i="1" dirty="0"/>
              <a:t>That’s all I wanted to tell you about our project. </a:t>
            </a:r>
            <a:endParaRPr lang="ru-RU" i="1" dirty="0"/>
          </a:p>
          <a:p>
            <a:endParaRPr lang="ru-RU" dirty="0"/>
          </a:p>
          <a:p>
            <a:r>
              <a:rPr lang="en-US" dirty="0" err="1"/>
              <a:t>Уместно</a:t>
            </a:r>
            <a:r>
              <a:rPr lang="en-US" dirty="0"/>
              <a:t> и </a:t>
            </a:r>
            <a:r>
              <a:rPr lang="en-US" dirty="0" err="1"/>
              <a:t>прощание</a:t>
            </a:r>
            <a:r>
              <a:rPr lang="en-US" dirty="0"/>
              <a:t>: </a:t>
            </a:r>
            <a:endParaRPr lang="ru-RU" dirty="0"/>
          </a:p>
          <a:p>
            <a:r>
              <a:rPr lang="en-US" i="1" dirty="0"/>
              <a:t>Bye. See you tomorrow / Call me back, please. </a:t>
            </a:r>
            <a:endParaRPr lang="ru-RU" dirty="0"/>
          </a:p>
        </p:txBody>
      </p:sp>
    </p:spTree>
    <p:extLst>
      <p:ext uri="{BB962C8B-B14F-4D97-AF65-F5344CB8AC3E}">
        <p14:creationId xmlns:p14="http://schemas.microsoft.com/office/powerpoint/2010/main" val="22618197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a:p>
            <a:pPr marL="0" indent="0" algn="ctr">
              <a:buNone/>
            </a:pPr>
            <a:r>
              <a:rPr lang="ru-RU" sz="4400" dirty="0"/>
              <a:t>Сайт Федерального института педагогических измерений (ФИПИ)</a:t>
            </a:r>
          </a:p>
          <a:p>
            <a:pPr marL="0" indent="0" algn="ctr">
              <a:buNone/>
            </a:pPr>
            <a:r>
              <a:rPr lang="en-US" sz="4400" spc="-5" dirty="0">
                <a:solidFill>
                  <a:srgbClr val="006FC0"/>
                </a:solidFill>
                <a:latin typeface="Arial MT"/>
                <a:cs typeface="Arial MT"/>
              </a:rPr>
              <a:t>https://fipi.ru</a:t>
            </a:r>
            <a:endParaRPr lang="en-US" sz="4400" dirty="0">
              <a:latin typeface="Arial MT"/>
              <a:cs typeface="Arial MT"/>
            </a:endParaRPr>
          </a:p>
          <a:p>
            <a:pPr marL="0" indent="0" algn="ctr">
              <a:buNone/>
            </a:pPr>
            <a:endParaRPr lang="ru-RU" sz="4400" dirty="0"/>
          </a:p>
          <a:p>
            <a:pPr marL="0" indent="0" algn="ctr">
              <a:buNone/>
            </a:pPr>
            <a:endParaRPr lang="ru-RU" sz="4400" dirty="0"/>
          </a:p>
          <a:p>
            <a:pPr algn="ctr"/>
            <a:endParaRPr lang="ru-RU" sz="4400" dirty="0"/>
          </a:p>
        </p:txBody>
      </p:sp>
    </p:spTree>
    <p:extLst>
      <p:ext uri="{BB962C8B-B14F-4D97-AF65-F5344CB8AC3E}">
        <p14:creationId xmlns:p14="http://schemas.microsoft.com/office/powerpoint/2010/main" val="31090772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a:p>
            <a:pPr marL="0" indent="0" algn="ctr">
              <a:buNone/>
            </a:pPr>
            <a:r>
              <a:rPr lang="ru-RU" sz="4400" dirty="0"/>
              <a:t>БЛАГОДАРЮ ЗА ВНИМАНИЕ!</a:t>
            </a:r>
          </a:p>
          <a:p>
            <a:pPr marL="0" indent="0" algn="ctr">
              <a:buNone/>
            </a:pPr>
            <a:endParaRPr lang="ru-RU" sz="4400" dirty="0"/>
          </a:p>
          <a:p>
            <a:pPr algn="ctr"/>
            <a:endParaRPr lang="ru-RU" sz="4400" dirty="0"/>
          </a:p>
        </p:txBody>
      </p:sp>
    </p:spTree>
    <p:extLst>
      <p:ext uri="{BB962C8B-B14F-4D97-AF65-F5344CB8AC3E}">
        <p14:creationId xmlns:p14="http://schemas.microsoft.com/office/powerpoint/2010/main" val="73772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br>
            <a:r>
              <a:rPr lang="ru-RU" b="1" dirty="0"/>
              <a:t>Структура КИМ ЕГЭ</a:t>
            </a:r>
            <a:br>
              <a:rPr lang="ru-RU" b="1" dirty="0"/>
            </a:br>
            <a:endParaRPr lang="ru-RU" dirty="0"/>
          </a:p>
        </p:txBody>
      </p:sp>
      <p:sp>
        <p:nvSpPr>
          <p:cNvPr id="3" name="Объект 2"/>
          <p:cNvSpPr>
            <a:spLocks noGrp="1"/>
          </p:cNvSpPr>
          <p:nvPr>
            <p:ph idx="1"/>
          </p:nvPr>
        </p:nvSpPr>
        <p:spPr/>
        <p:txBody>
          <a:bodyPr>
            <a:normAutofit/>
          </a:bodyPr>
          <a:lstStyle/>
          <a:p>
            <a:pPr marL="0" indent="0" algn="just">
              <a:buNone/>
            </a:pPr>
            <a:endParaRPr lang="ru-RU" dirty="0"/>
          </a:p>
          <a:p>
            <a:pPr marL="0" indent="0" algn="just">
              <a:buNone/>
            </a:pPr>
            <a:r>
              <a:rPr lang="ru-RU" dirty="0"/>
              <a:t>Задания в экзаменационной работе располагаются по возрастающей степени сложности внутри каждого раздела экзаменационной работы.</a:t>
            </a:r>
          </a:p>
        </p:txBody>
      </p:sp>
    </p:spTree>
    <p:extLst>
      <p:ext uri="{BB962C8B-B14F-4D97-AF65-F5344CB8AC3E}">
        <p14:creationId xmlns:p14="http://schemas.microsoft.com/office/powerpoint/2010/main" val="2827345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668</TotalTime>
  <Words>5277</Words>
  <Application>Microsoft Office PowerPoint</Application>
  <PresentationFormat>Экран (4:3)</PresentationFormat>
  <Paragraphs>506</Paragraphs>
  <Slides>87</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87</vt:i4>
      </vt:variant>
    </vt:vector>
  </HeadingPairs>
  <TitlesOfParts>
    <vt:vector size="92" baseType="lpstr">
      <vt:lpstr>Arial</vt:lpstr>
      <vt:lpstr>Arial MT</vt:lpstr>
      <vt:lpstr>Calibri</vt:lpstr>
      <vt:lpstr>Times New Roman</vt:lpstr>
      <vt:lpstr>Ясность</vt:lpstr>
      <vt:lpstr>Структура и содержание ЕГЭ по английскому языку</vt:lpstr>
      <vt:lpstr> Структура КИМ ЕГЭ </vt:lpstr>
      <vt:lpstr> Структура КИМ ЕГЭ </vt:lpstr>
      <vt:lpstr> Структура КИМ ЕГЭ </vt:lpstr>
      <vt:lpstr> Структура КИМ ЕГЭ </vt:lpstr>
      <vt:lpstr> Структура КИМ ЕГЭ </vt:lpstr>
      <vt:lpstr> Структура КИМ ЕГЭ </vt:lpstr>
      <vt:lpstr> Структура КИМ ЕГЭ </vt:lpstr>
      <vt:lpstr> Структура КИМ ЕГЭ </vt:lpstr>
      <vt:lpstr> Продолжительность экзамена </vt:lpstr>
      <vt:lpstr> Продолжительность экзамена </vt:lpstr>
      <vt:lpstr> Распределение заданий </vt:lpstr>
      <vt:lpstr> Распределение заданий </vt:lpstr>
      <vt:lpstr> Распределение заданий </vt:lpstr>
      <vt:lpstr> Распределение заданий </vt:lpstr>
      <vt:lpstr> Распределение заданий </vt:lpstr>
      <vt:lpstr> Раздел «Письменная речь»  </vt:lpstr>
      <vt:lpstr>Задание 37</vt:lpstr>
      <vt:lpstr> Задание 37 для учащегося </vt:lpstr>
      <vt:lpstr>Электронное личное письмо (задание 37) оценивается по трем критериям</vt:lpstr>
      <vt:lpstr>  Критерии оценивания задания 37 </vt:lpstr>
      <vt:lpstr>  Структура и содержание электронного личного письма </vt:lpstr>
      <vt:lpstr>Презентация PowerPoint</vt:lpstr>
      <vt:lpstr>Презентация PowerPoint</vt:lpstr>
      <vt:lpstr>Презентация PowerPoint</vt:lpstr>
      <vt:lpstr> Решение коммуникативной задачи </vt:lpstr>
      <vt:lpstr>Ответы на вопросы друга</vt:lpstr>
      <vt:lpstr>Постановка вопросов другу</vt:lpstr>
      <vt:lpstr>Постановка вопросов другу</vt:lpstr>
      <vt:lpstr>Отсутствие логических переходов </vt:lpstr>
      <vt:lpstr> Оценивание работы по критерию ЯО </vt:lpstr>
      <vt:lpstr>задание 38</vt:lpstr>
      <vt:lpstr>Презентация PowerPoint</vt:lpstr>
      <vt:lpstr>Презентация PowerPoint</vt:lpstr>
      <vt:lpstr>Оцениваемые умения </vt:lpstr>
      <vt:lpstr>Презентация PowerPoint</vt:lpstr>
      <vt:lpstr>Аспект 1: вступление, соответствующее теме проектной работы</vt:lpstr>
      <vt:lpstr>Аспект 1: вступление, соответствующее теме проектной работы</vt:lpstr>
      <vt:lpstr>Аспект 1: вступление, соответствующее теме проектной работы</vt:lpstr>
      <vt:lpstr>Аспект 2: 2-3 факта из данных в таблице/диаграмме приведены </vt:lpstr>
      <vt:lpstr>Аспект 2: 2-3 факта из данных в таблице/диаграмме приведены </vt:lpstr>
      <vt:lpstr>Аспект 3: 1-2 существенных сравнения даны и прокомментированы</vt:lpstr>
      <vt:lpstr>Аспект 3: 1-2 существенных сравнения даны и прокомментированы</vt:lpstr>
      <vt:lpstr>Аспект 3: 1-2 существенных сравнения даны и прокомментированы</vt:lpstr>
      <vt:lpstr>Аспект 4. Возможная проблема, связанная с …, обозначена, и её решение предложено</vt:lpstr>
      <vt:lpstr>Аспект 4. Возможная проблема, связанная с …, обозначена, и её решение предложено</vt:lpstr>
      <vt:lpstr>Аспект 5. Мнение автора о … в заключении выражено и обосновано</vt:lpstr>
      <vt:lpstr>Аспект 6. Стилевое оформление выбрано правильно: соблюдается нейтральный стиль</vt:lpstr>
      <vt:lpstr>ОТ. Использование средств связи</vt:lpstr>
      <vt:lpstr>Лексика, грамматика, орфография и пунктуация </vt:lpstr>
      <vt:lpstr>Задания устной части ЕГЭ по иностранным языкам </vt:lpstr>
      <vt:lpstr>Пример задания 1:</vt:lpstr>
      <vt:lpstr> Типичные ошибки участников ЕГЭ при выполнении задания 1: </vt:lpstr>
      <vt:lpstr> Типичные ошибки участников ЕГЭ при выполнении задания 1: </vt:lpstr>
      <vt:lpstr>Задание 2 устной части ЕГЭ по иностранным языкам </vt:lpstr>
      <vt:lpstr>Презентация PowerPoint</vt:lpstr>
      <vt:lpstr>Устная часть: задание 2 </vt:lpstr>
      <vt:lpstr>Устная часть: задание 2 </vt:lpstr>
      <vt:lpstr>Устная часть: задание 2 </vt:lpstr>
      <vt:lpstr>Устная часть: задание 2 </vt:lpstr>
      <vt:lpstr>Устная часть: задание 2 </vt:lpstr>
      <vt:lpstr>Устная часть: задание 2 </vt:lpstr>
      <vt:lpstr>Устная часть: задание 2 </vt:lpstr>
      <vt:lpstr> Типичные ошибки участников ЕГЭ при выполнении задания 2: </vt:lpstr>
      <vt:lpstr>Задание 3 устной части ЕГЭ по иностранным языкам </vt:lpstr>
      <vt:lpstr>Оцениваемые умения </vt:lpstr>
      <vt:lpstr>Требования к выполнению задания: </vt:lpstr>
      <vt:lpstr>Требования к выполнению задания: </vt:lpstr>
      <vt:lpstr>Рекомендации по выполнению</vt:lpstr>
      <vt:lpstr>Рекомендации по выполнению</vt:lpstr>
      <vt:lpstr>Задание 4 устной части ЕГЭ по иностранным языкам </vt:lpstr>
      <vt:lpstr>Задание 4 устной части ЕГЭ по иностранным языкам </vt:lpstr>
      <vt:lpstr>Презентация PowerPoint</vt:lpstr>
      <vt:lpstr>Задание 4 устной части</vt:lpstr>
      <vt:lpstr>Вступление</vt:lpstr>
      <vt:lpstr>Решение коммуникативной задачи</vt:lpstr>
      <vt:lpstr>Решение коммуникативной задачи</vt:lpstr>
      <vt:lpstr>Решение коммуникативной задачи</vt:lpstr>
      <vt:lpstr>Решение коммуникативной задачи</vt:lpstr>
      <vt:lpstr>Решение коммуникативной задачи</vt:lpstr>
      <vt:lpstr>Решение коммуникативной задачи</vt:lpstr>
      <vt:lpstr>Решение коммуникативной задачи</vt:lpstr>
      <vt:lpstr>Решение коммуникативной задачи</vt:lpstr>
      <vt:lpstr>Решение коммуникативной задачи</vt:lpstr>
      <vt:lpstr>Заключение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по английскому языку на 100 баллов!</dc:title>
  <cp:lastModifiedBy>Татьяна Викторовна Сапух</cp:lastModifiedBy>
  <cp:revision>68</cp:revision>
  <dcterms:modified xsi:type="dcterms:W3CDTF">2023-10-12T11:56:12Z</dcterms:modified>
</cp:coreProperties>
</file>