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73" r:id="rId2"/>
    <p:sldId id="275" r:id="rId3"/>
    <p:sldId id="257" r:id="rId4"/>
    <p:sldId id="258" r:id="rId5"/>
    <p:sldId id="287" r:id="rId6"/>
    <p:sldId id="288" r:id="rId7"/>
    <p:sldId id="259" r:id="rId8"/>
    <p:sldId id="260" r:id="rId9"/>
    <p:sldId id="261" r:id="rId10"/>
    <p:sldId id="262" r:id="rId11"/>
    <p:sldId id="263" r:id="rId12"/>
    <p:sldId id="264" r:id="rId13"/>
    <p:sldId id="281" r:id="rId14"/>
    <p:sldId id="274" r:id="rId15"/>
    <p:sldId id="266" r:id="rId16"/>
    <p:sldId id="276" r:id="rId17"/>
    <p:sldId id="267" r:id="rId18"/>
    <p:sldId id="289" r:id="rId19"/>
    <p:sldId id="268" r:id="rId20"/>
    <p:sldId id="269" r:id="rId21"/>
    <p:sldId id="284" r:id="rId22"/>
    <p:sldId id="285" r:id="rId23"/>
    <p:sldId id="286" r:id="rId24"/>
    <p:sldId id="282" r:id="rId25"/>
    <p:sldId id="283" r:id="rId26"/>
    <p:sldId id="270" r:id="rId27"/>
    <p:sldId id="278" r:id="rId28"/>
    <p:sldId id="279" r:id="rId29"/>
    <p:sldId id="280" r:id="rId30"/>
    <p:sldId id="271" r:id="rId31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3" autoAdjust="0"/>
    <p:restoredTop sz="94660"/>
  </p:normalViewPr>
  <p:slideViewPr>
    <p:cSldViewPr>
      <p:cViewPr varScale="1">
        <p:scale>
          <a:sx n="81" d="100"/>
          <a:sy n="81" d="100"/>
        </p:scale>
        <p:origin x="67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8BD14-1073-4F8C-84AE-BCAD23D96726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6BC58-35F1-42D7-8DC6-DD78D0634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46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69C4B8-82E5-451B-A9F2-D0F9C4295AAD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68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15744-46EC-46BC-B963-F9B13E56D3C2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91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EF927-073A-4735-AD46-1E3CEE66AA17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76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D170-9027-4DAF-9913-607E0902AC09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41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5F5F-B1D4-4DD8-AC68-6AA438F9EA02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5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737C8-EFE3-4AC4-8B4A-E28F1592BDE8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40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EA74-E0CE-40DE-874D-F93C8F7B2400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443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740B7-8C11-4B4D-A1B9-45626B973F51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2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797F-5BB8-44D5-8372-3F80278BE3AF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24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2563-8755-487A-AB64-AE1E4E742CDD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97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7E72F-AC7A-4A65-9F00-1F1C54BFE08C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209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814D7A1-E3C9-418E-B1A4-89C070DA91B2}" type="datetime1">
              <a:rPr lang="ru-RU" smtClean="0"/>
              <a:t>05.11.2024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8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y.fd.ru/programs/22068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5" Type="http://schemas.openxmlformats.org/officeDocument/2006/relationships/image" Target="../media/image29.wmf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9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charset="0"/>
              </a:rPr>
              <a:t>Министерство науки и высшего образования Российской Федерации</a:t>
            </a:r>
            <a:br>
              <a:rPr lang="ru-RU" altLang="ru-RU" b="1" dirty="0">
                <a:latin typeface="Arial" charset="0"/>
              </a:rPr>
            </a:br>
            <a:r>
              <a:rPr lang="ru-RU" altLang="ru-RU" b="1" dirty="0">
                <a:latin typeface="Arial" charset="0"/>
              </a:rPr>
              <a:t>ФЕДЕРАЛЬНОЕ ГОСУДАРСТВЕННОЕ БЮДЖЕТНОЕ </a:t>
            </a:r>
            <a:br>
              <a:rPr lang="ru-RU" altLang="ru-RU" b="1" dirty="0">
                <a:latin typeface="Arial" charset="0"/>
              </a:rPr>
            </a:br>
            <a:r>
              <a:rPr lang="ru-RU" altLang="ru-RU" b="1" dirty="0">
                <a:latin typeface="Arial" charset="0"/>
              </a:rPr>
              <a:t>ОБРАЗОВАТЕЛЬНОЕ УЧРЕЖДЕНИЕ ВЫСШЕГО ОБРАЗОВАНИЯ «ОРЕНБУРГСКИЙ ГОСУДАРСТВЕННЫЙ УНИВЕРСИТЕТ»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6792" y="1563852"/>
            <a:ext cx="603041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Институт менеджмента, экономики и предпринимательства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Кафедра экономической теории, региональной и отраслевой экономики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2991" y="3581912"/>
            <a:ext cx="635802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ctr">
              <a:spcBef>
                <a:spcPct val="20000"/>
              </a:spcBef>
            </a:pPr>
            <a:r>
              <a:rPr lang="ru-RU" altLang="ru-RU" sz="2400" b="1" dirty="0">
                <a:latin typeface="Arial" charset="0"/>
              </a:rPr>
              <a:t>Лекция №6 по дисциплине</a:t>
            </a:r>
          </a:p>
          <a:p>
            <a:pPr marL="342891" indent="-342891" algn="ctr">
              <a:spcBef>
                <a:spcPct val="20000"/>
              </a:spcBef>
            </a:pPr>
            <a:r>
              <a:rPr lang="ru-RU" altLang="ru-RU" sz="2400" b="1" dirty="0">
                <a:latin typeface="Arial" charset="0"/>
              </a:rPr>
              <a:t> «Контроллинг</a:t>
            </a:r>
            <a:r>
              <a:rPr lang="ru-RU" altLang="ru-RU" sz="2400" dirty="0">
                <a:latin typeface="Arial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39370" y="6021291"/>
            <a:ext cx="1665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91" indent="-342891" algn="ctr">
              <a:spcBef>
                <a:spcPct val="20000"/>
              </a:spcBef>
            </a:pPr>
            <a:r>
              <a:rPr lang="ru-RU" altLang="ru-RU" sz="1600" b="1" dirty="0">
                <a:latin typeface="Arial" charset="0"/>
              </a:rPr>
              <a:t>Оренбург 2024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658185" y="5178318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Шлифер Е.В.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734593-9A2B-4F9A-97EB-9C4DB319DA53}"/>
              </a:ext>
            </a:extLst>
          </p:cNvPr>
          <p:cNvSpPr txBox="1"/>
          <p:nvPr/>
        </p:nvSpPr>
        <p:spPr>
          <a:xfrm>
            <a:off x="1069648" y="4486775"/>
            <a:ext cx="7195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учет как основа контроллинга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2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C90AAC0-07AF-45F9-A23B-78B6A0A5C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10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73EE98-7424-4544-8508-40F6191D7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254412"/>
            <a:ext cx="6822150" cy="59662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5A64FB-6B5A-44BC-87FE-4728BDA73EFB}"/>
              </a:ext>
            </a:extLst>
          </p:cNvPr>
          <p:cNvSpPr txBox="1"/>
          <p:nvPr/>
        </p:nvSpPr>
        <p:spPr>
          <a:xfrm>
            <a:off x="395536" y="6033192"/>
            <a:ext cx="6356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Остальные характеристики- самостоятельно ( по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Карминскому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079B34-591B-4139-ACC8-D1EE97342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837" y="5739782"/>
            <a:ext cx="1000619" cy="79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1916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учет на предприятии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только система по сбору, контролю и анализу результатов хозяйственной деятельности предприятия, необходимая для оперативного принятия управленческих решений, планирования бизнес-процессов в целях оптимизации финансовой деятельности, но и сам процесс управления, включающий в себя методы и функции такого управления.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42982"/>
            <a:ext cx="4173840" cy="2780847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370217A-E90E-4D95-9E06-326F9188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09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763688" y="1232755"/>
            <a:ext cx="6887672" cy="439248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управленческого учета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состояния имеющихся ресурсов и основных внутрихозяйственных процессов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доходов и расходов, подсчет себестоимости продукции (работ, услуг) и определение отклонений от установленных стандартов, норм и смет.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смет и определение норм, используемых при производстве;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причин отклонений от плановых показателей;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контроля за движением и наличием имущества, материальных, денежных и иных ресурсов;</a:t>
            </a:r>
          </a:p>
          <a:p>
            <a:pPr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контроль экономической деятельности предприятия и распределение ответственности</a:t>
            </a:r>
          </a:p>
          <a:p>
            <a:pPr marL="0" indent="0" algn="ctr">
              <a:buNone/>
            </a:pPr>
            <a:endParaRPr lang="ru-RU" sz="1400" u="sng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" y="2996952"/>
            <a:ext cx="2129396" cy="212939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0408DE-5B25-4AC6-8B33-FEDB2F85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6CFBE9-18A7-4B51-9E00-E7075B33556C}"/>
              </a:ext>
            </a:extLst>
          </p:cNvPr>
          <p:cNvSpPr txBox="1"/>
          <p:nvPr/>
        </p:nvSpPr>
        <p:spPr>
          <a:xfrm>
            <a:off x="512206" y="362844"/>
            <a:ext cx="7300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Задачи управленческого учета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6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5B30C-156F-4A6B-8549-19C1380B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64" y="682962"/>
            <a:ext cx="7406640" cy="80317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управленческого учета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6E9A81-52A7-40F5-8AE3-2AB2A117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13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00017F-D65F-4B85-ACE2-052042F96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975" y="2132856"/>
            <a:ext cx="8579018" cy="30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61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7BCDF1-1E70-40D7-9559-D67B03C5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14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BE1A33-8739-4A13-B5DE-2422526A7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7644" y="548680"/>
            <a:ext cx="6408712" cy="61326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467BB22-EC85-431C-80DB-789308A4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06030"/>
            <a:ext cx="3744416" cy="3866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затрат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68AF47-27B8-4B40-97EE-A41599D92768}"/>
              </a:ext>
            </a:extLst>
          </p:cNvPr>
          <p:cNvSpPr/>
          <p:nvPr/>
        </p:nvSpPr>
        <p:spPr>
          <a:xfrm>
            <a:off x="2411760" y="332656"/>
            <a:ext cx="3888432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C49016-5CCA-45AC-82B4-B8D276E63893}"/>
              </a:ext>
            </a:extLst>
          </p:cNvPr>
          <p:cNvSpPr/>
          <p:nvPr/>
        </p:nvSpPr>
        <p:spPr>
          <a:xfrm>
            <a:off x="1619672" y="942258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108282-0F9D-4D78-9AE1-1D21346508BC}"/>
              </a:ext>
            </a:extLst>
          </p:cNvPr>
          <p:cNvSpPr/>
          <p:nvPr/>
        </p:nvSpPr>
        <p:spPr>
          <a:xfrm>
            <a:off x="1475656" y="3789040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D9B700-5A00-491B-A330-D0FC5F1B3F8C}"/>
              </a:ext>
            </a:extLst>
          </p:cNvPr>
          <p:cNvSpPr/>
          <p:nvPr/>
        </p:nvSpPr>
        <p:spPr>
          <a:xfrm>
            <a:off x="1482788" y="5013176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A74DD00-A9BB-463F-A1D2-159E197F478B}"/>
              </a:ext>
            </a:extLst>
          </p:cNvPr>
          <p:cNvSpPr/>
          <p:nvPr/>
        </p:nvSpPr>
        <p:spPr>
          <a:xfrm>
            <a:off x="1619672" y="2492896"/>
            <a:ext cx="25202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DDC31F-1B87-490C-94E9-C0EA4BCE26E6}"/>
              </a:ext>
            </a:extLst>
          </p:cNvPr>
          <p:cNvSpPr/>
          <p:nvPr/>
        </p:nvSpPr>
        <p:spPr>
          <a:xfrm>
            <a:off x="4932040" y="2631739"/>
            <a:ext cx="2520280" cy="442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7EF01E6-3438-4980-A3F1-26AB6D550F12}"/>
              </a:ext>
            </a:extLst>
          </p:cNvPr>
          <p:cNvSpPr/>
          <p:nvPr/>
        </p:nvSpPr>
        <p:spPr>
          <a:xfrm>
            <a:off x="5040052" y="3615028"/>
            <a:ext cx="2520280" cy="96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D320D13-3E7F-4100-AAC4-FD3EA6D85431}"/>
              </a:ext>
            </a:extLst>
          </p:cNvPr>
          <p:cNvSpPr/>
          <p:nvPr/>
        </p:nvSpPr>
        <p:spPr>
          <a:xfrm>
            <a:off x="5040052" y="928875"/>
            <a:ext cx="2520280" cy="442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A28FF50-06BF-4238-96A1-C202761CE8C3}"/>
              </a:ext>
            </a:extLst>
          </p:cNvPr>
          <p:cNvSpPr/>
          <p:nvPr/>
        </p:nvSpPr>
        <p:spPr>
          <a:xfrm>
            <a:off x="5007137" y="1750225"/>
            <a:ext cx="2520280" cy="442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63E2162-D88F-4429-8EB9-4511B67243DD}"/>
              </a:ext>
            </a:extLst>
          </p:cNvPr>
          <p:cNvSpPr/>
          <p:nvPr/>
        </p:nvSpPr>
        <p:spPr>
          <a:xfrm>
            <a:off x="4860032" y="5013176"/>
            <a:ext cx="2520280" cy="693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141A2A3-6EC2-4A1E-BC45-A71B40A6F552}"/>
              </a:ext>
            </a:extLst>
          </p:cNvPr>
          <p:cNvSpPr/>
          <p:nvPr/>
        </p:nvSpPr>
        <p:spPr>
          <a:xfrm>
            <a:off x="4932040" y="6223829"/>
            <a:ext cx="2520280" cy="328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AD7715B-F66A-4FEC-AEA1-63CC37969079}"/>
              </a:ext>
            </a:extLst>
          </p:cNvPr>
          <p:cNvSpPr/>
          <p:nvPr/>
        </p:nvSpPr>
        <p:spPr>
          <a:xfrm>
            <a:off x="1684631" y="6059758"/>
            <a:ext cx="2520280" cy="49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4">
            <a:extLst>
              <a:ext uri="{FF2B5EF4-FFF2-40B4-BE49-F238E27FC236}">
                <a16:creationId xmlns:a16="http://schemas.microsoft.com/office/drawing/2014/main" id="{28EB1F0D-A8EE-4807-A0DF-D1F117A9D0F4}"/>
              </a:ext>
            </a:extLst>
          </p:cNvPr>
          <p:cNvSpPr txBox="1">
            <a:spLocks/>
          </p:cNvSpPr>
          <p:nvPr/>
        </p:nvSpPr>
        <p:spPr>
          <a:xfrm rot="16200000">
            <a:off x="-3064539" y="1915606"/>
            <a:ext cx="7531173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Классификация методов учета затрат, используемых в системе контроллинга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6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262" y="458378"/>
            <a:ext cx="823621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методов управленческого учета затрат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876170" cy="508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606CC2C-9565-4842-A7A3-702F5194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98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0CA5C-C817-474A-91A7-817D87C8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80398"/>
            <a:ext cx="7027118" cy="659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системы учета затрат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60BB5DB-6324-4AD1-B50C-49B1E35D6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884921"/>
            <a:ext cx="8136904" cy="552147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0A608A-FEAB-4E49-8065-C5ED6361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80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45BA24-AD3A-4553-9F3E-5C97EBCE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5816" y="805249"/>
            <a:ext cx="2696699" cy="695195"/>
          </a:xfrm>
        </p:spPr>
        <p:txBody>
          <a:bodyPr/>
          <a:lstStyle/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Директ-кости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нг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72809-F20A-4828-8DFB-E38C6448D477}"/>
              </a:ext>
            </a:extLst>
          </p:cNvPr>
          <p:cNvSpPr txBox="1"/>
          <p:nvPr/>
        </p:nvSpPr>
        <p:spPr>
          <a:xfrm>
            <a:off x="539552" y="133244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Достоинства и недостатки различных методов управленческого учета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AB3892-B5B0-402E-BD6C-29458683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79" y="1902360"/>
            <a:ext cx="8594396" cy="301303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071FC7-EE28-4F43-AEE4-CCEE4B17F79B}"/>
              </a:ext>
            </a:extLst>
          </p:cNvPr>
          <p:cNvSpPr/>
          <p:nvPr/>
        </p:nvSpPr>
        <p:spPr>
          <a:xfrm>
            <a:off x="227650" y="1403947"/>
            <a:ext cx="4803333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Преимущества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8CE06F-4F36-4E40-9F07-DFF33E17EA51}"/>
              </a:ext>
            </a:extLst>
          </p:cNvPr>
          <p:cNvSpPr/>
          <p:nvPr/>
        </p:nvSpPr>
        <p:spPr>
          <a:xfrm>
            <a:off x="5054853" y="1409589"/>
            <a:ext cx="370841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Недостатки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8D05BE0-8BA4-4478-A637-46B1D7AD955C}"/>
              </a:ext>
            </a:extLst>
          </p:cNvPr>
          <p:cNvSpPr/>
          <p:nvPr/>
        </p:nvSpPr>
        <p:spPr>
          <a:xfrm>
            <a:off x="3176777" y="880410"/>
            <a:ext cx="3708412" cy="50405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2B5CD1-0D77-4E8C-9F1C-5D017367E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93" y="5805264"/>
            <a:ext cx="8776969" cy="919492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6CF50202-C736-46BD-AB2C-B3C27249E962}"/>
              </a:ext>
            </a:extLst>
          </p:cNvPr>
          <p:cNvSpPr txBox="1">
            <a:spLocks/>
          </p:cNvSpPr>
          <p:nvPr/>
        </p:nvSpPr>
        <p:spPr>
          <a:xfrm>
            <a:off x="3419872" y="5060563"/>
            <a:ext cx="2696699" cy="695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Кайзен-кости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нг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1E5996-03B3-4365-982D-DD6D7CF21C6A}"/>
              </a:ext>
            </a:extLst>
          </p:cNvPr>
          <p:cNvSpPr/>
          <p:nvPr/>
        </p:nvSpPr>
        <p:spPr>
          <a:xfrm>
            <a:off x="2996712" y="5021601"/>
            <a:ext cx="3708412" cy="50405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B75F976-8EDA-45E6-82D4-AE08B20E6F93}"/>
              </a:ext>
            </a:extLst>
          </p:cNvPr>
          <p:cNvCxnSpPr/>
          <p:nvPr/>
        </p:nvCxnSpPr>
        <p:spPr>
          <a:xfrm flipV="1">
            <a:off x="227650" y="5755758"/>
            <a:ext cx="8791412" cy="49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08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D3896C-1F41-45E7-A810-3DAB683F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75FCB3-6285-41BE-AB89-843F099E0C5E}"/>
              </a:ext>
            </a:extLst>
          </p:cNvPr>
          <p:cNvSpPr/>
          <p:nvPr/>
        </p:nvSpPr>
        <p:spPr>
          <a:xfrm>
            <a:off x="251520" y="764704"/>
            <a:ext cx="4803333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Преимущества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D5B87A-E504-4101-AF40-701958379B56}"/>
              </a:ext>
            </a:extLst>
          </p:cNvPr>
          <p:cNvSpPr/>
          <p:nvPr/>
        </p:nvSpPr>
        <p:spPr>
          <a:xfrm>
            <a:off x="5062139" y="764704"/>
            <a:ext cx="3708412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Недостатки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1BDB92-04E1-4844-A13E-D4341D81A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279237"/>
            <a:ext cx="8519031" cy="1501691"/>
          </a:xfrm>
          <a:prstGeom prst="rect">
            <a:avLst/>
          </a:prstGeom>
        </p:spPr>
      </p:pic>
      <p:sp>
        <p:nvSpPr>
          <p:cNvPr id="10" name="Номер слайда 3">
            <a:extLst>
              <a:ext uri="{FF2B5EF4-FFF2-40B4-BE49-F238E27FC236}">
                <a16:creationId xmlns:a16="http://schemas.microsoft.com/office/drawing/2014/main" id="{42727F26-5CF1-4DB6-92F4-6CB085AB80E8}"/>
              </a:ext>
            </a:extLst>
          </p:cNvPr>
          <p:cNvSpPr txBox="1">
            <a:spLocks/>
          </p:cNvSpPr>
          <p:nvPr/>
        </p:nvSpPr>
        <p:spPr>
          <a:xfrm>
            <a:off x="2733512" y="231206"/>
            <a:ext cx="2696699" cy="695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Стандарт-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кост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1B7C6B-49B8-4A0B-B1FC-BF81AE7ABE55}"/>
              </a:ext>
            </a:extLst>
          </p:cNvPr>
          <p:cNvSpPr/>
          <p:nvPr/>
        </p:nvSpPr>
        <p:spPr>
          <a:xfrm>
            <a:off x="2555776" y="231206"/>
            <a:ext cx="3708412" cy="50405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292258-183C-4EA0-97F8-0D08DCA66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93" y="3703782"/>
            <a:ext cx="8413948" cy="2551037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55270D8F-8A9F-4C65-97C1-52D77FFC3233}"/>
              </a:ext>
            </a:extLst>
          </p:cNvPr>
          <p:cNvSpPr txBox="1">
            <a:spLocks/>
          </p:cNvSpPr>
          <p:nvPr/>
        </p:nvSpPr>
        <p:spPr>
          <a:xfrm>
            <a:off x="1979712" y="2932977"/>
            <a:ext cx="3963404" cy="629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Абсорбшн-костинг</a:t>
            </a:r>
            <a:endParaRPr lang="ru-RU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absorption costing</a:t>
            </a:r>
            <a:endParaRPr lang="ru-RU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19B6BB-99A0-4F88-A2AF-4969C248CB96}"/>
              </a:ext>
            </a:extLst>
          </p:cNvPr>
          <p:cNvSpPr/>
          <p:nvPr/>
        </p:nvSpPr>
        <p:spPr>
          <a:xfrm>
            <a:off x="3200647" y="2947175"/>
            <a:ext cx="3708412" cy="50405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3CE00410-A479-4532-8567-687E227F93A0}"/>
              </a:ext>
            </a:extLst>
          </p:cNvPr>
          <p:cNvCxnSpPr>
            <a:cxnSpLocks/>
          </p:cNvCxnSpPr>
          <p:nvPr/>
        </p:nvCxnSpPr>
        <p:spPr>
          <a:xfrm>
            <a:off x="199061" y="3703782"/>
            <a:ext cx="86026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04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4984" y="620688"/>
            <a:ext cx="8568952" cy="54006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984" y="980728"/>
            <a:ext cx="8229464" cy="53285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вышеуказанных методов учета затрат не дает должного эффекта в управлении затратами, если на предприятии не применяется система разработки бюджетов, которая позволяет не только определять плановые затраты структурных подразделений, но и оценивать степень выполнения плана.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20988"/>
            <a:ext cx="5282993" cy="339591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47F1B3-2CD2-4BE2-B83A-4537E196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10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BB410C-4762-4E5D-8656-FEF8E21E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27C2F6-E3C4-468E-9889-B34165F6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8239125" cy="4438650"/>
          </a:xfrm>
          <a:prstGeom prst="rect">
            <a:avLst/>
          </a:prstGeom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69F78E3B-A3D3-4E90-918A-00C9F5541AB4}"/>
              </a:ext>
            </a:extLst>
          </p:cNvPr>
          <p:cNvSpPr/>
          <p:nvPr/>
        </p:nvSpPr>
        <p:spPr>
          <a:xfrm>
            <a:off x="884485" y="3212976"/>
            <a:ext cx="7392325" cy="51648"/>
          </a:xfrm>
          <a:custGeom>
            <a:avLst/>
            <a:gdLst>
              <a:gd name="connsiteX0" fmla="*/ 0 w 243805"/>
              <a:gd name="connsiteY0" fmla="*/ 14712 h 231529"/>
              <a:gd name="connsiteX1" fmla="*/ 65987 w 243805"/>
              <a:gd name="connsiteY1" fmla="*/ 231529 h 231529"/>
              <a:gd name="connsiteX2" fmla="*/ 235670 w 243805"/>
              <a:gd name="connsiteY2" fmla="*/ 14712 h 231529"/>
              <a:gd name="connsiteX3" fmla="*/ 216816 w 243805"/>
              <a:gd name="connsiteY3" fmla="*/ 24139 h 231529"/>
              <a:gd name="connsiteX4" fmla="*/ 216816 w 243805"/>
              <a:gd name="connsiteY4" fmla="*/ 61847 h 23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805" h="231529">
                <a:moveTo>
                  <a:pt x="0" y="14712"/>
                </a:moveTo>
                <a:cubicBezTo>
                  <a:pt x="13354" y="123120"/>
                  <a:pt x="26709" y="231529"/>
                  <a:pt x="65987" y="231529"/>
                </a:cubicBezTo>
                <a:cubicBezTo>
                  <a:pt x="105265" y="231529"/>
                  <a:pt x="210532" y="49277"/>
                  <a:pt x="235670" y="14712"/>
                </a:cubicBezTo>
                <a:cubicBezTo>
                  <a:pt x="260808" y="-19853"/>
                  <a:pt x="219958" y="16283"/>
                  <a:pt x="216816" y="24139"/>
                </a:cubicBezTo>
                <a:cubicBezTo>
                  <a:pt x="213674" y="31995"/>
                  <a:pt x="215245" y="46921"/>
                  <a:pt x="216816" y="6184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54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7"/>
            <a:ext cx="7581528" cy="9361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выбрать оптимальный для применения метод учета затрат, необходимо оценить каждый из существующих методов с точки зрения решения задач контроллинга.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6" y="1772817"/>
            <a:ext cx="778359" cy="113862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10560"/>
              </p:ext>
            </p:extLst>
          </p:nvPr>
        </p:nvGraphicFramePr>
        <p:xfrm>
          <a:off x="539552" y="3068960"/>
          <a:ext cx="8136904" cy="33123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2368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А. Учет по полной себестоимости</a:t>
                      </a:r>
                    </a:p>
                    <a:p>
                      <a:pPr algn="ctr"/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Учет по фактической себестоимости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Учет по нормативной себестоимости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Учет по плановой себестоимости (стандарт – </a:t>
                      </a:r>
                      <a:r>
                        <a:rPr lang="ru-RU" sz="1800" b="0" i="1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костинг</a:t>
                      </a:r>
                      <a:r>
                        <a:rPr lang="ru-RU" sz="18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В. Учет по усеченной себестоимости</a:t>
                      </a:r>
                    </a:p>
                    <a:p>
                      <a:pPr marL="0" algn="ctr" defTabSz="914400" rtl="0" eaLnBrk="1" latinLnBrk="0" hangingPunct="1"/>
                      <a:endParaRPr lang="ru-RU" sz="1800" b="0" i="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Простой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директ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костинг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Учет покрытия постоянных затрат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Учет покрытия постоянных затрат с относительными прямыми затратами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Учет плановых предельных затрат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821354-CD82-4C11-A66B-303034FB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20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FB0C16-8867-4D70-A43F-85433384A722}"/>
              </a:ext>
            </a:extLst>
          </p:cNvPr>
          <p:cNvSpPr txBox="1"/>
          <p:nvPr/>
        </p:nvSpPr>
        <p:spPr>
          <a:xfrm>
            <a:off x="1043608" y="623301"/>
            <a:ext cx="7128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 Оценка методов управленческого учета затрат для решения задач контроллинга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5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EDF11-C042-4389-B52B-8144838E2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747198" cy="135636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финансовой ответственности- </a:t>
            </a:r>
            <a:r>
              <a:rPr lang="ru-RU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к следующей паре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04107A-7092-4B8C-A68F-1FB677BF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21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40F193-EFDD-478D-83D0-96AFF0E46A36}"/>
              </a:ext>
            </a:extLst>
          </p:cNvPr>
          <p:cNvSpPr txBox="1"/>
          <p:nvPr/>
        </p:nvSpPr>
        <p:spPr>
          <a:xfrm>
            <a:off x="698401" y="2708920"/>
            <a:ext cx="774719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 fontAlgn="base">
              <a:buFont typeface="Wingdings" panose="05000000000000000000" pitchFamily="2" charset="2"/>
              <a:buChar char="ü"/>
            </a:pP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доходов</a:t>
            </a:r>
          </a:p>
          <a:p>
            <a:pPr marL="457200" indent="-457200" algn="l" fontAlgn="base">
              <a:buFont typeface="Wingdings" panose="05000000000000000000" pitchFamily="2" charset="2"/>
              <a:buChar char="ü"/>
            </a:pP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затрат</a:t>
            </a:r>
          </a:p>
          <a:p>
            <a:pPr marL="457200" indent="-457200" algn="l" fontAlgn="base">
              <a:buFont typeface="Wingdings" panose="05000000000000000000" pitchFamily="2" charset="2"/>
              <a:buChar char="ü"/>
            </a:pP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прибыли</a:t>
            </a:r>
          </a:p>
          <a:p>
            <a:pPr marL="457200" indent="-457200" algn="l" fontAlgn="base">
              <a:buFont typeface="Wingdings" panose="05000000000000000000" pitchFamily="2" charset="2"/>
              <a:buChar char="ü"/>
            </a:pP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маржинального дохода</a:t>
            </a:r>
          </a:p>
          <a:p>
            <a:pPr marL="457200" indent="-457200" algn="l" fontAlgn="base">
              <a:buFont typeface="Wingdings" panose="05000000000000000000" pitchFamily="2" charset="2"/>
              <a:buChar char="ü"/>
            </a:pP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инвестиций</a:t>
            </a:r>
          </a:p>
        </p:txBody>
      </p:sp>
    </p:spTree>
    <p:extLst>
      <p:ext uri="{BB962C8B-B14F-4D97-AF65-F5344CB8AC3E}">
        <p14:creationId xmlns:p14="http://schemas.microsoft.com/office/powerpoint/2010/main" val="315965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B9F42-3F35-46D9-B709-08C10981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Автоматизация управленческого учета. Принципы, методы и практика</a:t>
            </a:r>
            <a:br>
              <a:rPr lang="ru-RU" b="1" i="0" u="none" strike="noStrike" dirty="0">
                <a:solidFill>
                  <a:srgbClr val="2C303B"/>
                </a:solidFill>
                <a:effectLst/>
                <a:latin typeface="Proxima Nova Rg RU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9071B0-BD79-4268-AAF4-2903FF3B8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автоматизации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Учетная политика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УУ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программного продукта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первичного учета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FDEBAE-67B5-452A-BF8B-CCA716C5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40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7B6CE-67C2-42B9-A91A-7B303633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43788"/>
          </a:xfrm>
        </p:spPr>
        <p:txBody>
          <a:bodyPr>
            <a:normAutofit fontScale="90000"/>
          </a:bodyPr>
          <a:lstStyle/>
          <a:p>
            <a:r>
              <a:rPr lang="ru-RU" sz="3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управленческого учета: разбор ошибок в коммуникациях</a:t>
            </a:r>
            <a:br>
              <a:rPr lang="ru-RU" b="0" i="0" dirty="0">
                <a:solidFill>
                  <a:srgbClr val="4A4A4A"/>
                </a:solidFill>
                <a:effectLst/>
                <a:latin typeface="Proxima Nova Rg RU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475C781-A69F-451F-BB5E-B1EBF095C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415" y="1037583"/>
            <a:ext cx="3816424" cy="223301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4BAA8E-5BAF-4D67-B41B-504998C2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23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0FE060-F584-48FD-A620-DEA1D5F6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59" y="2931403"/>
            <a:ext cx="3886200" cy="22383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2E3EE7-23A2-44A9-9FAD-2B8133CEB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283" y="996626"/>
            <a:ext cx="2635724" cy="18764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DEAB4E-A7AB-4FF7-8617-0B7554863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931403"/>
            <a:ext cx="3133725" cy="1876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648884-D7C3-47F4-8438-92D6B1D48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702" y="4998455"/>
            <a:ext cx="3535323" cy="16131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556AF8-A708-4DAC-8A2A-0898282CC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839" y="4866179"/>
            <a:ext cx="34861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07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5A318-FC50-4DB4-8480-44DB8699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86" y="548680"/>
            <a:ext cx="6523062" cy="2271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ФСБУ 5/2019 «Запасы»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DEF57-8C7C-4334-9367-E703924A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244" y="1013379"/>
            <a:ext cx="8280920" cy="5032162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0" dirty="0">
                <a:solidFill>
                  <a:srgbClr val="1D1D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учета объектов незавершенного производства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ФСБУ 5/2019 прописано определение и правила формирования фактической себестоимости незавершенного производства. При массовом и серийном производстве объекты незавершенного производства и готовую продукцию допускается оценивать: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сумме прямых затрат без учета косвенных</a:t>
            </a:r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сумме плановых (нормативных) затрат. Их потребуется регулярно пересматривать. Разница между фактической себестоимостью и плановыми (нормативными) затратами будет уменьшать (увеличивать) сумму расходов в отчетном периоде, в котором выявлена разница.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единичном производстве продукции незавершенное производство предлагается отражать в размере фактических затрат (п.27 ФСБУ 5/2019).</a:t>
            </a:r>
          </a:p>
          <a:p>
            <a:pPr algn="l"/>
            <a:r>
              <a:rPr lang="ru-RU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способы оценки НЗП необходимо закрепить в учетной политике организации.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6A6895-1016-42F1-8E14-D772F590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942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8B36E5-E50D-42CF-912A-D592311C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7404653" cy="4038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ФСБУ 5/2019 в фактическую себестоимость незавершенного производства и готовой продукции не включаются управленческие расходы. При этом исключение — если эти расходы напрямую связаны с изготовлением продукции, выполнением работ (услуг).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0E2434-7B11-4CB9-A391-919A478E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05644"/>
            <a:ext cx="8229600" cy="269536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существующих методов учета затрат показывает, что наиболее подходящим для целей контроллинга являются системы учета по плановой себестоимости (стандарт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сочетании с различными вариантами учета по усеченной себестоимости, поскольку именно эти системы обеспечивают максимум информации для принятия управленческих решений.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58552"/>
            <a:ext cx="8136904" cy="49418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cap="all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3707904" cy="277221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186A9-1A37-44ED-BE6A-AC4C0FE6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822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0C245-F972-4071-B917-0EFCB2A7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03176"/>
          </a:xfrm>
        </p:spPr>
        <p:txBody>
          <a:bodyPr/>
          <a:lstStyle/>
          <a:p>
            <a:r>
              <a:rPr lang="ru-RU" b="1" dirty="0">
                <a:solidFill>
                  <a:srgbClr val="C11D8E"/>
                </a:solidFill>
              </a:rPr>
              <a:t>Тесты. Проверь себя </a:t>
            </a:r>
            <a:r>
              <a:rPr lang="en-US" b="1" dirty="0">
                <a:solidFill>
                  <a:srgbClr val="C11D8E"/>
                </a:solidFill>
              </a:rPr>
              <a:t>[4]</a:t>
            </a:r>
            <a:endParaRPr lang="ru-RU" b="1" dirty="0">
              <a:solidFill>
                <a:srgbClr val="C11D8E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67109-7399-4360-8766-8A75D4DD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46169"/>
            <a:ext cx="7404653" cy="1766807"/>
          </a:xfrm>
        </p:spPr>
        <p:txBody>
          <a:bodyPr/>
          <a:lstStyle/>
          <a:p>
            <a:pPr marL="34290" indent="0" algn="l">
              <a:buNone/>
            </a:pPr>
            <a:r>
              <a:rPr lang="ru-RU" b="0" i="0" dirty="0">
                <a:solidFill>
                  <a:srgbClr val="19191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1" i="0" dirty="0">
                <a:solidFill>
                  <a:srgbClr val="191919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 </a:t>
            </a:r>
            <a:r>
              <a:rPr lang="ru-RU" b="1" i="0" dirty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оценку следующим утверждениям.</a:t>
            </a:r>
          </a:p>
          <a:p>
            <a:pPr marL="34290" indent="0" algn="l">
              <a:buNone/>
            </a:pPr>
            <a:r>
              <a:rPr lang="ru-RU" b="1" i="0" dirty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Управленческий контроль можно считать синонимом понятия «управление».</a:t>
            </a:r>
          </a:p>
          <a:p>
            <a:pPr marL="34290" indent="0" algn="l">
              <a:buNone/>
            </a:pPr>
            <a:r>
              <a:rPr lang="ru-RU" b="1" i="0" dirty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Подконтрольность затрат должна рассматриваться в отношении конкретного центра ответственности</a:t>
            </a:r>
          </a:p>
          <a:p>
            <a:pPr marL="34290" indent="0" algn="l">
              <a:buNone/>
            </a:pPr>
            <a:endParaRPr lang="ru-RU" b="1" i="0" dirty="0">
              <a:solidFill>
                <a:srgbClr val="19191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96626E-B35C-48A8-B80E-81AC5BCC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27</a:t>
            </a:fld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032228-7E0F-4940-8F49-DE8509584D45}"/>
              </a:ext>
            </a:extLst>
          </p:cNvPr>
          <p:cNvSpPr txBox="1"/>
          <p:nvPr/>
        </p:nvSpPr>
        <p:spPr>
          <a:xfrm>
            <a:off x="1403648" y="3645025"/>
            <a:ext cx="37797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утверждения верны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только утверждение 1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только утверждение 2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утверждения ошибочны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HTMLOption5" r:id="rId1" imgW="228600" imgH="274320"/>
        </mc:Choice>
        <mc:Fallback>
          <p:control name="HTMLOption5" r:id="rId1" imgW="228600" imgH="274320">
            <p:pic>
              <p:nvPicPr>
                <p:cNvPr id="11" name="HTMLOption5">
                  <a:extLst>
                    <a:ext uri="{FF2B5EF4-FFF2-40B4-BE49-F238E27FC236}">
                      <a16:creationId xmlns:a16="http://schemas.microsoft.com/office/drawing/2014/main" id="{BB15000D-89D0-4930-93C6-6082DB24AEF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39057" y="522920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6" r:id="rId2" imgW="228600" imgH="274320"/>
        </mc:Choice>
        <mc:Fallback>
          <p:control name="HTMLOption6" r:id="rId2" imgW="228600" imgH="274320">
            <p:pic>
              <p:nvPicPr>
                <p:cNvPr id="12" name="HTMLOption6">
                  <a:extLst>
                    <a:ext uri="{FF2B5EF4-FFF2-40B4-BE49-F238E27FC236}">
                      <a16:creationId xmlns:a16="http://schemas.microsoft.com/office/drawing/2014/main" id="{6D7FFEFA-6BFD-46BA-9CD9-0EC0DB5FE4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39057" y="522920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HTMLOption7" r:id="rId3" imgW="228600" imgH="274320"/>
        </mc:Choice>
        <mc:Fallback>
          <p:control name="HTMLOption7" r:id="rId3" imgW="228600" imgH="274320">
            <p:pic>
              <p:nvPicPr>
                <p:cNvPr id="13" name="HTMLOption7">
                  <a:extLst>
                    <a:ext uri="{FF2B5EF4-FFF2-40B4-BE49-F238E27FC236}">
                      <a16:creationId xmlns:a16="http://schemas.microsoft.com/office/drawing/2014/main" id="{554F378D-E8B5-43E7-ACC0-AF3AB0EDFD9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1539057" y="5229200"/>
                  <a:ext cx="1371600" cy="2746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43527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C31605-DDEE-4E84-8AAF-4206D9063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764704"/>
            <a:ext cx="7404653" cy="4038600"/>
          </a:xfrm>
        </p:spPr>
        <p:txBody>
          <a:bodyPr/>
          <a:lstStyle/>
          <a:p>
            <a:pPr marL="34290" indent="0" algn="l">
              <a:buNone/>
            </a:pPr>
            <a:r>
              <a:rPr lang="ru-RU" b="1" dirty="0">
                <a:solidFill>
                  <a:srgbClr val="191919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</a:t>
            </a: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Дайте оценку следующим утверждениям.</a:t>
            </a:r>
          </a:p>
          <a:p>
            <a:pPr marL="34290" indent="0" algn="l">
              <a:buNone/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Для оценки работы центра ответственности учитывают только выходные данные.</a:t>
            </a:r>
          </a:p>
          <a:p>
            <a:pPr marL="34290" indent="0" algn="l">
              <a:buNone/>
            </a:pPr>
            <a:r>
              <a:rPr lang="ru-RU" b="1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Учет по центрам ответственности подразумевает под собой процесс измерения данных о себестоимости продукции.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2F519C-1083-416C-BD61-03E3F213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28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A0D7E-66F4-4CF5-9DCE-06DFDE9EB117}"/>
              </a:ext>
            </a:extLst>
          </p:cNvPr>
          <p:cNvSpPr txBox="1"/>
          <p:nvPr/>
        </p:nvSpPr>
        <p:spPr>
          <a:xfrm>
            <a:off x="1115616" y="2784004"/>
            <a:ext cx="37797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утверждения верны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только утверждение 1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только утверждение 2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утверждения ошибочны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0A11D-1B65-4DF7-BFB4-314C12A6EF3C}"/>
              </a:ext>
            </a:extLst>
          </p:cNvPr>
          <p:cNvSpPr txBox="1"/>
          <p:nvPr/>
        </p:nvSpPr>
        <p:spPr>
          <a:xfrm>
            <a:off x="484061" y="4442804"/>
            <a:ext cx="81758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191919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</a:t>
            </a:r>
            <a:r>
              <a:rPr lang="ru-RU" sz="2000" b="1" i="0" dirty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 точки зрения способа воздействия профинансированные затраты являются: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F1077-F820-41D1-97E0-0F2540B0BF36}"/>
              </a:ext>
            </a:extLst>
          </p:cNvPr>
          <p:cNvSpPr txBox="1"/>
          <p:nvPr/>
        </p:nvSpPr>
        <p:spPr>
          <a:xfrm>
            <a:off x="1835696" y="5373216"/>
            <a:ext cx="2093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Изменяемые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Достоверные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неизбежные</a:t>
            </a:r>
          </a:p>
        </p:txBody>
      </p:sp>
    </p:spTree>
    <p:extLst>
      <p:ext uri="{BB962C8B-B14F-4D97-AF65-F5344CB8AC3E}">
        <p14:creationId xmlns:p14="http://schemas.microsoft.com/office/powerpoint/2010/main" val="3053800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5728C8-CCE4-4FE6-935B-BDF477E1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20688"/>
            <a:ext cx="7404653" cy="432048"/>
          </a:xfrm>
        </p:spPr>
        <p:txBody>
          <a:bodyPr/>
          <a:lstStyle/>
          <a:p>
            <a:pPr marL="34290" indent="0">
              <a:buNone/>
            </a:pPr>
            <a:r>
              <a:rPr lang="ru-RU" b="1" dirty="0">
                <a:solidFill>
                  <a:srgbClr val="191919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 </a:t>
            </a:r>
            <a:r>
              <a:rPr lang="ru-RU" b="1" i="0" dirty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Подконтрольными затратами являются: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9BEAE1-81BF-4DBD-8FAB-69638F23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29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63F04-825D-477F-A6A3-AABF8A46C8A0}"/>
              </a:ext>
            </a:extLst>
          </p:cNvPr>
          <p:cNvSpPr txBox="1"/>
          <p:nvPr/>
        </p:nvSpPr>
        <p:spPr>
          <a:xfrm>
            <a:off x="1115616" y="1340768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Неизбежные</a:t>
            </a:r>
          </a:p>
          <a:p>
            <a:pPr marL="377190" indent="-342900">
              <a:buFont typeface="+mj-lt"/>
              <a:buAutoNum type="alphaLcParenR"/>
            </a:pP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Достоверные</a:t>
            </a:r>
          </a:p>
          <a:p>
            <a:pPr marL="377190" indent="-342900">
              <a:buFont typeface="+mj-lt"/>
              <a:buAutoNum type="alphaLcParenR"/>
            </a:pP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Изменяемые </a:t>
            </a:r>
          </a:p>
          <a:p>
            <a:pPr marL="377190" indent="-342900">
              <a:buFont typeface="+mj-lt"/>
              <a:buAutoNum type="alphaLcParenR"/>
            </a:pPr>
            <a:r>
              <a:rPr lang="ru-RU" sz="2000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перечисленное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4BD83-FD34-418F-A996-B8862D6D71DD}"/>
              </a:ext>
            </a:extLst>
          </p:cNvPr>
          <p:cNvSpPr txBox="1"/>
          <p:nvPr/>
        </p:nvSpPr>
        <p:spPr>
          <a:xfrm>
            <a:off x="827584" y="2852936"/>
            <a:ext cx="8136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effectLst/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 </a:t>
            </a: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неизбежным затратам относятся: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7C8E31-EE56-44CA-B343-2ABE7DC3FF98}"/>
              </a:ext>
            </a:extLst>
          </p:cNvPr>
          <p:cNvSpPr txBox="1"/>
          <p:nvPr/>
        </p:nvSpPr>
        <p:spPr>
          <a:xfrm>
            <a:off x="1102310" y="3717032"/>
            <a:ext cx="57606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рекламу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менеджера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наем сотрудников</a:t>
            </a:r>
          </a:p>
          <a:p>
            <a:pPr marL="457200" indent="-457200">
              <a:buFont typeface="+mj-lt"/>
              <a:buAutoNum type="alphaLcParenR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командировки</a:t>
            </a:r>
          </a:p>
        </p:txBody>
      </p:sp>
    </p:spTree>
    <p:extLst>
      <p:ext uri="{BB962C8B-B14F-4D97-AF65-F5344CB8AC3E}">
        <p14:creationId xmlns:p14="http://schemas.microsoft.com/office/powerpoint/2010/main" val="165457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учет как основа контроллинга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144963"/>
          </a:xfrm>
        </p:spPr>
        <p:txBody>
          <a:bodyPr>
            <a:normAutofit/>
          </a:bodyPr>
          <a:lstStyle/>
          <a:p>
            <a:pPr marL="3429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Управленческий учет и его отличие от финансового учета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Задачи управленческого учета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Классификация методов учета затрат, используемых в системе контроллинга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Достоинства и недостатки различных методов управленческого учета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Оценка методов управленческого учета затрат для решения задач контроллинга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1128"/>
            <a:ext cx="3059832" cy="210363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F8E7B6-8543-4CCE-B5F5-85963D2B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910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81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2097" y="1628800"/>
            <a:ext cx="7404653" cy="4038600"/>
          </a:xfrm>
        </p:spPr>
        <p:txBody>
          <a:bodyPr>
            <a:normAutofit fontScale="92500" lnSpcReduction="10000"/>
          </a:bodyPr>
          <a:lstStyle/>
          <a:p>
            <a:pPr marL="342900" indent="-342900" algn="just" defTabSz="457200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 : учебник / A.M.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Карминский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С.Г. Фалько, А.А.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Жевага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Н.Ю. Иванова ; под ред. A.M.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Карминского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С.Г. Фалько. — 4-е изд.,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— Москва : ИНФРА-М, 2024. — 252 с. — (Высшее образование: Магистратура). — DOI 10.12737/1894388. - ISBN 978-5-16-017877-6. </a:t>
            </a:r>
          </a:p>
          <a:p>
            <a:pPr marL="342900" indent="-342900" algn="just" defTabSz="4572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Куликова, Т. А. Контроллинг : учебное пособие / Т. А. Куликова. — Пенза : ПГУ, 2018. — 116 с. — ISBN 978-5-907102-60-6. — Текст : электронный // Лань : электронно-библиотечная система.</a:t>
            </a:r>
          </a:p>
          <a:p>
            <a:pPr marL="342900" indent="-342900" algn="just" defTabSz="4572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Сакульева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Н. Принцип "различная себестоимость для различных целей" / Т. Н.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Сакульева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Вестник университета. – 2013. – № 6. – С. 167-175. – EDN QJIHFT.</a:t>
            </a:r>
          </a:p>
          <a:p>
            <a:pPr marL="342900" indent="-342900" algn="just" defTabSz="4572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Н. Н. </a:t>
            </a:r>
          </a:p>
          <a:p>
            <a:pPr marL="342900" indent="-342900" algn="just" defTabSz="457200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Контроллинг. Теория и практика : учебник и практикум для вузов / Н. Н. 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Шляго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— Москва : Издательство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2024. — 197 с. — (Высшее образование). — ISBN 978-5-534-10870-5. — Текст : электронный // Образовательная платформа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с. 117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37BEEF-D437-4CD2-9743-C7A26923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00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96" y="1604800"/>
            <a:ext cx="8340448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учёт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предназначен для оперативного управления компанией. Данные управленческого учёта используются только внутри компании и не передаются внешним пользователям.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44008" y="3212976"/>
            <a:ext cx="4248472" cy="30963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финансового учёта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 оценки финансового состояния компании. Пользователи этой информации — собственники, а также внешние пользователи — инвесторы, банки, контрагенты. Поэтому его иногда называют внешним учётом.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8474F0-5493-43CF-AB20-380614AC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5A6188-8886-494A-8858-3F287C617DC9}"/>
              </a:ext>
            </a:extLst>
          </p:cNvPr>
          <p:cNvSpPr txBox="1"/>
          <p:nvPr/>
        </p:nvSpPr>
        <p:spPr>
          <a:xfrm>
            <a:off x="683568" y="678835"/>
            <a:ext cx="69847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Управленческий учет и его отличие от финансового учета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3DF0C1-5F58-4B0B-AF19-EC2ED936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429000"/>
            <a:ext cx="32670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2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2584B-3724-475D-AC59-BB7C81FE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5</a:t>
            </a:fld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92C1528-AC99-4BB9-A042-52E61798C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76672"/>
            <a:ext cx="8219877" cy="5184576"/>
          </a:xfrm>
        </p:spPr>
      </p:pic>
    </p:spTree>
    <p:extLst>
      <p:ext uri="{BB962C8B-B14F-4D97-AF65-F5344CB8AC3E}">
        <p14:creationId xmlns:p14="http://schemas.microsoft.com/office/powerpoint/2010/main" val="217824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11B5-722A-450B-B962-72F528782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9" y="188640"/>
            <a:ext cx="7419561" cy="15121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управленческого учета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5985D9-0414-4C5C-8682-64A52AAB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89AC735-DEF1-4048-BD44-1FD0D1119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28" y="1871990"/>
            <a:ext cx="757778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Учет и управление затратами – производственный учет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Бюджетирование затрат и результатов производственной, финансовой и инвестиционной деятельности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Прогнозирование внутренних и внешних факторов, оказывающих влияние на деятельность предприятия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Составление внутренней отчетности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Внутренний контроль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Анализ – разработка и формирование оценочных и сравнительных показателей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Подготовка информации для принятия управленческих решений – управленческая отчетность для топ-менеджмента и собственников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103976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792088"/>
          </a:xfrm>
        </p:spPr>
        <p:txBody>
          <a:bodyPr>
            <a:noAutofit/>
          </a:bodyPr>
          <a:lstStyle/>
          <a:p>
            <a:br>
              <a:rPr lang="ru-RU" sz="2400" dirty="0"/>
            </a:br>
            <a:b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552708"/>
            <a:ext cx="7670576" cy="2167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учёт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можно не вести, но чтобы компания развивалась и росла, то без него не обойтись. Даёт возможность принимать эффективные управленческие решения. Управленческий учёт ведётся по правилам самой компании, что повышает эффективность и скорость получения данных.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учёт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обязателен и согласован со стандартами бухгалтерского учёта, но тут нет жёсткой привязки к требованиям государства. Так как пользователи в основном внешние инвесторы, то и форму учёта предлагают они.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4" y="2220425"/>
            <a:ext cx="764704" cy="764704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455876" y="2621349"/>
            <a:ext cx="2232248" cy="5760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45975" y="3523037"/>
            <a:ext cx="2232248" cy="57606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учет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973768" y="3499119"/>
            <a:ext cx="2016224" cy="48076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отчет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4783504"/>
            <a:ext cx="3384376" cy="8309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 подразделениях, направлениях как в отдельности, так и в целом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4108" y="4809466"/>
            <a:ext cx="3206080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ведётся по всей компании без какой-либо разбивки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949286-7DD6-4BE4-807B-D4518F833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792088"/>
          </a:xfrm>
        </p:spPr>
        <p:txBody>
          <a:bodyPr>
            <a:noAutofit/>
          </a:bodyPr>
          <a:lstStyle/>
          <a:p>
            <a:br>
              <a:rPr lang="ru-RU" sz="2400" dirty="0"/>
            </a:br>
            <a:b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664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управленческом учёте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отчёты могут составляться ежедневно, еженедельно, ежемесячно.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принцип выбора периодичности - польза. Данные должны помогать оперативно управлять компанией.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финансовом учёте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отчёты предоставляются в определённые государством сроки. Как правило они совпадают с бухгалтерскими отчётами — квартал, полугодие, 9 месяцев, год.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46" y="3742605"/>
            <a:ext cx="3312368" cy="276569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08F25CF-4CFE-4702-B675-87A0F7BF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9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572000" y="4437112"/>
            <a:ext cx="4248472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496944" cy="792088"/>
          </a:xfrm>
        </p:spPr>
        <p:txBody>
          <a:bodyPr>
            <a:noAutofit/>
          </a:bodyPr>
          <a:lstStyle/>
          <a:p>
            <a:br>
              <a:rPr lang="ru-RU" sz="2400" dirty="0"/>
            </a:br>
            <a:br>
              <a:rPr lang="ru-RU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764704"/>
            <a:ext cx="8229600" cy="2654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 отличия, эти два вида  учёта имеют </a:t>
            </a:r>
            <a:r>
              <a:rPr lang="ru-RU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общее.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учёт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использовать источники информации те же что и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например, данные бухгалтерского учёта по налогам. Движение денег в управленческом учёте тоже берётся из выписок банка.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финансовом и управленческом учёте используется метод «двойной записи» и однократного введения первичных документов.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25493" y="4550947"/>
            <a:ext cx="3955136" cy="172819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учёт — оружие «быстрого реагирования», чтобы управлять компанией и развивать её. Финансовый учёт нужен для внешних пользователей, чтобы понять как в целом обстоят дела</a:t>
            </a:r>
            <a:r>
              <a:rPr lang="ru-RU" sz="2400" dirty="0"/>
              <a:t>.</a:t>
            </a:r>
          </a:p>
          <a:p>
            <a:pPr marL="0" indent="0"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39256"/>
            <a:ext cx="3024336" cy="302433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E277900-CDFB-4037-906A-BBBD9B91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012338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1094</TotalTime>
  <Words>1483</Words>
  <Application>Microsoft Office PowerPoint</Application>
  <PresentationFormat>Экран (4:3)</PresentationFormat>
  <Paragraphs>165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Corbel</vt:lpstr>
      <vt:lpstr>Proxima Nova Rg RU</vt:lpstr>
      <vt:lpstr>Roboto</vt:lpstr>
      <vt:lpstr>Times New Roman</vt:lpstr>
      <vt:lpstr>Wingdings</vt:lpstr>
      <vt:lpstr>Базис</vt:lpstr>
      <vt:lpstr>Презентация PowerPoint</vt:lpstr>
      <vt:lpstr>Презентация PowerPoint</vt:lpstr>
      <vt:lpstr>Управленческий учет как основа контроллинга</vt:lpstr>
      <vt:lpstr>Презентация PowerPoint</vt:lpstr>
      <vt:lpstr>Презентация PowerPoint</vt:lpstr>
      <vt:lpstr>Основные функции управленческого учета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Направления развития управленческого учета</vt:lpstr>
      <vt:lpstr>Классификация затрат</vt:lpstr>
      <vt:lpstr>Презентация PowerPoint</vt:lpstr>
      <vt:lpstr>Элементы системы учета затрат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Центры финансовой ответственности- повторить к следующей паре</vt:lpstr>
      <vt:lpstr>Автоматизация управленческого учета. Принципы, методы и практика </vt:lpstr>
      <vt:lpstr>Оптимизация управленческого учета: разбор ошибок в коммуникациях </vt:lpstr>
      <vt:lpstr>ФСБУ 5/2019 «Запасы»</vt:lpstr>
      <vt:lpstr>Презентация PowerPoint</vt:lpstr>
      <vt:lpstr>Презентация PowerPoint</vt:lpstr>
      <vt:lpstr>Тесты. Проверь себя [4]</vt:lpstr>
      <vt:lpstr>Презентация PowerPoint</vt:lpstr>
      <vt:lpstr>Презентация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Нормирование труда</dc:title>
  <dc:creator>Семья</dc:creator>
  <cp:lastModifiedBy>Алексей Коломытцев</cp:lastModifiedBy>
  <cp:revision>57</cp:revision>
  <cp:lastPrinted>2024-11-05T12:59:57Z</cp:lastPrinted>
  <dcterms:created xsi:type="dcterms:W3CDTF">2023-11-02T19:47:03Z</dcterms:created>
  <dcterms:modified xsi:type="dcterms:W3CDTF">2024-11-05T13:06:21Z</dcterms:modified>
</cp:coreProperties>
</file>