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4"/>
  </p:notesMasterIdLst>
  <p:sldIdLst>
    <p:sldId id="256" r:id="rId2"/>
    <p:sldId id="410" r:id="rId3"/>
    <p:sldId id="465" r:id="rId4"/>
    <p:sldId id="470" r:id="rId5"/>
    <p:sldId id="442" r:id="rId6"/>
    <p:sldId id="404" r:id="rId7"/>
    <p:sldId id="440" r:id="rId8"/>
    <p:sldId id="257" r:id="rId9"/>
    <p:sldId id="364" r:id="rId10"/>
    <p:sldId id="407" r:id="rId11"/>
    <p:sldId id="449" r:id="rId12"/>
    <p:sldId id="447" r:id="rId13"/>
    <p:sldId id="406" r:id="rId14"/>
    <p:sldId id="445" r:id="rId15"/>
    <p:sldId id="469" r:id="rId16"/>
    <p:sldId id="430" r:id="rId17"/>
    <p:sldId id="381" r:id="rId18"/>
    <p:sldId id="408" r:id="rId19"/>
    <p:sldId id="428" r:id="rId20"/>
    <p:sldId id="380" r:id="rId21"/>
    <p:sldId id="444" r:id="rId22"/>
    <p:sldId id="382" r:id="rId23"/>
    <p:sldId id="344" r:id="rId24"/>
    <p:sldId id="387" r:id="rId25"/>
    <p:sldId id="418" r:id="rId26"/>
    <p:sldId id="431" r:id="rId27"/>
    <p:sldId id="386" r:id="rId28"/>
    <p:sldId id="438" r:id="rId29"/>
    <p:sldId id="420" r:id="rId30"/>
    <p:sldId id="384" r:id="rId31"/>
    <p:sldId id="414" r:id="rId32"/>
    <p:sldId id="411" r:id="rId33"/>
    <p:sldId id="412" r:id="rId34"/>
    <p:sldId id="413" r:id="rId35"/>
    <p:sldId id="415" r:id="rId36"/>
    <p:sldId id="416" r:id="rId37"/>
    <p:sldId id="439" r:id="rId38"/>
    <p:sldId id="454" r:id="rId39"/>
    <p:sldId id="456" r:id="rId40"/>
    <p:sldId id="455" r:id="rId41"/>
    <p:sldId id="458" r:id="rId42"/>
    <p:sldId id="480" r:id="rId43"/>
    <p:sldId id="459" r:id="rId44"/>
    <p:sldId id="460" r:id="rId45"/>
    <p:sldId id="461" r:id="rId46"/>
    <p:sldId id="462" r:id="rId47"/>
    <p:sldId id="474" r:id="rId48"/>
    <p:sldId id="457" r:id="rId49"/>
    <p:sldId id="475" r:id="rId50"/>
    <p:sldId id="464" r:id="rId51"/>
    <p:sldId id="471" r:id="rId52"/>
    <p:sldId id="385" r:id="rId53"/>
    <p:sldId id="466" r:id="rId54"/>
    <p:sldId id="396" r:id="rId55"/>
    <p:sldId id="467" r:id="rId56"/>
    <p:sldId id="448" r:id="rId57"/>
    <p:sldId id="383" r:id="rId58"/>
    <p:sldId id="434" r:id="rId59"/>
    <p:sldId id="436" r:id="rId60"/>
    <p:sldId id="481" r:id="rId61"/>
    <p:sldId id="421" r:id="rId62"/>
    <p:sldId id="468" r:id="rId6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84FF2BB-2EBF-410B-BB1D-35556C49F1E7}">
          <p14:sldIdLst>
            <p14:sldId id="256"/>
            <p14:sldId id="410"/>
            <p14:sldId id="465"/>
            <p14:sldId id="470"/>
            <p14:sldId id="442"/>
            <p14:sldId id="404"/>
            <p14:sldId id="440"/>
            <p14:sldId id="257"/>
            <p14:sldId id="364"/>
            <p14:sldId id="407"/>
            <p14:sldId id="449"/>
            <p14:sldId id="447"/>
            <p14:sldId id="406"/>
            <p14:sldId id="445"/>
            <p14:sldId id="469"/>
            <p14:sldId id="430"/>
            <p14:sldId id="381"/>
            <p14:sldId id="408"/>
            <p14:sldId id="428"/>
            <p14:sldId id="380"/>
            <p14:sldId id="444"/>
            <p14:sldId id="382"/>
            <p14:sldId id="344"/>
            <p14:sldId id="387"/>
            <p14:sldId id="418"/>
            <p14:sldId id="431"/>
            <p14:sldId id="386"/>
            <p14:sldId id="438"/>
            <p14:sldId id="420"/>
            <p14:sldId id="384"/>
            <p14:sldId id="414"/>
            <p14:sldId id="411"/>
            <p14:sldId id="412"/>
            <p14:sldId id="413"/>
            <p14:sldId id="415"/>
            <p14:sldId id="416"/>
            <p14:sldId id="439"/>
            <p14:sldId id="454"/>
            <p14:sldId id="456"/>
            <p14:sldId id="455"/>
            <p14:sldId id="458"/>
            <p14:sldId id="480"/>
            <p14:sldId id="459"/>
            <p14:sldId id="460"/>
            <p14:sldId id="461"/>
            <p14:sldId id="462"/>
            <p14:sldId id="474"/>
            <p14:sldId id="457"/>
            <p14:sldId id="475"/>
            <p14:sldId id="464"/>
            <p14:sldId id="471"/>
            <p14:sldId id="385"/>
            <p14:sldId id="466"/>
            <p14:sldId id="396"/>
            <p14:sldId id="467"/>
            <p14:sldId id="448"/>
            <p14:sldId id="383"/>
            <p14:sldId id="434"/>
            <p14:sldId id="436"/>
            <p14:sldId id="481"/>
            <p14:sldId id="421"/>
            <p14:sldId id="468"/>
          </p14:sldIdLst>
        </p14:section>
        <p14:section name="Список источников" id="{70E9C73F-0BAA-41E9-B43F-35175CE017A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9E3"/>
    <a:srgbClr val="E86AD6"/>
    <a:srgbClr val="B3F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69" autoAdjust="0"/>
    <p:restoredTop sz="95196" autoAdjust="0"/>
  </p:normalViewPr>
  <p:slideViewPr>
    <p:cSldViewPr>
      <p:cViewPr>
        <p:scale>
          <a:sx n="80" d="100"/>
          <a:sy n="80" d="100"/>
        </p:scale>
        <p:origin x="1685" y="17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41195-4206-42ED-A6A6-B2392EE1BAB8}" type="datetimeFigureOut">
              <a:rPr lang="ru-RU" smtClean="0"/>
              <a:t>17.11.2024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29143-5934-41C8-9602-5FBA2F95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8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5C4B8D-CCB0-4D0A-B77D-0561A8EE079F}" type="datetime1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98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EA3-493B-4800-8C2F-F9C85E935100}" type="datetime1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2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D79A-CD90-4FD0-BD32-CDAC8DBECF7B}" type="datetime1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3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F2E3-BB26-4845-AA29-20EC0EFA883B}" type="datetime1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49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584-D70B-4BFD-B90A-1F3428D71730}" type="datetime1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913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275-E044-47EC-A767-D446A39F887B}" type="datetime1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AE8C-9846-445D-B159-6833E58F0155}" type="datetime1">
              <a:rPr lang="ru-RU" smtClean="0"/>
              <a:t>17.11.2024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68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6A7-DAAC-48D8-A375-28B77E1C841A}" type="datetime1">
              <a:rPr lang="ru-RU" smtClean="0"/>
              <a:t>17.11.2024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35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B032-DFA7-4EB1-BB11-E965C00D10C3}" type="datetime1">
              <a:rPr lang="ru-RU" smtClean="0"/>
              <a:t>17.11.2024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1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3FF-A556-4E2E-AC95-4FF746EC3C64}" type="datetime1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7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FA57-F00B-45EA-A788-B7C9B489E25E}" type="datetime1">
              <a:rPr lang="ru-RU" smtClean="0"/>
              <a:t>17.11.2024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42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D627B5A-74AC-4D29-AEE3-29CD5DE45CBF}" type="datetime1">
              <a:rPr lang="ru-RU" smtClean="0"/>
              <a:t>17.11.2024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63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5" Type="http://schemas.openxmlformats.org/officeDocument/2006/relationships/slide" Target="slide55.xml"/><Relationship Id="rId4" Type="http://schemas.openxmlformats.org/officeDocument/2006/relationships/slide" Target="slide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9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Arial" charset="0"/>
              </a:rPr>
              <a:t>Министерство науки и высшего образования Российской Федерации</a:t>
            </a:r>
            <a:br>
              <a:rPr lang="ru-RU" altLang="ru-RU" b="1" dirty="0">
                <a:latin typeface="Arial" charset="0"/>
              </a:rPr>
            </a:br>
            <a:r>
              <a:rPr lang="ru-RU" altLang="ru-RU" b="1" dirty="0">
                <a:latin typeface="Arial" charset="0"/>
              </a:rPr>
              <a:t>ФЕДЕРАЛЬНОЕ ГОСУДАРСТВЕННОЕ БЮДЖЕТНОЕ </a:t>
            </a:r>
            <a:br>
              <a:rPr lang="ru-RU" altLang="ru-RU" b="1" dirty="0">
                <a:latin typeface="Arial" charset="0"/>
              </a:rPr>
            </a:br>
            <a:r>
              <a:rPr lang="ru-RU" altLang="ru-RU" b="1" dirty="0">
                <a:latin typeface="Arial" charset="0"/>
              </a:rPr>
              <a:t>ОБРАЗОВАТЕЛЬНОЕ УЧРЕЖДЕНИЕ ВЫСШЕГО ОБРАЗОВАНИЯ «ОРЕНБУРГСКИЙ ГОСУДАРСТВЕННЫЙ УНИВЕРСИТЕТ»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6792" y="1563852"/>
            <a:ext cx="6030416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b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Институт менеджмента, экономики и предпринимательства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Кафедра экономической теории, региональной и отраслевой экономики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2991" y="3581912"/>
            <a:ext cx="6358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ctr">
              <a:spcBef>
                <a:spcPct val="2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по дисциплине   «Контроллинг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62323" y="6006476"/>
            <a:ext cx="1365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91" indent="-342891" algn="ctr">
              <a:spcBef>
                <a:spcPct val="20000"/>
              </a:spcBef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 2024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37155" y="4815603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Шлифер Е.В.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9B3B00-B206-4CA4-9818-8C72575A6298}"/>
              </a:ext>
            </a:extLst>
          </p:cNvPr>
          <p:cNvSpPr txBox="1"/>
          <p:nvPr/>
        </p:nvSpPr>
        <p:spPr>
          <a:xfrm>
            <a:off x="522397" y="3991850"/>
            <a:ext cx="8099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бюджетов (бюджетирование) как инструмент оперативного контроллинга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9210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FE51263-E831-4A9C-8605-CEEFC1ABC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3" name="Таблица 5">
            <a:extLst>
              <a:ext uri="{FF2B5EF4-FFF2-40B4-BE49-F238E27FC236}">
                <a16:creationId xmlns:a16="http://schemas.microsoft.com/office/drawing/2014/main" id="{C3CD5D39-57A3-4548-8151-A8B743593E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889558"/>
              </p:ext>
            </p:extLst>
          </p:nvPr>
        </p:nvGraphicFramePr>
        <p:xfrm>
          <a:off x="251520" y="764704"/>
          <a:ext cx="8640960" cy="5596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790">
                  <a:extLst>
                    <a:ext uri="{9D8B030D-6E8A-4147-A177-3AD203B41FA5}">
                      <a16:colId xmlns:a16="http://schemas.microsoft.com/office/drawing/2014/main" val="2638924812"/>
                    </a:ext>
                  </a:extLst>
                </a:gridCol>
                <a:gridCol w="4037170">
                  <a:extLst>
                    <a:ext uri="{9D8B030D-6E8A-4147-A177-3AD203B41FA5}">
                      <a16:colId xmlns:a16="http://schemas.microsoft.com/office/drawing/2014/main" val="1242289667"/>
                    </a:ext>
                  </a:extLst>
                </a:gridCol>
              </a:tblGrid>
              <a:tr h="44558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Понятие «бюджет»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526842"/>
                  </a:ext>
                </a:extLst>
              </a:tr>
              <a:tr h="85055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( смета), сформированный  в стоимостных величинах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Шляго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Н. Н. </a:t>
                      </a:r>
                    </a:p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Контроллинг. Теория и практика : учебник и практикум для вузов </a:t>
                      </a: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389278"/>
                  </a:ext>
                </a:extLst>
              </a:tr>
              <a:tr h="44558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Количественный план в денежном выражении, подготовленный для определенного периода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Контроллинг: теория и практика : учебник и практикум для вузов / С. В. Осипов [и др.] </a:t>
                      </a: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27722"/>
                  </a:ext>
                </a:extLst>
              </a:tr>
              <a:tr h="445586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Финансовый план, охватывающий все стороны деятельности организации, позволяющий сопоставить все понесенные затраты и полученные результаты в финансовых терминах на предстоящий период времени и по отдельным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подпериодам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Хруцкий, В. Е. 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Внутрифирменное бюджетирование. Теория и практика : учебник для вузов 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29509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77EB930-CD09-4C2C-AB3C-304F9AB4B316}"/>
              </a:ext>
            </a:extLst>
          </p:cNvPr>
          <p:cNvSpPr txBox="1"/>
          <p:nvPr/>
        </p:nvSpPr>
        <p:spPr>
          <a:xfrm>
            <a:off x="3275856" y="270609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«бюджет» авторами</a:t>
            </a:r>
          </a:p>
        </p:txBody>
      </p:sp>
    </p:spTree>
    <p:extLst>
      <p:ext uri="{BB962C8B-B14F-4D97-AF65-F5344CB8AC3E}">
        <p14:creationId xmlns:p14="http://schemas.microsoft.com/office/powerpoint/2010/main" val="250501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151C307-E22B-40F3-A42B-242427CDC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D4FF5C-6C9C-41A1-AF18-8134FD4D4643}"/>
              </a:ext>
            </a:extLst>
          </p:cNvPr>
          <p:cNvSpPr txBox="1"/>
          <p:nvPr/>
        </p:nvSpPr>
        <p:spPr>
          <a:xfrm>
            <a:off x="539552" y="764704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‒ количественный план в денежном выражении, подготовленный и принятый до определенного периода, обычно показывающий планируемую величину дохода, которая должна быть достигнута, и /или расходы, которые должны быть понесены в течении этого периода, и капитал, который необходимо привлечь для достижения данной цели.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дипломированных бухгалтеров по управленческому учету США</a:t>
            </a:r>
          </a:p>
        </p:txBody>
      </p:sp>
    </p:spTree>
    <p:extLst>
      <p:ext uri="{BB962C8B-B14F-4D97-AF65-F5344CB8AC3E}">
        <p14:creationId xmlns:p14="http://schemas.microsoft.com/office/powerpoint/2010/main" val="832926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9452E07-BA4F-46BF-96DA-65E831F0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1B72BD-22DF-4049-A9E6-032559C6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1348"/>
            <a:ext cx="7344816" cy="6329323"/>
          </a:xfrm>
          <a:prstGeom prst="rect">
            <a:avLst/>
          </a:prstGeom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BE93491C-5EAD-420F-9D16-C014C21A8BCB}"/>
              </a:ext>
            </a:extLst>
          </p:cNvPr>
          <p:cNvCxnSpPr/>
          <p:nvPr/>
        </p:nvCxnSpPr>
        <p:spPr>
          <a:xfrm>
            <a:off x="1776636" y="1052736"/>
            <a:ext cx="64087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A6B8A8A-B67D-407B-91C4-BB2A853923BB}"/>
              </a:ext>
            </a:extLst>
          </p:cNvPr>
          <p:cNvCxnSpPr>
            <a:cxnSpLocks/>
          </p:cNvCxnSpPr>
          <p:nvPr/>
        </p:nvCxnSpPr>
        <p:spPr>
          <a:xfrm>
            <a:off x="8185348" y="1052736"/>
            <a:ext cx="0" cy="41627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5E965C21-E48A-4C55-8B5C-9274CCD65A8C}"/>
              </a:ext>
            </a:extLst>
          </p:cNvPr>
          <p:cNvCxnSpPr>
            <a:cxnSpLocks/>
          </p:cNvCxnSpPr>
          <p:nvPr/>
        </p:nvCxnSpPr>
        <p:spPr>
          <a:xfrm flipH="1">
            <a:off x="6084163" y="5215467"/>
            <a:ext cx="210118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E2DFCC3D-EF24-43D8-B9C9-8F2E717A8801}"/>
              </a:ext>
            </a:extLst>
          </p:cNvPr>
          <p:cNvSpPr/>
          <p:nvPr/>
        </p:nvSpPr>
        <p:spPr>
          <a:xfrm>
            <a:off x="899592" y="5013176"/>
            <a:ext cx="5184571" cy="15121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22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FB99CE-B1EA-43C0-98C5-AF87D08F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0A2B7-C25E-4F99-B325-E292513DB2D7}"/>
              </a:ext>
            </a:extLst>
          </p:cNvPr>
          <p:cNvSpPr txBox="1"/>
          <p:nvPr/>
        </p:nvSpPr>
        <p:spPr>
          <a:xfrm>
            <a:off x="892885" y="433423"/>
            <a:ext cx="7737259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Словарь понятий</a:t>
            </a:r>
          </a:p>
          <a:p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цикл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бюджетирования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Дискретное и скользящее бюджетирование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Мастер-бюджет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бюджет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бюджет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бюджетной ответственности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управление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бюджеты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Ноль-бюджетирование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Безбюджетное управление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E90D7-7D38-4CEE-B056-26F85BFCC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024" y="737715"/>
            <a:ext cx="1442864" cy="11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42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600CA8-05C5-4875-8409-274E9804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35F70D2-1DC8-4278-8B6F-5D0191F4777B}"/>
              </a:ext>
            </a:extLst>
          </p:cNvPr>
          <p:cNvSpPr/>
          <p:nvPr/>
        </p:nvSpPr>
        <p:spPr>
          <a:xfrm>
            <a:off x="3131840" y="2888322"/>
            <a:ext cx="3130666" cy="97560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33341A0-8C6A-4042-B920-49F23FA40F3D}"/>
              </a:ext>
            </a:extLst>
          </p:cNvPr>
          <p:cNvSpPr/>
          <p:nvPr/>
        </p:nvSpPr>
        <p:spPr>
          <a:xfrm>
            <a:off x="1177192" y="436939"/>
            <a:ext cx="2736304" cy="1224136"/>
          </a:xfrm>
          <a:prstGeom prst="ellipse">
            <a:avLst/>
          </a:prstGeom>
          <a:solidFill>
            <a:srgbClr val="B3F7B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финансового планирования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2FCBEB3C-ED7D-40C4-BCC6-9B7B72AF7FA1}"/>
              </a:ext>
            </a:extLst>
          </p:cNvPr>
          <p:cNvSpPr/>
          <p:nvPr/>
        </p:nvSpPr>
        <p:spPr>
          <a:xfrm>
            <a:off x="4406121" y="457023"/>
            <a:ext cx="2952328" cy="1107117"/>
          </a:xfrm>
          <a:prstGeom prst="ellipse">
            <a:avLst/>
          </a:prstGeom>
          <a:solidFill>
            <a:srgbClr val="B3F7B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управления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12C6707C-E33F-48C0-A6C4-8DFA9099D446}"/>
              </a:ext>
            </a:extLst>
          </p:cNvPr>
          <p:cNvSpPr/>
          <p:nvPr/>
        </p:nvSpPr>
        <p:spPr>
          <a:xfrm>
            <a:off x="2987561" y="5172341"/>
            <a:ext cx="2956967" cy="1368152"/>
          </a:xfrm>
          <a:prstGeom prst="ellipse">
            <a:avLst/>
          </a:prstGeom>
          <a:solidFill>
            <a:srgbClr val="B3F7B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Управленческая технология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448101A4-EC99-49C0-B6AC-9F374A987CE3}"/>
              </a:ext>
            </a:extLst>
          </p:cNvPr>
          <p:cNvSpPr/>
          <p:nvPr/>
        </p:nvSpPr>
        <p:spPr>
          <a:xfrm>
            <a:off x="6013069" y="4653136"/>
            <a:ext cx="2736304" cy="1224136"/>
          </a:xfrm>
          <a:prstGeom prst="ellipse">
            <a:avLst/>
          </a:prstGeom>
          <a:solidFill>
            <a:srgbClr val="B3F7B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управления затратами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F2FB2034-5816-4E4B-BBDE-FAC0E0FE8825}"/>
              </a:ext>
            </a:extLst>
          </p:cNvPr>
          <p:cNvSpPr/>
          <p:nvPr/>
        </p:nvSpPr>
        <p:spPr>
          <a:xfrm rot="14726490">
            <a:off x="3033072" y="1968606"/>
            <a:ext cx="1269447" cy="598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A2995E5F-1C84-4A17-92FE-9150DC348154}"/>
              </a:ext>
            </a:extLst>
          </p:cNvPr>
          <p:cNvSpPr/>
          <p:nvPr/>
        </p:nvSpPr>
        <p:spPr>
          <a:xfrm rot="16874269">
            <a:off x="4746304" y="1888054"/>
            <a:ext cx="1119291" cy="5984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06B8381F-A277-4985-B444-D057E8D84756}"/>
              </a:ext>
            </a:extLst>
          </p:cNvPr>
          <p:cNvSpPr/>
          <p:nvPr/>
        </p:nvSpPr>
        <p:spPr>
          <a:xfrm rot="2998318">
            <a:off x="5702861" y="3959312"/>
            <a:ext cx="1119291" cy="598437"/>
          </a:xfrm>
          <a:prstGeom prst="rightArrow">
            <a:avLst>
              <a:gd name="adj1" fmla="val 4403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2F10AA82-1A9F-4E14-94F0-68F4C27A825C}"/>
              </a:ext>
            </a:extLst>
          </p:cNvPr>
          <p:cNvSpPr/>
          <p:nvPr/>
        </p:nvSpPr>
        <p:spPr>
          <a:xfrm rot="5556989">
            <a:off x="4112026" y="4191494"/>
            <a:ext cx="1132133" cy="586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C83E5248-BF05-4F21-B714-7C67748E47C3}"/>
              </a:ext>
            </a:extLst>
          </p:cNvPr>
          <p:cNvSpPr/>
          <p:nvPr/>
        </p:nvSpPr>
        <p:spPr>
          <a:xfrm>
            <a:off x="6525785" y="1629991"/>
            <a:ext cx="2385128" cy="1224136"/>
          </a:xfrm>
          <a:prstGeom prst="ellipse">
            <a:avLst/>
          </a:prstGeom>
          <a:solidFill>
            <a:srgbClr val="B3F7B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управления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35273FAF-F9A0-4119-8C59-AC57894E0124}"/>
              </a:ext>
            </a:extLst>
          </p:cNvPr>
          <p:cNvSpPr/>
          <p:nvPr/>
        </p:nvSpPr>
        <p:spPr>
          <a:xfrm rot="19337560">
            <a:off x="6040020" y="2614296"/>
            <a:ext cx="787199" cy="462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94283FB8-EBC7-489A-8C64-B437A38D225F}"/>
              </a:ext>
            </a:extLst>
          </p:cNvPr>
          <p:cNvSpPr/>
          <p:nvPr/>
        </p:nvSpPr>
        <p:spPr>
          <a:xfrm>
            <a:off x="394627" y="3941982"/>
            <a:ext cx="2952328" cy="1647258"/>
          </a:xfrm>
          <a:prstGeom prst="ellipse">
            <a:avLst/>
          </a:prstGeom>
          <a:solidFill>
            <a:srgbClr val="B3F7B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повышения эффективности деятельности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CDCFB38E-B2AF-4785-90E3-744DD1F4A4D8}"/>
              </a:ext>
            </a:extLst>
          </p:cNvPr>
          <p:cNvSpPr/>
          <p:nvPr/>
        </p:nvSpPr>
        <p:spPr>
          <a:xfrm rot="8750785">
            <a:off x="2980281" y="3757563"/>
            <a:ext cx="651209" cy="462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BA5E769-1C2D-4230-A33A-62819F3D7200}"/>
              </a:ext>
            </a:extLst>
          </p:cNvPr>
          <p:cNvSpPr/>
          <p:nvPr/>
        </p:nvSpPr>
        <p:spPr>
          <a:xfrm>
            <a:off x="271296" y="2053842"/>
            <a:ext cx="2635443" cy="1224136"/>
          </a:xfrm>
          <a:prstGeom prst="ellipse">
            <a:avLst/>
          </a:prstGeom>
          <a:solidFill>
            <a:srgbClr val="B3F7B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 планирования</a:t>
            </a: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BD6F3FEF-9703-4474-8A37-88BA82B71AEE}"/>
              </a:ext>
            </a:extLst>
          </p:cNvPr>
          <p:cNvSpPr/>
          <p:nvPr/>
        </p:nvSpPr>
        <p:spPr>
          <a:xfrm rot="11765593">
            <a:off x="2751966" y="2757447"/>
            <a:ext cx="487316" cy="4620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FE6D7-E012-43A4-BDA3-844CF165AF73}"/>
              </a:ext>
            </a:extLst>
          </p:cNvPr>
          <p:cNvSpPr txBox="1"/>
          <p:nvPr/>
        </p:nvSpPr>
        <p:spPr>
          <a:xfrm>
            <a:off x="3228022" y="24413"/>
            <a:ext cx="591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бюджетирование в научной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330338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CA7AC8-AAEB-43CE-A480-D9D1D21D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AC282-E2F0-4BFB-A4B0-DF5B01B2D071}"/>
              </a:ext>
            </a:extLst>
          </p:cNvPr>
          <p:cNvSpPr txBox="1"/>
          <p:nvPr/>
        </p:nvSpPr>
        <p:spPr>
          <a:xfrm>
            <a:off x="350567" y="710555"/>
            <a:ext cx="8442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Бюджетирование как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оперативного контроллиннга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A303F-157B-4249-9771-527F4DE90DBF}"/>
              </a:ext>
            </a:extLst>
          </p:cNvPr>
          <p:cNvSpPr txBox="1"/>
          <p:nvPr/>
        </p:nvSpPr>
        <p:spPr>
          <a:xfrm>
            <a:off x="386099" y="2352240"/>
            <a:ext cx="84249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Бюджетирование как инструмент оперативного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контроллиннга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как инструмент </a:t>
            </a:r>
            <a:r>
              <a:rPr lang="ru-RU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оперативного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контроллиннга</a:t>
            </a:r>
          </a:p>
        </p:txBody>
      </p:sp>
    </p:spTree>
    <p:extLst>
      <p:ext uri="{BB962C8B-B14F-4D97-AF65-F5344CB8AC3E}">
        <p14:creationId xmlns:p14="http://schemas.microsoft.com/office/powerpoint/2010/main" val="81156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BAF4619-6AF1-41B9-9B2A-DF0CFA34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E2837-9D13-4986-8136-5914044B8829}"/>
              </a:ext>
            </a:extLst>
          </p:cNvPr>
          <p:cNvSpPr txBox="1"/>
          <p:nvPr/>
        </p:nvSpPr>
        <p:spPr>
          <a:xfrm>
            <a:off x="444935" y="5013176"/>
            <a:ext cx="84249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Тихонов, В. С. Бюджетирование на предприятиях машиностроительного комплекса : монография / В. С. Тихонов. - Москва : Дашков и К, 2015. - 91 с. - ISBN 978-5-394-02583-9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8FE294C3-640C-49D5-82B1-DE4A2016C47E}"/>
              </a:ext>
            </a:extLst>
          </p:cNvPr>
          <p:cNvCxnSpPr>
            <a:cxnSpLocks/>
          </p:cNvCxnSpPr>
          <p:nvPr/>
        </p:nvCxnSpPr>
        <p:spPr>
          <a:xfrm>
            <a:off x="611560" y="5085184"/>
            <a:ext cx="777686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2EAE913-B2DA-4556-BCBC-305B406B153C}"/>
              </a:ext>
            </a:extLst>
          </p:cNvPr>
          <p:cNvSpPr txBox="1"/>
          <p:nvPr/>
        </p:nvSpPr>
        <p:spPr>
          <a:xfrm>
            <a:off x="827584" y="843076"/>
            <a:ext cx="7128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как процесс представляет собой комплексную систему внутрикорпоративного управления, основанную на информационной модели, состоящей из специализированных документов‒ бюджетов.</a:t>
            </a:r>
          </a:p>
        </p:txBody>
      </p:sp>
    </p:spTree>
    <p:extLst>
      <p:ext uri="{BB962C8B-B14F-4D97-AF65-F5344CB8AC3E}">
        <p14:creationId xmlns:p14="http://schemas.microsoft.com/office/powerpoint/2010/main" val="40289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8093E4-C469-4E84-9AF7-A8CC7549F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117A79-4866-42B0-B7EF-6E8434EA7F5F}"/>
              </a:ext>
            </a:extLst>
          </p:cNvPr>
          <p:cNvSpPr txBox="1"/>
          <p:nvPr/>
        </p:nvSpPr>
        <p:spPr>
          <a:xfrm>
            <a:off x="809629" y="621039"/>
            <a:ext cx="7560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 цель бюджетирования — повысить эффективность работы компании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9C8DF42-0245-423B-AD75-5CEFE754B0DF}"/>
              </a:ext>
            </a:extLst>
          </p:cNvPr>
          <p:cNvSpPr/>
          <p:nvPr/>
        </p:nvSpPr>
        <p:spPr>
          <a:xfrm>
            <a:off x="667366" y="548161"/>
            <a:ext cx="7737259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F1B0EC-BB0A-41CC-A761-BBA18A5DB685}"/>
              </a:ext>
            </a:extLst>
          </p:cNvPr>
          <p:cNvSpPr txBox="1"/>
          <p:nvPr/>
        </p:nvSpPr>
        <p:spPr>
          <a:xfrm>
            <a:off x="715971" y="1996773"/>
            <a:ext cx="81369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2400" b="1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ежегодных операций;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деятельности отделов компании и их взаимодействия;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b="1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отивация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 </a:t>
            </a: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достижение целей компании;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видами деятельности;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эффективности менеджеров.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F614A8-DEDB-4969-B961-E1C8E7C87C9D}"/>
              </a:ext>
            </a:extLst>
          </p:cNvPr>
          <p:cNvSpPr txBox="1"/>
          <p:nvPr/>
        </p:nvSpPr>
        <p:spPr>
          <a:xfrm>
            <a:off x="1292035" y="1413127"/>
            <a:ext cx="6984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0" dirty="0">
                <a:solidFill>
                  <a:srgbClr val="2021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Цели бюджетирования ( Колин Друри</a:t>
            </a:r>
            <a:r>
              <a:rPr lang="ru-RU" sz="28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ACCA2-F3B4-4476-9F57-7F49488AB3E8}"/>
              </a:ext>
            </a:extLst>
          </p:cNvPr>
          <p:cNvSpPr txBox="1"/>
          <p:nvPr/>
        </p:nvSpPr>
        <p:spPr>
          <a:xfrm>
            <a:off x="631361" y="5471637"/>
            <a:ext cx="7809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Друри, К. Управленческий и производственный учет (6-е издание) : Учебный комплекс для студентов вузов / К. Друри. – Москва : ЮНИТИ-ДАНА, 2015. – 1423 с. – ISBN 978-5-238-01060-1. – EDN XPJROV.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7B655582-5C0A-47DA-B6B8-62DA9E340612}"/>
              </a:ext>
            </a:extLst>
          </p:cNvPr>
          <p:cNvCxnSpPr/>
          <p:nvPr/>
        </p:nvCxnSpPr>
        <p:spPr>
          <a:xfrm>
            <a:off x="631361" y="5471637"/>
            <a:ext cx="790107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656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4A2B69E-24A6-4978-81B8-8189A5AAA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1722C9-2CF4-43DE-9EA1-1A8C5FB12570}"/>
              </a:ext>
            </a:extLst>
          </p:cNvPr>
          <p:cNvSpPr txBox="1"/>
          <p:nvPr/>
        </p:nvSpPr>
        <p:spPr>
          <a:xfrm>
            <a:off x="487346" y="444370"/>
            <a:ext cx="816930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бюджетирования: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Установление объектов бюджетирования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Разработка системы бюджетов операционных и финансовых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Расчёт соответствующих показателей бюджетов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Расчёт величины внутреннего и внешнего финансирования и выявление резервов их дополнительного привлечения</a:t>
            </a:r>
          </a:p>
          <a:p>
            <a:pPr algn="l">
              <a:buFont typeface="+mj-lt"/>
              <a:buAutoNum type="arabicPeriod"/>
            </a:pPr>
            <a:r>
              <a:rPr lang="ru-RU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Прогноз доходов, расходов и капитала организации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7C302D-689D-4E8D-8992-41100E8DF23F}"/>
              </a:ext>
            </a:extLst>
          </p:cNvPr>
          <p:cNvSpPr txBox="1"/>
          <p:nvPr/>
        </p:nvSpPr>
        <p:spPr>
          <a:xfrm>
            <a:off x="1896142" y="5363295"/>
            <a:ext cx="51845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бюджетирования- самостоятельно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F7E4B3-8EC3-4933-AF2A-4DD0BE67E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789" y="5272235"/>
            <a:ext cx="1442864" cy="11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7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C7232BA-B297-4D47-8EC4-A9EEF72B1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8" y="4961785"/>
            <a:ext cx="127966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51FF2A4-D5A4-4268-847B-1F4CF89EE334}"/>
              </a:ext>
            </a:extLst>
          </p:cNvPr>
          <p:cNvSpPr/>
          <p:nvPr/>
        </p:nvSpPr>
        <p:spPr>
          <a:xfrm>
            <a:off x="1907704" y="420707"/>
            <a:ext cx="4536504" cy="72008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Составные элементы бюджетирования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1E3984D3-8F9A-4338-87B0-B50BD987781A}"/>
              </a:ext>
            </a:extLst>
          </p:cNvPr>
          <p:cNvCxnSpPr>
            <a:cxnSpLocks/>
          </p:cNvCxnSpPr>
          <p:nvPr/>
        </p:nvCxnSpPr>
        <p:spPr>
          <a:xfrm>
            <a:off x="4067944" y="1140788"/>
            <a:ext cx="0" cy="1781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AA4F6B3-872E-4147-8394-9474D11EF3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18158"/>
          <a:stretch/>
        </p:blipFill>
        <p:spPr>
          <a:xfrm>
            <a:off x="349700" y="1318904"/>
            <a:ext cx="8444599" cy="4967214"/>
          </a:xfrm>
          <a:prstGeom prst="rect">
            <a:avLst/>
          </a:prstGeom>
        </p:spPr>
      </p:pic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5FD7FB5-A4A8-4790-BC8B-A8175BFBEFF5}"/>
              </a:ext>
            </a:extLst>
          </p:cNvPr>
          <p:cNvCxnSpPr>
            <a:cxnSpLocks/>
          </p:cNvCxnSpPr>
          <p:nvPr/>
        </p:nvCxnSpPr>
        <p:spPr>
          <a:xfrm>
            <a:off x="450972" y="6286118"/>
            <a:ext cx="82254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34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3C485C-4632-450B-93C8-BD8FA586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766AB6-A9C5-4548-A8C3-BAD51E80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191500" cy="4476750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DB18CBE-6B2E-4F1F-896C-6298A043FF9A}"/>
              </a:ext>
            </a:extLst>
          </p:cNvPr>
          <p:cNvSpPr/>
          <p:nvPr/>
        </p:nvSpPr>
        <p:spPr>
          <a:xfrm>
            <a:off x="323528" y="2999071"/>
            <a:ext cx="405003" cy="452683"/>
          </a:xfrm>
          <a:custGeom>
            <a:avLst/>
            <a:gdLst>
              <a:gd name="connsiteX0" fmla="*/ 0 w 405003"/>
              <a:gd name="connsiteY0" fmla="*/ 9603 h 452683"/>
              <a:gd name="connsiteX1" fmla="*/ 273378 w 405003"/>
              <a:gd name="connsiteY1" fmla="*/ 452663 h 452683"/>
              <a:gd name="connsiteX2" fmla="*/ 395926 w 405003"/>
              <a:gd name="connsiteY2" fmla="*/ 28457 h 452683"/>
              <a:gd name="connsiteX3" fmla="*/ 395926 w 405003"/>
              <a:gd name="connsiteY3" fmla="*/ 37883 h 452683"/>
              <a:gd name="connsiteX4" fmla="*/ 395926 w 405003"/>
              <a:gd name="connsiteY4" fmla="*/ 37883 h 45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003" h="452683">
                <a:moveTo>
                  <a:pt x="0" y="9603"/>
                </a:moveTo>
                <a:cubicBezTo>
                  <a:pt x="103695" y="229562"/>
                  <a:pt x="207390" y="449521"/>
                  <a:pt x="273378" y="452663"/>
                </a:cubicBezTo>
                <a:cubicBezTo>
                  <a:pt x="339366" y="455805"/>
                  <a:pt x="375501" y="97587"/>
                  <a:pt x="395926" y="28457"/>
                </a:cubicBezTo>
                <a:cubicBezTo>
                  <a:pt x="416351" y="-40673"/>
                  <a:pt x="395926" y="37883"/>
                  <a:pt x="395926" y="37883"/>
                </a:cubicBezTo>
                <a:lnTo>
                  <a:pt x="395926" y="3788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4FD03D-0955-46D2-8C6F-7CB3A5DBC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991671"/>
            <a:ext cx="6817636" cy="1625451"/>
          </a:xfrm>
          <a:prstGeom prst="rect">
            <a:avLst/>
          </a:prstGeom>
        </p:spPr>
      </p:pic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786981A6-FB45-4EAE-8950-B838AFC08DE7}"/>
              </a:ext>
            </a:extLst>
          </p:cNvPr>
          <p:cNvSpPr/>
          <p:nvPr/>
        </p:nvSpPr>
        <p:spPr>
          <a:xfrm>
            <a:off x="7740352" y="3068960"/>
            <a:ext cx="405003" cy="452683"/>
          </a:xfrm>
          <a:custGeom>
            <a:avLst/>
            <a:gdLst>
              <a:gd name="connsiteX0" fmla="*/ 0 w 405003"/>
              <a:gd name="connsiteY0" fmla="*/ 9603 h 452683"/>
              <a:gd name="connsiteX1" fmla="*/ 273378 w 405003"/>
              <a:gd name="connsiteY1" fmla="*/ 452663 h 452683"/>
              <a:gd name="connsiteX2" fmla="*/ 395926 w 405003"/>
              <a:gd name="connsiteY2" fmla="*/ 28457 h 452683"/>
              <a:gd name="connsiteX3" fmla="*/ 395926 w 405003"/>
              <a:gd name="connsiteY3" fmla="*/ 37883 h 452683"/>
              <a:gd name="connsiteX4" fmla="*/ 395926 w 405003"/>
              <a:gd name="connsiteY4" fmla="*/ 37883 h 45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003" h="452683">
                <a:moveTo>
                  <a:pt x="0" y="9603"/>
                </a:moveTo>
                <a:cubicBezTo>
                  <a:pt x="103695" y="229562"/>
                  <a:pt x="207390" y="449521"/>
                  <a:pt x="273378" y="452663"/>
                </a:cubicBezTo>
                <a:cubicBezTo>
                  <a:pt x="339366" y="455805"/>
                  <a:pt x="375501" y="97587"/>
                  <a:pt x="395926" y="28457"/>
                </a:cubicBezTo>
                <a:cubicBezTo>
                  <a:pt x="416351" y="-40673"/>
                  <a:pt x="395926" y="37883"/>
                  <a:pt x="395926" y="37883"/>
                </a:cubicBezTo>
                <a:lnTo>
                  <a:pt x="395926" y="3788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51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6BA7E8C-9C77-4201-B480-229CB7F3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1E18B-6026-416C-B228-00A43232C0AC}"/>
              </a:ext>
            </a:extLst>
          </p:cNvPr>
          <p:cNvSpPr txBox="1"/>
          <p:nvPr/>
        </p:nvSpPr>
        <p:spPr>
          <a:xfrm>
            <a:off x="611560" y="233609"/>
            <a:ext cx="8352928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предприятия может рассматриваться в различном качестве: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экономический прогноз;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координации;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контроля;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для постановки задачи (например, сокращение потребления ресурсов, изучение возможностей кредитования предприятия);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делегирования полномочий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бюджетирования зависят от цели формирования бюджета</a:t>
            </a:r>
          </a:p>
          <a:p>
            <a:r>
              <a:rPr lang="ru-RU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как технология состоит из нескольких элементов ( функции, принципы, бизнес-процессы, организационно-методические документы)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47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0259466-5B7A-44FD-8206-5A636F38C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8" y="6520259"/>
            <a:ext cx="127966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055602-CD68-4BA5-814D-382D93140066}"/>
              </a:ext>
            </a:extLst>
          </p:cNvPr>
          <p:cNvSpPr txBox="1"/>
          <p:nvPr/>
        </p:nvSpPr>
        <p:spPr>
          <a:xfrm>
            <a:off x="4513868" y="6545176"/>
            <a:ext cx="4637488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схема финансово-экономического планирования ( пример)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E565A63-4098-4FD7-8C83-BF42827B25B9}"/>
              </a:ext>
            </a:extLst>
          </p:cNvPr>
          <p:cNvSpPr/>
          <p:nvPr/>
        </p:nvSpPr>
        <p:spPr>
          <a:xfrm>
            <a:off x="3588909" y="992324"/>
            <a:ext cx="2160240" cy="4616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4893E-7639-4FF3-ACE3-336F2836E990}"/>
              </a:ext>
            </a:extLst>
          </p:cNvPr>
          <p:cNvSpPr txBox="1"/>
          <p:nvPr/>
        </p:nvSpPr>
        <p:spPr>
          <a:xfrm flipH="1">
            <a:off x="3768929" y="98563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1C4E608-6DF2-40E5-BF25-962E7AF4B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16" y="1017441"/>
            <a:ext cx="705644" cy="637536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4910BB31-8AE9-48DC-8833-366E88C3AF93}"/>
              </a:ext>
            </a:extLst>
          </p:cNvPr>
          <p:cNvCxnSpPr>
            <a:cxnSpLocks/>
            <a:stCxn id="6" idx="2"/>
            <a:endCxn id="18" idx="0"/>
          </p:cNvCxnSpPr>
          <p:nvPr/>
        </p:nvCxnSpPr>
        <p:spPr>
          <a:xfrm>
            <a:off x="4669029" y="1453990"/>
            <a:ext cx="20297" cy="1827136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7FD03CC-85F2-48A8-A736-FD345A1283AC}"/>
              </a:ext>
            </a:extLst>
          </p:cNvPr>
          <p:cNvSpPr/>
          <p:nvPr/>
        </p:nvSpPr>
        <p:spPr>
          <a:xfrm>
            <a:off x="3370092" y="3281126"/>
            <a:ext cx="2638467" cy="10071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309107-D6EA-4566-B1EB-592844C114F9}"/>
              </a:ext>
            </a:extLst>
          </p:cNvPr>
          <p:cNvSpPr txBox="1"/>
          <p:nvPr/>
        </p:nvSpPr>
        <p:spPr>
          <a:xfrm flipH="1">
            <a:off x="3395395" y="3390572"/>
            <a:ext cx="2734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на год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248B659-8A4E-4E8C-BECD-A38AB8293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056" y="3760004"/>
            <a:ext cx="779934" cy="7499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ED3654B-9E7A-4278-B748-2680E5CAF83A}"/>
              </a:ext>
            </a:extLst>
          </p:cNvPr>
          <p:cNvSpPr/>
          <p:nvPr/>
        </p:nvSpPr>
        <p:spPr>
          <a:xfrm>
            <a:off x="6314918" y="1740324"/>
            <a:ext cx="2692039" cy="10101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 объектов основных средств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7643715-19A4-490A-B546-3D66DD62F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9967" y="1224775"/>
            <a:ext cx="725128" cy="637536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FD087CFD-7579-4801-88CE-DF644BBB92D8}"/>
              </a:ext>
            </a:extLst>
          </p:cNvPr>
          <p:cNvCxnSpPr>
            <a:cxnSpLocks/>
          </p:cNvCxnSpPr>
          <p:nvPr/>
        </p:nvCxnSpPr>
        <p:spPr>
          <a:xfrm>
            <a:off x="7384054" y="2750435"/>
            <a:ext cx="0" cy="8309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E58F6636-938B-432C-8648-7030C25DF08A}"/>
              </a:ext>
            </a:extLst>
          </p:cNvPr>
          <p:cNvCxnSpPr>
            <a:cxnSpLocks/>
          </p:cNvCxnSpPr>
          <p:nvPr/>
        </p:nvCxnSpPr>
        <p:spPr>
          <a:xfrm flipH="1">
            <a:off x="6030474" y="3581414"/>
            <a:ext cx="1353580" cy="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2060CF33-C21D-40CC-AF95-C49C9F5A81DE}"/>
              </a:ext>
            </a:extLst>
          </p:cNvPr>
          <p:cNvSpPr/>
          <p:nvPr/>
        </p:nvSpPr>
        <p:spPr>
          <a:xfrm>
            <a:off x="2709793" y="4796349"/>
            <a:ext cx="4644501" cy="6436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DE01A8-A7AE-4C70-8D3C-4F9A97EE578B}"/>
              </a:ext>
            </a:extLst>
          </p:cNvPr>
          <p:cNvSpPr txBox="1"/>
          <p:nvPr/>
        </p:nvSpPr>
        <p:spPr>
          <a:xfrm flipH="1">
            <a:off x="2846913" y="4910810"/>
            <a:ext cx="4370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учет</a:t>
            </a:r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D9F67E50-DD1D-4F94-917C-9E2E0E8795AA}"/>
              </a:ext>
            </a:extLst>
          </p:cNvPr>
          <p:cNvCxnSpPr>
            <a:cxnSpLocks/>
          </p:cNvCxnSpPr>
          <p:nvPr/>
        </p:nvCxnSpPr>
        <p:spPr>
          <a:xfrm flipV="1">
            <a:off x="4700048" y="4288228"/>
            <a:ext cx="0" cy="508121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9BE3057-39E2-48EA-B3E1-95EF76BB14D1}"/>
              </a:ext>
            </a:extLst>
          </p:cNvPr>
          <p:cNvSpPr/>
          <p:nvPr/>
        </p:nvSpPr>
        <p:spPr>
          <a:xfrm>
            <a:off x="299680" y="1501500"/>
            <a:ext cx="2155655" cy="8309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8E1605-A387-4A5E-BAE1-8F4B666252BF}"/>
              </a:ext>
            </a:extLst>
          </p:cNvPr>
          <p:cNvSpPr txBox="1"/>
          <p:nvPr/>
        </p:nvSpPr>
        <p:spPr>
          <a:xfrm flipH="1">
            <a:off x="82533" y="1524292"/>
            <a:ext cx="2734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БДДС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10-летний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1BC4F68F-6853-460D-8148-6F0703BF9760}"/>
              </a:ext>
            </a:extLst>
          </p:cNvPr>
          <p:cNvCxnSpPr>
            <a:cxnSpLocks/>
          </p:cNvCxnSpPr>
          <p:nvPr/>
        </p:nvCxnSpPr>
        <p:spPr>
          <a:xfrm>
            <a:off x="1483062" y="2288941"/>
            <a:ext cx="0" cy="10109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BF5F9260-2909-4C84-81F9-57268C527FFC}"/>
              </a:ext>
            </a:extLst>
          </p:cNvPr>
          <p:cNvCxnSpPr>
            <a:cxnSpLocks/>
          </p:cNvCxnSpPr>
          <p:nvPr/>
        </p:nvCxnSpPr>
        <p:spPr>
          <a:xfrm>
            <a:off x="1449798" y="3299917"/>
            <a:ext cx="1945683" cy="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7FDE7330-85D6-4562-9EEE-68BEB155EC8A}"/>
              </a:ext>
            </a:extLst>
          </p:cNvPr>
          <p:cNvSpPr/>
          <p:nvPr/>
        </p:nvSpPr>
        <p:spPr>
          <a:xfrm>
            <a:off x="371328" y="6042942"/>
            <a:ext cx="3217581" cy="7758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Казначейство (оперативное управление ДС</a:t>
            </a:r>
            <a:r>
              <a:rPr lang="ru-RU" dirty="0"/>
              <a:t>)</a:t>
            </a:r>
          </a:p>
        </p:txBody>
      </p: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CEE353A0-00B9-4CFF-A37B-B28287C3B60F}"/>
              </a:ext>
            </a:extLst>
          </p:cNvPr>
          <p:cNvCxnSpPr>
            <a:cxnSpLocks/>
          </p:cNvCxnSpPr>
          <p:nvPr/>
        </p:nvCxnSpPr>
        <p:spPr>
          <a:xfrm flipH="1">
            <a:off x="1789706" y="3704358"/>
            <a:ext cx="10120" cy="2357043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0716DD8B-07F5-4C2D-9DC5-8E5A2AADEE8D}"/>
              </a:ext>
            </a:extLst>
          </p:cNvPr>
          <p:cNvCxnSpPr>
            <a:cxnSpLocks/>
          </p:cNvCxnSpPr>
          <p:nvPr/>
        </p:nvCxnSpPr>
        <p:spPr>
          <a:xfrm flipH="1">
            <a:off x="1799826" y="3704358"/>
            <a:ext cx="1548039" cy="242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45483134-AEDB-4DE5-9531-866E31AD0838}"/>
              </a:ext>
            </a:extLst>
          </p:cNvPr>
          <p:cNvCxnSpPr/>
          <p:nvPr/>
        </p:nvCxnSpPr>
        <p:spPr>
          <a:xfrm>
            <a:off x="2360888" y="1925230"/>
            <a:ext cx="26712" cy="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33D31E14-BF71-4FD3-8D4E-23A5CED290A8}"/>
              </a:ext>
            </a:extLst>
          </p:cNvPr>
          <p:cNvCxnSpPr>
            <a:cxnSpLocks/>
          </p:cNvCxnSpPr>
          <p:nvPr/>
        </p:nvCxnSpPr>
        <p:spPr>
          <a:xfrm>
            <a:off x="548787" y="2947216"/>
            <a:ext cx="7728024" cy="3205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55047E8D-9454-439E-8132-5E1FA34C2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1898" y="1336209"/>
            <a:ext cx="620368" cy="663352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3402B1C8-1FDD-44C2-A36E-A8B530BC0E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470" y="4910810"/>
            <a:ext cx="812597" cy="662348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40787FEB-3F75-4761-8B30-7CCEAC2B23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5624" y="6042942"/>
            <a:ext cx="825633" cy="758690"/>
          </a:xfrm>
          <a:prstGeom prst="rect">
            <a:avLst/>
          </a:prstGeom>
        </p:spPr>
      </p:pic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2C9C0104-D432-4F14-905E-2BE55F69C7A8}"/>
              </a:ext>
            </a:extLst>
          </p:cNvPr>
          <p:cNvCxnSpPr>
            <a:cxnSpLocks/>
          </p:cNvCxnSpPr>
          <p:nvPr/>
        </p:nvCxnSpPr>
        <p:spPr>
          <a:xfrm flipV="1">
            <a:off x="548787" y="4609325"/>
            <a:ext cx="7930163" cy="697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A15D480-9224-41D7-B9B3-9D3ADF41AE98}"/>
              </a:ext>
            </a:extLst>
          </p:cNvPr>
          <p:cNvSpPr txBox="1"/>
          <p:nvPr/>
        </p:nvSpPr>
        <p:spPr>
          <a:xfrm>
            <a:off x="371328" y="83084"/>
            <a:ext cx="86911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Структура системы бюджетов на предприятии.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бюджетов, их 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342606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4F73E3F-FFC9-47D1-A800-06D2DF2D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D1B6B8-7324-4F45-9B4A-1953D5052D28}"/>
              </a:ext>
            </a:extLst>
          </p:cNvPr>
          <p:cNvSpPr txBox="1"/>
          <p:nvPr/>
        </p:nvSpPr>
        <p:spPr>
          <a:xfrm>
            <a:off x="3563888" y="269046"/>
            <a:ext cx="5243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системы бюджетов на предприятии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0CCE2D-0BA9-445F-B5F5-594C8FD3E4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988"/>
          <a:stretch/>
        </p:blipFill>
        <p:spPr>
          <a:xfrm rot="5400000">
            <a:off x="1642239" y="-916499"/>
            <a:ext cx="5859522" cy="877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795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1904349-40D9-4A9E-9EA9-8F4D5F54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C20396-8C26-4143-96E9-DCCA06B19329}"/>
              </a:ext>
            </a:extLst>
          </p:cNvPr>
          <p:cNvSpPr txBox="1"/>
          <p:nvPr/>
        </p:nvSpPr>
        <p:spPr>
          <a:xfrm>
            <a:off x="481632" y="548398"/>
            <a:ext cx="8175020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Виды бюджетов</a:t>
            </a: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методам разработки бюджетов выделяют гибкий и фиксированный бюджет. </a:t>
            </a: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Гибкий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бюджет, созданный для разных уровней производства или загрузки производственных мощностей, т.е. он изменяется в соответствии с уровнем деятельности, показывает размеры затрат и результаты при различном объеме деятельности соответствующего центра ответственности (центры затрат, центр выручки). В зависимости от объема деятельности переменные и смешанные затраты меняются, а постоянные остаются неизменными. 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Фиксированный 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бюджет, который остается постоянным независимо от уровня деловой активности, т. е. бюджет создается для стандартного объема производства.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BD4CD0-8986-4838-9040-CA30C30A3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5" y="5576223"/>
            <a:ext cx="1060317" cy="8425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DC35E5-E3A7-421C-8AA7-631C290D3AA7}"/>
              </a:ext>
            </a:extLst>
          </p:cNvPr>
          <p:cNvSpPr txBox="1"/>
          <p:nvPr/>
        </p:nvSpPr>
        <p:spPr>
          <a:xfrm>
            <a:off x="4355976" y="575904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бюджетов- самостоятельно</a:t>
            </a:r>
          </a:p>
        </p:txBody>
      </p:sp>
    </p:spTree>
    <p:extLst>
      <p:ext uri="{BB962C8B-B14F-4D97-AF65-F5344CB8AC3E}">
        <p14:creationId xmlns:p14="http://schemas.microsoft.com/office/powerpoint/2010/main" val="4247407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F11328C-5CB9-4BDB-88D1-C8BFA900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4167FF-D78D-4179-9ADD-2D66A6F6280B}"/>
              </a:ext>
            </a:extLst>
          </p:cNvPr>
          <p:cNvSpPr txBox="1"/>
          <p:nvPr/>
        </p:nvSpPr>
        <p:spPr>
          <a:xfrm>
            <a:off x="999240" y="361333"/>
            <a:ext cx="7245167" cy="458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подходов к разработке бюджетов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A31FD46-081E-4D50-8469-241829A1FB9D}"/>
              </a:ext>
            </a:extLst>
          </p:cNvPr>
          <p:cNvSpPr/>
          <p:nvPr/>
        </p:nvSpPr>
        <p:spPr>
          <a:xfrm>
            <a:off x="2195736" y="1073708"/>
            <a:ext cx="4248472" cy="10215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EFFA1-1D4C-4C75-8C53-674B29344DE3}"/>
              </a:ext>
            </a:extLst>
          </p:cNvPr>
          <p:cNvSpPr txBox="1"/>
          <p:nvPr/>
        </p:nvSpPr>
        <p:spPr>
          <a:xfrm>
            <a:off x="2591780" y="1235025"/>
            <a:ext cx="345638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</a:t>
            </a: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3BD5C800-58B7-442A-B805-D755394BA8DE}"/>
              </a:ext>
            </a:extLst>
          </p:cNvPr>
          <p:cNvSpPr/>
          <p:nvPr/>
        </p:nvSpPr>
        <p:spPr>
          <a:xfrm>
            <a:off x="2591780" y="2104228"/>
            <a:ext cx="540060" cy="460676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8CBADFB5-D71A-45DA-8EDC-9D78E3CDC645}"/>
              </a:ext>
            </a:extLst>
          </p:cNvPr>
          <p:cNvSpPr/>
          <p:nvPr/>
        </p:nvSpPr>
        <p:spPr>
          <a:xfrm>
            <a:off x="5580112" y="2127702"/>
            <a:ext cx="540060" cy="460676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DAC2647-58A1-4C2F-93A4-05350043B0E7}"/>
              </a:ext>
            </a:extLst>
          </p:cNvPr>
          <p:cNvSpPr/>
          <p:nvPr/>
        </p:nvSpPr>
        <p:spPr>
          <a:xfrm>
            <a:off x="977360" y="2602995"/>
            <a:ext cx="3528392" cy="10215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BA0A9F-9ABB-4FDA-A113-2FC184A6D608}"/>
              </a:ext>
            </a:extLst>
          </p:cNvPr>
          <p:cNvSpPr txBox="1"/>
          <p:nvPr/>
        </p:nvSpPr>
        <p:spPr>
          <a:xfrm>
            <a:off x="1835696" y="2796581"/>
            <a:ext cx="1694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Гибкие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1748026-B14A-4CD2-AD3C-3334D929FB4F}"/>
              </a:ext>
            </a:extLst>
          </p:cNvPr>
          <p:cNvSpPr/>
          <p:nvPr/>
        </p:nvSpPr>
        <p:spPr>
          <a:xfrm>
            <a:off x="4860031" y="2630609"/>
            <a:ext cx="3677793" cy="10215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993C7C-9B8B-4E40-80C9-4AD5DA8C9039}"/>
              </a:ext>
            </a:extLst>
          </p:cNvPr>
          <p:cNvSpPr txBox="1"/>
          <p:nvPr/>
        </p:nvSpPr>
        <p:spPr>
          <a:xfrm>
            <a:off x="4860032" y="2800518"/>
            <a:ext cx="3627404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Фиксированные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37E5C32-70B8-4B52-87BE-5995F017AFE8}"/>
              </a:ext>
            </a:extLst>
          </p:cNvPr>
          <p:cNvSpPr/>
          <p:nvPr/>
        </p:nvSpPr>
        <p:spPr>
          <a:xfrm>
            <a:off x="740566" y="4520457"/>
            <a:ext cx="1801708" cy="1436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D1A7C-652E-40D1-BCEB-2C1392FFAD8F}"/>
              </a:ext>
            </a:extLst>
          </p:cNvPr>
          <p:cNvSpPr txBox="1"/>
          <p:nvPr/>
        </p:nvSpPr>
        <p:spPr>
          <a:xfrm>
            <a:off x="687658" y="4865795"/>
            <a:ext cx="1959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Приростные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3BC01C05-62F7-4155-B79F-A5D8D67F0BCF}"/>
              </a:ext>
            </a:extLst>
          </p:cNvPr>
          <p:cNvSpPr/>
          <p:nvPr/>
        </p:nvSpPr>
        <p:spPr>
          <a:xfrm>
            <a:off x="2901426" y="4520457"/>
            <a:ext cx="3528392" cy="1436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4AD6E2-2941-4E7E-8211-E2A9C5FE4FE9}"/>
              </a:ext>
            </a:extLst>
          </p:cNvPr>
          <p:cNvSpPr txBox="1"/>
          <p:nvPr/>
        </p:nvSpPr>
        <p:spPr>
          <a:xfrm>
            <a:off x="2981800" y="4638318"/>
            <a:ext cx="3367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анализом дополнительных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вариантов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7D33657-9F29-4838-BCED-90D5A665D3A4}"/>
              </a:ext>
            </a:extLst>
          </p:cNvPr>
          <p:cNvSpPr/>
          <p:nvPr/>
        </p:nvSpPr>
        <p:spPr>
          <a:xfrm>
            <a:off x="6736125" y="4541988"/>
            <a:ext cx="1801708" cy="14360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A6B8BA-38B8-4B58-8C46-421F4B667FD4}"/>
              </a:ext>
            </a:extLst>
          </p:cNvPr>
          <p:cNvSpPr txBox="1"/>
          <p:nvPr/>
        </p:nvSpPr>
        <p:spPr>
          <a:xfrm>
            <a:off x="6830261" y="5007649"/>
            <a:ext cx="1446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с нуля»</a:t>
            </a:r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id="{788563FE-1703-478C-BFC5-BED4E028E550}"/>
              </a:ext>
            </a:extLst>
          </p:cNvPr>
          <p:cNvSpPr/>
          <p:nvPr/>
        </p:nvSpPr>
        <p:spPr>
          <a:xfrm>
            <a:off x="5721883" y="3674299"/>
            <a:ext cx="540060" cy="295628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7AEC0D2-4B4D-4C8B-9246-D60BDC3B126D}"/>
              </a:ext>
            </a:extLst>
          </p:cNvPr>
          <p:cNvCxnSpPr/>
          <p:nvPr/>
        </p:nvCxnSpPr>
        <p:spPr>
          <a:xfrm>
            <a:off x="1979712" y="4005064"/>
            <a:ext cx="5760640" cy="0"/>
          </a:xfrm>
          <a:prstGeom prst="line">
            <a:avLst/>
          </a:prstGeom>
          <a:ln w="762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EB203436-C876-4028-9968-63C250887E62}"/>
              </a:ext>
            </a:extLst>
          </p:cNvPr>
          <p:cNvCxnSpPr>
            <a:cxnSpLocks/>
          </p:cNvCxnSpPr>
          <p:nvPr/>
        </p:nvCxnSpPr>
        <p:spPr>
          <a:xfrm>
            <a:off x="1979712" y="3969927"/>
            <a:ext cx="0" cy="56841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0135F747-750E-481B-91E1-02795FB0CBC9}"/>
              </a:ext>
            </a:extLst>
          </p:cNvPr>
          <p:cNvCxnSpPr>
            <a:cxnSpLocks/>
          </p:cNvCxnSpPr>
          <p:nvPr/>
        </p:nvCxnSpPr>
        <p:spPr>
          <a:xfrm>
            <a:off x="7740352" y="4005064"/>
            <a:ext cx="0" cy="56841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E451BC4D-AD32-42B0-B9E1-5A89272F4DCF}"/>
              </a:ext>
            </a:extLst>
          </p:cNvPr>
          <p:cNvCxnSpPr>
            <a:cxnSpLocks/>
          </p:cNvCxnSpPr>
          <p:nvPr/>
        </p:nvCxnSpPr>
        <p:spPr>
          <a:xfrm>
            <a:off x="4788024" y="3969927"/>
            <a:ext cx="0" cy="568412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40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FBB539B-858B-431B-A3EB-DFCF811F3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7BD34B-2C16-4DD3-9082-AA6446143156}"/>
              </a:ext>
            </a:extLst>
          </p:cNvPr>
          <p:cNvSpPr txBox="1"/>
          <p:nvPr/>
        </p:nvSpPr>
        <p:spPr>
          <a:xfrm>
            <a:off x="877890" y="353087"/>
            <a:ext cx="7245167" cy="458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с «нуля»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50FDC84-D6BF-4D0D-994D-BDBBE11B7855}"/>
              </a:ext>
            </a:extLst>
          </p:cNvPr>
          <p:cNvSpPr/>
          <p:nvPr/>
        </p:nvSpPr>
        <p:spPr>
          <a:xfrm>
            <a:off x="559753" y="1041466"/>
            <a:ext cx="3755384" cy="8822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C75F399-4FD8-47FC-97CA-06E84781CF9E}"/>
              </a:ext>
            </a:extLst>
          </p:cNvPr>
          <p:cNvSpPr/>
          <p:nvPr/>
        </p:nvSpPr>
        <p:spPr>
          <a:xfrm>
            <a:off x="4653880" y="980729"/>
            <a:ext cx="4000106" cy="8854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6C39E6-5B13-4DF0-AC4A-8378C9D985FA}"/>
              </a:ext>
            </a:extLst>
          </p:cNvPr>
          <p:cNvSpPr/>
          <p:nvPr/>
        </p:nvSpPr>
        <p:spPr>
          <a:xfrm>
            <a:off x="479768" y="2070744"/>
            <a:ext cx="3816424" cy="9405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избежать копирование предыдущих ошибок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48456E1-1EA2-43D6-9258-8D107A2B756F}"/>
              </a:ext>
            </a:extLst>
          </p:cNvPr>
          <p:cNvSpPr/>
          <p:nvPr/>
        </p:nvSpPr>
        <p:spPr>
          <a:xfrm>
            <a:off x="4775428" y="2123005"/>
            <a:ext cx="3865962" cy="885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риска непредвиденных расходов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DB98B97-F119-47D9-BF20-6A7BC0B878CC}"/>
              </a:ext>
            </a:extLst>
          </p:cNvPr>
          <p:cNvSpPr/>
          <p:nvPr/>
        </p:nvSpPr>
        <p:spPr>
          <a:xfrm>
            <a:off x="479768" y="3107517"/>
            <a:ext cx="3804200" cy="8243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достоверность содержательной части бюджета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3DE16EE-4A9C-4439-B636-460024538884}"/>
              </a:ext>
            </a:extLst>
          </p:cNvPr>
          <p:cNvSpPr/>
          <p:nvPr/>
        </p:nvSpPr>
        <p:spPr>
          <a:xfrm>
            <a:off x="528584" y="4093407"/>
            <a:ext cx="3732192" cy="790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дисциплину при  составлении бюджетов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4AEC1FC-750E-409A-A016-142C30F278CD}"/>
              </a:ext>
            </a:extLst>
          </p:cNvPr>
          <p:cNvSpPr/>
          <p:nvPr/>
        </p:nvSpPr>
        <p:spPr>
          <a:xfrm>
            <a:off x="491993" y="5217754"/>
            <a:ext cx="3804199" cy="11184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Улучшает качество дискуссии во время бюджетного процесса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203D79F-92DE-437D-AA53-395F6B502302}"/>
              </a:ext>
            </a:extLst>
          </p:cNvPr>
          <p:cNvSpPr/>
          <p:nvPr/>
        </p:nvSpPr>
        <p:spPr>
          <a:xfrm>
            <a:off x="4788024" y="3097233"/>
            <a:ext cx="3865962" cy="7731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административных затрат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E04FFC1-F18E-47B5-953E-55D1F33F151D}"/>
              </a:ext>
            </a:extLst>
          </p:cNvPr>
          <p:cNvSpPr/>
          <p:nvPr/>
        </p:nvSpPr>
        <p:spPr>
          <a:xfrm>
            <a:off x="4775428" y="4093407"/>
            <a:ext cx="3898676" cy="877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продолжительности бюджетного периода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A74F2BB-33B2-41FF-BAD8-63A5E7A5D693}"/>
              </a:ext>
            </a:extLst>
          </p:cNvPr>
          <p:cNvSpPr/>
          <p:nvPr/>
        </p:nvSpPr>
        <p:spPr>
          <a:xfrm>
            <a:off x="4775427" y="5233380"/>
            <a:ext cx="3878559" cy="11403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серьезные требования к подготовке сотрудников, составляющих бюджет</a:t>
            </a:r>
          </a:p>
        </p:txBody>
      </p:sp>
    </p:spTree>
    <p:extLst>
      <p:ext uri="{BB962C8B-B14F-4D97-AF65-F5344CB8AC3E}">
        <p14:creationId xmlns:p14="http://schemas.microsoft.com/office/powerpoint/2010/main" val="217361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CE925A8-5493-40E2-B865-457CD5174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EA237-3910-408C-B114-D547CCDDEF61}"/>
              </a:ext>
            </a:extLst>
          </p:cNvPr>
          <p:cNvSpPr txBox="1"/>
          <p:nvPr/>
        </p:nvSpPr>
        <p:spPr>
          <a:xfrm>
            <a:off x="611560" y="836712"/>
            <a:ext cx="83529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разобьем затраты на регулируемые и частично регулируемые, как вы думаете, в каком случае будет формироваться </a:t>
            </a:r>
          </a:p>
          <a:p>
            <a:r>
              <a:rPr lang="ru-RU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гибкий бюджет, а в каком фиксированный?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7E224-F16D-4DF8-A4F7-658E89964011}"/>
              </a:ext>
            </a:extLst>
          </p:cNvPr>
          <p:cNvSpPr txBox="1"/>
          <p:nvPr/>
        </p:nvSpPr>
        <p:spPr>
          <a:xfrm>
            <a:off x="2257028" y="5229200"/>
            <a:ext cx="4602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highlight>
                  <a:srgbClr val="FFFF00"/>
                </a:highlight>
              </a:rPr>
              <a:t>Регулируемые затраты- гибкий бюджет,</a:t>
            </a:r>
          </a:p>
          <a:p>
            <a:pPr algn="ctr"/>
            <a:r>
              <a:rPr lang="ru-RU" b="1" dirty="0">
                <a:highlight>
                  <a:srgbClr val="FFFF00"/>
                </a:highlight>
              </a:rPr>
              <a:t>Частично регулируемые- фиксированный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87AA5E-5268-4222-8D2E-50ED34FE0EF1}"/>
              </a:ext>
            </a:extLst>
          </p:cNvPr>
          <p:cNvSpPr/>
          <p:nvPr/>
        </p:nvSpPr>
        <p:spPr>
          <a:xfrm>
            <a:off x="467544" y="4999693"/>
            <a:ext cx="7920880" cy="12241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EC17E7-7DD9-46EB-9036-34A62636F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332656"/>
            <a:ext cx="1197046" cy="1684884"/>
          </a:xfrm>
          <a:prstGeom prst="rect">
            <a:avLst/>
          </a:prstGeom>
        </p:spPr>
      </p:pic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0EFEA24-DAD1-42FD-B57A-AA07F49C8BFE}"/>
              </a:ext>
            </a:extLst>
          </p:cNvPr>
          <p:cNvSpPr/>
          <p:nvPr/>
        </p:nvSpPr>
        <p:spPr>
          <a:xfrm>
            <a:off x="4283968" y="4398725"/>
            <a:ext cx="576064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9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8429614-917B-4D86-99F2-044BCD2ED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5230D60-693F-4A4D-BEA4-9F6B90B0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234" y="269046"/>
            <a:ext cx="8280619" cy="638179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C4AC63-1AD7-4E2E-B7BE-206FE1FDEE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177098"/>
            <a:ext cx="1113875" cy="88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22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8E5F14D-1EAB-4BF1-860E-27534C578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12996" y="6223829"/>
            <a:ext cx="127966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AB4DC8F-F674-4273-8483-BA5C0E3620D2}"/>
              </a:ext>
            </a:extLst>
          </p:cNvPr>
          <p:cNvSpPr/>
          <p:nvPr/>
        </p:nvSpPr>
        <p:spPr>
          <a:xfrm>
            <a:off x="840552" y="548680"/>
            <a:ext cx="2807136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планирования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703020E-DDB2-4EF6-A521-CC04BEBAED6A}"/>
              </a:ext>
            </a:extLst>
          </p:cNvPr>
          <p:cNvSpPr/>
          <p:nvPr/>
        </p:nvSpPr>
        <p:spPr>
          <a:xfrm>
            <a:off x="5107612" y="576312"/>
            <a:ext cx="331236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бюджета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8FBADE9-FEDA-43D4-A4A8-339A3F6DF81B}"/>
              </a:ext>
            </a:extLst>
          </p:cNvPr>
          <p:cNvSpPr/>
          <p:nvPr/>
        </p:nvSpPr>
        <p:spPr>
          <a:xfrm>
            <a:off x="840552" y="1256702"/>
            <a:ext cx="2807136" cy="3347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Предприятие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605D04C-DAB1-47ED-A11B-38FB35188C30}"/>
              </a:ext>
            </a:extLst>
          </p:cNvPr>
          <p:cNvSpPr/>
          <p:nvPr/>
        </p:nvSpPr>
        <p:spPr>
          <a:xfrm>
            <a:off x="5107612" y="1295926"/>
            <a:ext cx="3670450" cy="1310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прибылям и убыткам</a:t>
            </a:r>
          </a:p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ресурсам</a:t>
            </a:r>
          </a:p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 эффективности</a:t>
            </a:r>
          </a:p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план</a:t>
            </a:r>
          </a:p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План-баланс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923AB62-5362-4C61-803F-39B28EF2D5D3}"/>
              </a:ext>
            </a:extLst>
          </p:cNvPr>
          <p:cNvSpPr/>
          <p:nvPr/>
        </p:nvSpPr>
        <p:spPr>
          <a:xfrm>
            <a:off x="827584" y="1749943"/>
            <a:ext cx="2820104" cy="1353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Профит-центр ( центр прибыли)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B2CAD54-A721-4132-A291-1C2F07689CAF}"/>
              </a:ext>
            </a:extLst>
          </p:cNvPr>
          <p:cNvSpPr/>
          <p:nvPr/>
        </p:nvSpPr>
        <p:spPr>
          <a:xfrm>
            <a:off x="5122209" y="2742850"/>
            <a:ext cx="3670450" cy="3607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оборота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78B4711-0832-4A57-867A-A10335A2F2A8}"/>
              </a:ext>
            </a:extLst>
          </p:cNvPr>
          <p:cNvSpPr/>
          <p:nvPr/>
        </p:nvSpPr>
        <p:spPr>
          <a:xfrm>
            <a:off x="827584" y="3223069"/>
            <a:ext cx="2820104" cy="10794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 подразделения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3F34C0B-39EE-4AD1-AE37-6EBC17E6A894}"/>
              </a:ext>
            </a:extLst>
          </p:cNvPr>
          <p:cNvSpPr/>
          <p:nvPr/>
        </p:nvSpPr>
        <p:spPr>
          <a:xfrm>
            <a:off x="5107612" y="3344560"/>
            <a:ext cx="3685047" cy="1165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на рекламу</a:t>
            </a:r>
          </a:p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обеспечения материалами</a:t>
            </a:r>
          </a:p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запасов</a:t>
            </a:r>
          </a:p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производства продукции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365C6D6-BE80-4942-B5A4-8DFD6FBAE55A}"/>
              </a:ext>
            </a:extLst>
          </p:cNvPr>
          <p:cNvSpPr/>
          <p:nvPr/>
        </p:nvSpPr>
        <p:spPr>
          <a:xfrm>
            <a:off x="827584" y="4729492"/>
            <a:ext cx="2820104" cy="6954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B1BFC55-E86F-4209-B6D6-FC7409C104AB}"/>
              </a:ext>
            </a:extLst>
          </p:cNvPr>
          <p:cNvSpPr/>
          <p:nvPr/>
        </p:nvSpPr>
        <p:spPr>
          <a:xfrm>
            <a:off x="5110648" y="4730414"/>
            <a:ext cx="3682011" cy="747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освоения рынка</a:t>
            </a:r>
          </a:p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разработки проекта</a:t>
            </a:r>
          </a:p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строительства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8157F28-0D68-44E0-85FE-EA58A226A29C}"/>
              </a:ext>
            </a:extLst>
          </p:cNvPr>
          <p:cNvSpPr/>
          <p:nvPr/>
        </p:nvSpPr>
        <p:spPr>
          <a:xfrm>
            <a:off x="827584" y="5913168"/>
            <a:ext cx="2820104" cy="6954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возникновения затрат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D56B9A6-12DB-473C-92CB-7F10FFB297C3}"/>
              </a:ext>
            </a:extLst>
          </p:cNvPr>
          <p:cNvSpPr/>
          <p:nvPr/>
        </p:nvSpPr>
        <p:spPr>
          <a:xfrm>
            <a:off x="5087848" y="5861375"/>
            <a:ext cx="3682010" cy="7472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освоения рынка</a:t>
            </a:r>
          </a:p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разработки проекта</a:t>
            </a:r>
          </a:p>
          <a:p>
            <a:r>
              <a:rPr lang="ru-RU" sz="1600" b="1" dirty="0">
                <a:ln w="7620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строительства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F089D6E9-C0D6-4976-AD7B-B1C3B01233B4}"/>
              </a:ext>
            </a:extLst>
          </p:cNvPr>
          <p:cNvSpPr/>
          <p:nvPr/>
        </p:nvSpPr>
        <p:spPr>
          <a:xfrm>
            <a:off x="3637806" y="1048455"/>
            <a:ext cx="1459924" cy="133575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5853394E-D3C2-4B8B-8AD2-E206B093C703}"/>
              </a:ext>
            </a:extLst>
          </p:cNvPr>
          <p:cNvSpPr/>
          <p:nvPr/>
        </p:nvSpPr>
        <p:spPr>
          <a:xfrm>
            <a:off x="3647688" y="2708597"/>
            <a:ext cx="1440160" cy="360753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FC065D96-6F24-4A32-8442-6C0B122107CC}"/>
              </a:ext>
            </a:extLst>
          </p:cNvPr>
          <p:cNvSpPr/>
          <p:nvPr/>
        </p:nvSpPr>
        <p:spPr>
          <a:xfrm>
            <a:off x="3662285" y="3469011"/>
            <a:ext cx="1459924" cy="360753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E269D575-668C-4153-9571-69981A5CBC7D}"/>
              </a:ext>
            </a:extLst>
          </p:cNvPr>
          <p:cNvSpPr/>
          <p:nvPr/>
        </p:nvSpPr>
        <p:spPr>
          <a:xfrm>
            <a:off x="3669160" y="4896861"/>
            <a:ext cx="1438451" cy="360753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6468BAFD-6569-4950-98D4-82FF6195FC2E}"/>
              </a:ext>
            </a:extLst>
          </p:cNvPr>
          <p:cNvSpPr/>
          <p:nvPr/>
        </p:nvSpPr>
        <p:spPr>
          <a:xfrm>
            <a:off x="3662285" y="6096476"/>
            <a:ext cx="1438451" cy="360753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CCF6B8-4996-4CEF-A882-FF25AAF5DF54}"/>
              </a:ext>
            </a:extLst>
          </p:cNvPr>
          <p:cNvSpPr txBox="1"/>
          <p:nvPr/>
        </p:nvSpPr>
        <p:spPr>
          <a:xfrm>
            <a:off x="1387855" y="154393"/>
            <a:ext cx="7023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бюджетов в зависимости от уровня планирования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09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6BA7E8C-9C77-4201-B480-229CB7F35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A1E18B-6026-416C-B228-00A43232C0AC}"/>
              </a:ext>
            </a:extLst>
          </p:cNvPr>
          <p:cNvSpPr txBox="1"/>
          <p:nvPr/>
        </p:nvSpPr>
        <p:spPr>
          <a:xfrm>
            <a:off x="467544" y="269046"/>
            <a:ext cx="8352928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на предприятии представляют собой систему взаимосвязанных бюджетов, занимающую определенное место  системе планирования и управления</a:t>
            </a:r>
          </a:p>
          <a:p>
            <a:pPr marL="457200" indent="-457200">
              <a:buFont typeface="+mj-lt"/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бюджеты делятся на операционные и финансовые</a:t>
            </a:r>
          </a:p>
          <a:p>
            <a:pPr marL="457200" indent="-457200">
              <a:buFont typeface="+mj-lt"/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применения различных типов бюджета зависит от вида бюджета</a:t>
            </a:r>
          </a:p>
          <a:p>
            <a:pPr marL="457200" indent="-457200">
              <a:buFont typeface="+mj-lt"/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8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99739D-66B3-4AA2-AC7D-910746A6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A0D38-91C4-48C0-B648-F31E058AE19F}"/>
              </a:ext>
            </a:extLst>
          </p:cNvPr>
          <p:cNvSpPr txBox="1"/>
          <p:nvPr/>
        </p:nvSpPr>
        <p:spPr>
          <a:xfrm>
            <a:off x="899592" y="1660158"/>
            <a:ext cx="4273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</a:t>
            </a:r>
            <a:endParaRPr lang="ru-RU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0E6D9-0F10-4055-9B47-97BD97B7B1DD}"/>
              </a:ext>
            </a:extLst>
          </p:cNvPr>
          <p:cNvSpPr txBox="1"/>
          <p:nvPr/>
        </p:nvSpPr>
        <p:spPr>
          <a:xfrm>
            <a:off x="2627784" y="40685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ПРОФЕССИОНАЛЬНЫЙ СТАНДАРТ</a:t>
            </a:r>
          </a:p>
          <a:p>
            <a:pPr algn="ctr">
              <a:spcAft>
                <a:spcPts val="0"/>
              </a:spcAft>
            </a:pPr>
            <a:endParaRPr lang="ru-RU" sz="18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 предприятия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B3647-C944-4EFE-A521-18C94671231F}"/>
              </a:ext>
            </a:extLst>
          </p:cNvPr>
          <p:cNvSpPr txBox="1"/>
          <p:nvPr/>
        </p:nvSpPr>
        <p:spPr>
          <a:xfrm>
            <a:off x="539552" y="1844824"/>
            <a:ext cx="8064896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r>
              <a:rPr lang="ru-RU" sz="2800" b="1" i="0" dirty="0">
                <a:effectLst/>
                <a:latin typeface="Times New Roman" panose="02020603050405020304" pitchFamily="18" charset="0"/>
              </a:rPr>
              <a:t>3.1.1 Сбор, мониторинг и обработка данных для проведения расчетов экономических показателей организации</a:t>
            </a:r>
          </a:p>
          <a:p>
            <a:endParaRPr lang="ru-RU" sz="2800" b="1" i="0" dirty="0">
              <a:effectLst/>
              <a:latin typeface="Times New Roman" panose="02020603050405020304" pitchFamily="18" charset="0"/>
            </a:endParaRPr>
          </a:p>
          <a:p>
            <a:r>
              <a:rPr lang="ru-RU" sz="2800" b="1" i="0" dirty="0">
                <a:effectLst/>
                <a:latin typeface="Times New Roman" panose="02020603050405020304" pitchFamily="18" charset="0"/>
              </a:rPr>
              <a:t>3.2 Планирование и прогнозирование экономической деятельности организации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91591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E325239-16D3-4D33-A931-87551D1C6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90D7F8-39E1-4DA4-B2AE-6784089B0EB8}"/>
              </a:ext>
            </a:extLst>
          </p:cNvPr>
          <p:cNvSpPr txBox="1"/>
          <p:nvPr/>
        </p:nvSpPr>
        <p:spPr>
          <a:xfrm>
            <a:off x="395536" y="1340768"/>
            <a:ext cx="842493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системы бюджетирования информация аккумулируется и анализируется не только по предприятию в целом, но и по центрам ответственности.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представляет собой форму планирования и контроля по центрам ответственности.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ответственности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сегмент внутри предприятии, во главе которого стоит ответственное лицо, принимающее решения.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0BC9FB-48F4-46E1-A76E-B7F50EE31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520" y="3711460"/>
            <a:ext cx="6305339" cy="22691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C04B13-7C32-4BD4-A855-832469C79272}"/>
              </a:ext>
            </a:extLst>
          </p:cNvPr>
          <p:cNvSpPr txBox="1"/>
          <p:nvPr/>
        </p:nvSpPr>
        <p:spPr>
          <a:xfrm>
            <a:off x="2394225" y="598063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центов ответственности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581461A-F917-43E7-9680-49F5C2EDE462}"/>
              </a:ext>
            </a:extLst>
          </p:cNvPr>
          <p:cNvSpPr/>
          <p:nvPr/>
        </p:nvSpPr>
        <p:spPr>
          <a:xfrm>
            <a:off x="431540" y="2199181"/>
            <a:ext cx="8280920" cy="59149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30824-121B-440E-B853-5C64B81E37DE}"/>
              </a:ext>
            </a:extLst>
          </p:cNvPr>
          <p:cNvSpPr txBox="1"/>
          <p:nvPr/>
        </p:nvSpPr>
        <p:spPr>
          <a:xfrm>
            <a:off x="395536" y="186606"/>
            <a:ext cx="82809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Технология бюджетирования ( практические аспекты формирования финансовых бюджетов)</a:t>
            </a: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D452CE-A42D-423D-875B-4674E287A779}"/>
              </a:ext>
            </a:extLst>
          </p:cNvPr>
          <p:cNvSpPr/>
          <p:nvPr/>
        </p:nvSpPr>
        <p:spPr>
          <a:xfrm>
            <a:off x="1043608" y="4399366"/>
            <a:ext cx="7274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7509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99DAA89-EFC3-43E2-B7BE-8B5295B39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31</a:t>
            </a:fld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C092CC3-D1C6-4D28-9A65-B4068E6C2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 t="23943" r="10691" b="8450"/>
          <a:stretch/>
        </p:blipFill>
        <p:spPr bwMode="auto">
          <a:xfrm>
            <a:off x="211653" y="1412776"/>
            <a:ext cx="8720694" cy="431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06ED89-95A6-4DEE-AC71-097D6DFA16D0}"/>
              </a:ext>
            </a:extLst>
          </p:cNvPr>
          <p:cNvSpPr txBox="1"/>
          <p:nvPr/>
        </p:nvSpPr>
        <p:spPr>
          <a:xfrm>
            <a:off x="1547664" y="945163"/>
            <a:ext cx="4708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Классифицировать </a:t>
            </a:r>
            <a:r>
              <a:rPr lang="ru-RU" b="1" dirty="0" err="1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орг</a:t>
            </a:r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звенья  как ЦФО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957F58-8DE2-4F77-A214-8D57453CE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384062"/>
            <a:ext cx="938494" cy="74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2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FFC0C5-D29C-4411-AC05-C5A10B45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32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12EF91-7104-4B5E-B865-9B41F438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1" t="17269" r="7428" b="16400"/>
          <a:stretch/>
        </p:blipFill>
        <p:spPr bwMode="auto">
          <a:xfrm>
            <a:off x="179512" y="1071416"/>
            <a:ext cx="8424935" cy="486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DA2F2E-B182-42C6-82CC-177E8AB70BD3}"/>
              </a:ext>
            </a:extLst>
          </p:cNvPr>
          <p:cNvSpPr txBox="1"/>
          <p:nvPr/>
        </p:nvSpPr>
        <p:spPr>
          <a:xfrm>
            <a:off x="5724128" y="266943"/>
            <a:ext cx="323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бюджетирования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70F3B9-6AF5-4A8E-A860-14F8A16AC2E3}"/>
              </a:ext>
            </a:extLst>
          </p:cNvPr>
          <p:cNvSpPr txBox="1"/>
          <p:nvPr/>
        </p:nvSpPr>
        <p:spPr>
          <a:xfrm>
            <a:off x="850623" y="6037059"/>
            <a:ext cx="550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 «Один к одному»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474807-44EF-40C5-9E56-C86FC27A066A}"/>
              </a:ext>
            </a:extLst>
          </p:cNvPr>
          <p:cNvSpPr txBox="1"/>
          <p:nvPr/>
        </p:nvSpPr>
        <p:spPr>
          <a:xfrm>
            <a:off x="755576" y="291895"/>
            <a:ext cx="449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 Формирование финансовой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21500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B9CDA15-75BF-40C7-9DC4-F45AA1DC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08E8A7-A386-4EC7-AC64-97BC0A943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87" t="19200" r="4714" b="10801"/>
          <a:stretch/>
        </p:blipFill>
        <p:spPr bwMode="auto">
          <a:xfrm>
            <a:off x="596674" y="603816"/>
            <a:ext cx="7976677" cy="498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DBE64-ECCC-4328-B60A-285FE8B428DE}"/>
              </a:ext>
            </a:extLst>
          </p:cNvPr>
          <p:cNvSpPr txBox="1"/>
          <p:nvPr/>
        </p:nvSpPr>
        <p:spPr>
          <a:xfrm>
            <a:off x="5378307" y="376379"/>
            <a:ext cx="323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бюджетирования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F936B9-E2CE-4580-AD1A-B8CAE6C0A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37" y="2132855"/>
            <a:ext cx="406775" cy="34563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C53DFE-ACE6-46B3-ABB4-B7373E9FA159}"/>
              </a:ext>
            </a:extLst>
          </p:cNvPr>
          <p:cNvSpPr txBox="1"/>
          <p:nvPr/>
        </p:nvSpPr>
        <p:spPr>
          <a:xfrm>
            <a:off x="1259632" y="6039163"/>
            <a:ext cx="5502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 «Один ко многим»</a:t>
            </a:r>
          </a:p>
        </p:txBody>
      </p:sp>
    </p:spTree>
    <p:extLst>
      <p:ext uri="{BB962C8B-B14F-4D97-AF65-F5344CB8AC3E}">
        <p14:creationId xmlns:p14="http://schemas.microsoft.com/office/powerpoint/2010/main" val="297860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526C7C6-0A2F-4235-A845-8E6B8CB1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9F86B1E-5786-40DC-9A55-FF996BA19E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64" t="9540" r="11095" b="8174"/>
          <a:stretch/>
        </p:blipFill>
        <p:spPr bwMode="auto">
          <a:xfrm>
            <a:off x="467544" y="456347"/>
            <a:ext cx="6336704" cy="600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085E4F-55EF-49B8-81E8-EC114E6F4029}"/>
              </a:ext>
            </a:extLst>
          </p:cNvPr>
          <p:cNvSpPr txBox="1"/>
          <p:nvPr/>
        </p:nvSpPr>
        <p:spPr>
          <a:xfrm>
            <a:off x="5104644" y="5229200"/>
            <a:ext cx="339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 «Многие к одному»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F12D6C-5BEF-405C-9ECB-910C65939CBF}"/>
              </a:ext>
            </a:extLst>
          </p:cNvPr>
          <p:cNvSpPr txBox="1"/>
          <p:nvPr/>
        </p:nvSpPr>
        <p:spPr>
          <a:xfrm>
            <a:off x="5580112" y="87015"/>
            <a:ext cx="323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бюджетирования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24235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C67415B-A6FB-4CD1-8D7B-42F3FE3D1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1B3EAB-7F6C-4FB7-B28E-EC4A11DEB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6" t="22118" r="48421" b="3651"/>
          <a:stretch/>
        </p:blipFill>
        <p:spPr bwMode="auto">
          <a:xfrm>
            <a:off x="251520" y="332656"/>
            <a:ext cx="5754739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23FDA6-F7AA-45B4-B4B6-E63AACB111E5}"/>
              </a:ext>
            </a:extLst>
          </p:cNvPr>
          <p:cNvSpPr txBox="1"/>
          <p:nvPr/>
        </p:nvSpPr>
        <p:spPr>
          <a:xfrm>
            <a:off x="5366767" y="274378"/>
            <a:ext cx="3237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бюджетирования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F6129CD-6841-4B80-8ADB-92408247A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9" t="22118" r="14568"/>
          <a:stretch/>
        </p:blipFill>
        <p:spPr bwMode="auto">
          <a:xfrm>
            <a:off x="5868144" y="1359580"/>
            <a:ext cx="2865209" cy="472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2E335B-CB53-475A-9F58-BDA95BFFFC97}"/>
              </a:ext>
            </a:extLst>
          </p:cNvPr>
          <p:cNvSpPr txBox="1"/>
          <p:nvPr/>
        </p:nvSpPr>
        <p:spPr>
          <a:xfrm>
            <a:off x="1187624" y="586802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Исходная финансовая структура</a:t>
            </a:r>
          </a:p>
        </p:txBody>
      </p:sp>
    </p:spTree>
    <p:extLst>
      <p:ext uri="{BB962C8B-B14F-4D97-AF65-F5344CB8AC3E}">
        <p14:creationId xmlns:p14="http://schemas.microsoft.com/office/powerpoint/2010/main" val="133339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5372509-8B1F-429B-A6A7-5AF31B00B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36</a:t>
            </a:fld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C81AEA8-49AA-496C-AEF8-51D32B7FDF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8" t="4694" r="4536" b="5624"/>
          <a:stretch/>
        </p:blipFill>
        <p:spPr bwMode="auto">
          <a:xfrm>
            <a:off x="467544" y="267889"/>
            <a:ext cx="8352927" cy="625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AC9717-B0CE-4715-A1B3-765ECC797369}"/>
              </a:ext>
            </a:extLst>
          </p:cNvPr>
          <p:cNvSpPr txBox="1"/>
          <p:nvPr/>
        </p:nvSpPr>
        <p:spPr>
          <a:xfrm>
            <a:off x="5872728" y="147989"/>
            <a:ext cx="3237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</a:p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бюджетирования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16C2A1-3611-426F-B21A-BE5D6025D2C1}"/>
              </a:ext>
            </a:extLst>
          </p:cNvPr>
          <p:cNvSpPr txBox="1"/>
          <p:nvPr/>
        </p:nvSpPr>
        <p:spPr>
          <a:xfrm>
            <a:off x="827584" y="51571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 финансовой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51892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E7B566C-DDA8-4D5A-BA83-38F88CF0F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911541-9950-49C1-BF6C-CE0685BEA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r="8218"/>
          <a:stretch/>
        </p:blipFill>
        <p:spPr>
          <a:xfrm>
            <a:off x="422798" y="521468"/>
            <a:ext cx="8223074" cy="46085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3997BD-72AB-45FC-813D-B635116E3DC7}"/>
              </a:ext>
            </a:extLst>
          </p:cNvPr>
          <p:cNvSpPr txBox="1"/>
          <p:nvPr/>
        </p:nvSpPr>
        <p:spPr>
          <a:xfrm>
            <a:off x="-3204864" y="8044725"/>
            <a:ext cx="82230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структура и структура бюджетов дополняют друг друга. Финансовая структура говорит, кто отвечает за финансовые показатели, за какие именно показатели: доходы, затраты, прибыль. Бюджеты же отвечают на вопрос: «Как распределяется финансовая ответственность?», то есть в каких форматах, по каким статьям, как формируются те или иные бюджетные показатели.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7ABFD-C9E4-4548-A37E-7B555774FFE4}"/>
              </a:ext>
            </a:extLst>
          </p:cNvPr>
          <p:cNvSpPr txBox="1"/>
          <p:nvPr/>
        </p:nvSpPr>
        <p:spPr>
          <a:xfrm>
            <a:off x="467544" y="5129980"/>
            <a:ext cx="74405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Функциональный бюджет — это </a:t>
            </a:r>
            <a:r>
              <a:rPr lang="ru-RU" b="1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бюджет, составляемый ЦФО по определённому функциональному направлению за которое оно отвечает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3E517E-A24D-41A6-8A59-0C8F1ACE18F5}"/>
              </a:ext>
            </a:extLst>
          </p:cNvPr>
          <p:cNvSpPr txBox="1"/>
          <p:nvPr/>
        </p:nvSpPr>
        <p:spPr>
          <a:xfrm>
            <a:off x="3413791" y="212449"/>
            <a:ext cx="5569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highlight>
                  <a:srgbClr val="B3F7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Связь функциональных и операционных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1115263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9AE3CC5-60B6-4DAE-8C35-19DD6E347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38</a:t>
            </a:fld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1A30D8D-02D6-4C37-89BD-B7E6793B7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629493"/>
              </p:ext>
            </p:extLst>
          </p:nvPr>
        </p:nvGraphicFramePr>
        <p:xfrm>
          <a:off x="179512" y="718490"/>
          <a:ext cx="8784976" cy="58704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64163">
                  <a:extLst>
                    <a:ext uri="{9D8B030D-6E8A-4147-A177-3AD203B41FA5}">
                      <a16:colId xmlns:a16="http://schemas.microsoft.com/office/drawing/2014/main" val="3275202921"/>
                    </a:ext>
                  </a:extLst>
                </a:gridCol>
                <a:gridCol w="3001534">
                  <a:extLst>
                    <a:ext uri="{9D8B030D-6E8A-4147-A177-3AD203B41FA5}">
                      <a16:colId xmlns:a16="http://schemas.microsoft.com/office/drawing/2014/main" val="2845983297"/>
                    </a:ext>
                  </a:extLst>
                </a:gridCol>
                <a:gridCol w="2123035">
                  <a:extLst>
                    <a:ext uri="{9D8B030D-6E8A-4147-A177-3AD203B41FA5}">
                      <a16:colId xmlns:a16="http://schemas.microsoft.com/office/drawing/2014/main" val="1781287244"/>
                    </a:ext>
                  </a:extLst>
                </a:gridCol>
                <a:gridCol w="2196244">
                  <a:extLst>
                    <a:ext uri="{9D8B030D-6E8A-4147-A177-3AD203B41FA5}">
                      <a16:colId xmlns:a16="http://schemas.microsoft.com/office/drawing/2014/main" val="3311241147"/>
                    </a:ext>
                  </a:extLst>
                </a:gridCol>
              </a:tblGrid>
              <a:tr h="305484"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деятельности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бюджеты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9905617"/>
                  </a:ext>
                </a:extLst>
              </a:tr>
              <a:tr h="3054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Натур-стоимостные </a:t>
                      </a:r>
                    </a:p>
                  </a:txBody>
                  <a:tcPr>
                    <a:solidFill>
                      <a:srgbClr val="EF99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БДР</a:t>
                      </a:r>
                    </a:p>
                  </a:txBody>
                  <a:tcPr>
                    <a:solidFill>
                      <a:srgbClr val="EF99E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БДДС</a:t>
                      </a:r>
                    </a:p>
                  </a:txBody>
                  <a:tcPr>
                    <a:solidFill>
                      <a:srgbClr val="EF99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533357"/>
                  </a:ext>
                </a:extLst>
              </a:tr>
              <a:tr h="749824"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Продажи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1.Бюджет продаж</a:t>
                      </a:r>
                    </a:p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2.Бюджет остатков ГП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Бюджет доходов от продаж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Бюджет поступления от продаж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067427"/>
                  </a:ext>
                </a:extLst>
              </a:tr>
              <a:tr h="1194164"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производства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потребностей в сырье и материалах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закупок сырья и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1Бюджет прямых производственных расходов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Бюджет оплат прямых производственных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748272"/>
                  </a:ext>
                </a:extLst>
              </a:tr>
              <a:tr h="971994"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Закупки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1.Бюджет остаток сырья и материалов</a:t>
                      </a:r>
                    </a:p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закупок сырья и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1.Бюджет административных расходов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3436984"/>
                  </a:ext>
                </a:extLst>
              </a:tr>
              <a:tr h="749824"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Администрирование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1.Бюджет административных закупок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Бюджет административных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Бюджет оплат административных расходов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560046"/>
                  </a:ext>
                </a:extLst>
              </a:tr>
              <a:tr h="1416334"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Прочее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закупок ОС и НМА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реализации ОС и НМА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Б. доходов и расходов по финансовой ( инвестиционной, прочей)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поступлений и выплат по финансовой( инвестиционной, прочей)деятельности</a:t>
                      </a:r>
                    </a:p>
                    <a:p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8851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6EE4A6-5E3F-4DCF-892E-ABA2DA259F19}"/>
              </a:ext>
            </a:extLst>
          </p:cNvPr>
          <p:cNvSpPr txBox="1"/>
          <p:nvPr/>
        </p:nvSpPr>
        <p:spPr>
          <a:xfrm>
            <a:off x="539552" y="318393"/>
            <a:ext cx="5914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Выделение функциональных бюджетов- укрупненно</a:t>
            </a:r>
          </a:p>
        </p:txBody>
      </p:sp>
    </p:spTree>
    <p:extLst>
      <p:ext uri="{BB962C8B-B14F-4D97-AF65-F5344CB8AC3E}">
        <p14:creationId xmlns:p14="http://schemas.microsoft.com/office/powerpoint/2010/main" val="196064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254949-553C-40AB-B6DF-C7A60CC5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8" y="6448251"/>
            <a:ext cx="127966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940B34-43F6-4BA0-8507-B456623C3A94}"/>
              </a:ext>
            </a:extLst>
          </p:cNvPr>
          <p:cNvSpPr/>
          <p:nvPr/>
        </p:nvSpPr>
        <p:spPr>
          <a:xfrm>
            <a:off x="440519" y="755101"/>
            <a:ext cx="2085663" cy="277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ЦП «Компания»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D8CAF8-D8F2-4C20-B08E-4DD8906431F0}"/>
              </a:ext>
            </a:extLst>
          </p:cNvPr>
          <p:cNvSpPr/>
          <p:nvPr/>
        </p:nvSpPr>
        <p:spPr>
          <a:xfrm>
            <a:off x="1417711" y="1225128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«Линейка 1»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3DDA1F-BA17-44D6-A032-43CF71F99EBB}"/>
              </a:ext>
            </a:extLst>
          </p:cNvPr>
          <p:cNvSpPr/>
          <p:nvPr/>
        </p:nvSpPr>
        <p:spPr>
          <a:xfrm>
            <a:off x="1998575" y="1691929"/>
            <a:ext cx="2265986" cy="3497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«Продукт 1.1»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B8509C-888B-4369-B73D-7DC94F8D699C}"/>
              </a:ext>
            </a:extLst>
          </p:cNvPr>
          <p:cNvSpPr/>
          <p:nvPr/>
        </p:nvSpPr>
        <p:spPr>
          <a:xfrm>
            <a:off x="3043607" y="2164702"/>
            <a:ext cx="1944217" cy="390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«Продукт 1.1»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123597-8CE1-4ED8-A4DE-17F7D0410A83}"/>
              </a:ext>
            </a:extLst>
          </p:cNvPr>
          <p:cNvSpPr/>
          <p:nvPr/>
        </p:nvSpPr>
        <p:spPr>
          <a:xfrm>
            <a:off x="3078694" y="2678320"/>
            <a:ext cx="1925353" cy="39064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«Продукт 1.1»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4EFED99-AC7F-491A-A15C-D346B6CF845F}"/>
              </a:ext>
            </a:extLst>
          </p:cNvPr>
          <p:cNvSpPr/>
          <p:nvPr/>
        </p:nvSpPr>
        <p:spPr>
          <a:xfrm>
            <a:off x="2056318" y="3633738"/>
            <a:ext cx="2160240" cy="314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«Продукт 1.2»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49D707-20EA-4503-9D73-79189100A820}"/>
              </a:ext>
            </a:extLst>
          </p:cNvPr>
          <p:cNvSpPr/>
          <p:nvPr/>
        </p:nvSpPr>
        <p:spPr>
          <a:xfrm>
            <a:off x="1417710" y="4528537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«Линейка 2»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97480E-8254-484E-8792-C62887A78D4E}"/>
              </a:ext>
            </a:extLst>
          </p:cNvPr>
          <p:cNvSpPr/>
          <p:nvPr/>
        </p:nvSpPr>
        <p:spPr>
          <a:xfrm>
            <a:off x="1998575" y="5090530"/>
            <a:ext cx="2160240" cy="286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«Линейка 2»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A2B67A2-8B04-480C-9F21-55051FA1C8D4}"/>
              </a:ext>
            </a:extLst>
          </p:cNvPr>
          <p:cNvSpPr/>
          <p:nvPr/>
        </p:nvSpPr>
        <p:spPr>
          <a:xfrm>
            <a:off x="1998710" y="5527534"/>
            <a:ext cx="2160240" cy="286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«Линейка 2»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9FC398-249F-4CAB-869D-C77F64B53E63}"/>
              </a:ext>
            </a:extLst>
          </p:cNvPr>
          <p:cNvSpPr/>
          <p:nvPr/>
        </p:nvSpPr>
        <p:spPr>
          <a:xfrm>
            <a:off x="1104527" y="6026396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«Компания»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8E72AD8-85B2-401E-9E2B-4269D1721703}"/>
              </a:ext>
            </a:extLst>
          </p:cNvPr>
          <p:cNvCxnSpPr>
            <a:cxnSpLocks/>
          </p:cNvCxnSpPr>
          <p:nvPr/>
        </p:nvCxnSpPr>
        <p:spPr>
          <a:xfrm>
            <a:off x="971600" y="1058396"/>
            <a:ext cx="0" cy="51110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170E70A-2539-488B-80A5-FD826D2220B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971600" y="1368192"/>
            <a:ext cx="44611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F71E55C-747B-4B42-A6BE-2A4DC589DD51}"/>
              </a:ext>
            </a:extLst>
          </p:cNvPr>
          <p:cNvCxnSpPr>
            <a:cxnSpLocks/>
          </p:cNvCxnSpPr>
          <p:nvPr/>
        </p:nvCxnSpPr>
        <p:spPr>
          <a:xfrm>
            <a:off x="2764193" y="2321051"/>
            <a:ext cx="29563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A624A33-0136-4326-BEDD-8F9534979ACF}"/>
              </a:ext>
            </a:extLst>
          </p:cNvPr>
          <p:cNvCxnSpPr>
            <a:cxnSpLocks/>
          </p:cNvCxnSpPr>
          <p:nvPr/>
        </p:nvCxnSpPr>
        <p:spPr>
          <a:xfrm>
            <a:off x="2764193" y="2895060"/>
            <a:ext cx="279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7C64B52-5500-4344-B051-E441C770F54E}"/>
              </a:ext>
            </a:extLst>
          </p:cNvPr>
          <p:cNvCxnSpPr>
            <a:cxnSpLocks/>
          </p:cNvCxnSpPr>
          <p:nvPr/>
        </p:nvCxnSpPr>
        <p:spPr>
          <a:xfrm>
            <a:off x="2764193" y="2041724"/>
            <a:ext cx="0" cy="86796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07C90AE5-809B-4473-8F53-EF178FC019A0}"/>
              </a:ext>
            </a:extLst>
          </p:cNvPr>
          <p:cNvCxnSpPr>
            <a:cxnSpLocks/>
          </p:cNvCxnSpPr>
          <p:nvPr/>
        </p:nvCxnSpPr>
        <p:spPr>
          <a:xfrm>
            <a:off x="1881304" y="1524546"/>
            <a:ext cx="0" cy="28398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1ED06D8-273E-409C-BE0D-EC4240417FCC}"/>
              </a:ext>
            </a:extLst>
          </p:cNvPr>
          <p:cNvSpPr/>
          <p:nvPr/>
        </p:nvSpPr>
        <p:spPr>
          <a:xfrm>
            <a:off x="2008173" y="4176816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«Линейка 1»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2E8DD7F-35EA-4916-A785-817A7D4F6164}"/>
              </a:ext>
            </a:extLst>
          </p:cNvPr>
          <p:cNvCxnSpPr>
            <a:cxnSpLocks/>
          </p:cNvCxnSpPr>
          <p:nvPr/>
        </p:nvCxnSpPr>
        <p:spPr>
          <a:xfrm>
            <a:off x="1881304" y="1844824"/>
            <a:ext cx="12430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7234FE6-FD09-4064-B129-B9E201D774D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881304" y="3791024"/>
            <a:ext cx="175014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08F8149-7F92-436B-83D4-CF1959BB2F22}"/>
              </a:ext>
            </a:extLst>
          </p:cNvPr>
          <p:cNvCxnSpPr>
            <a:cxnSpLocks/>
          </p:cNvCxnSpPr>
          <p:nvPr/>
        </p:nvCxnSpPr>
        <p:spPr>
          <a:xfrm>
            <a:off x="1881304" y="4364426"/>
            <a:ext cx="11727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F4D0B61F-F1BE-4E0E-A8FF-D4E544DC6059}"/>
              </a:ext>
            </a:extLst>
          </p:cNvPr>
          <p:cNvCxnSpPr>
            <a:cxnSpLocks/>
          </p:cNvCxnSpPr>
          <p:nvPr/>
        </p:nvCxnSpPr>
        <p:spPr>
          <a:xfrm>
            <a:off x="971599" y="4680235"/>
            <a:ext cx="44611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01C9505-7A54-4E76-A4AD-F6DD04C851E5}"/>
              </a:ext>
            </a:extLst>
          </p:cNvPr>
          <p:cNvCxnSpPr>
            <a:cxnSpLocks/>
          </p:cNvCxnSpPr>
          <p:nvPr/>
        </p:nvCxnSpPr>
        <p:spPr>
          <a:xfrm>
            <a:off x="1842592" y="4814664"/>
            <a:ext cx="0" cy="8426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123FD309-2A5E-4033-9AA8-4D1BA23F27F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835696" y="5670598"/>
            <a:ext cx="1630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A08679D1-EB95-4C5D-9D7D-4C9C1DFE5876}"/>
              </a:ext>
            </a:extLst>
          </p:cNvPr>
          <p:cNvCxnSpPr>
            <a:cxnSpLocks/>
          </p:cNvCxnSpPr>
          <p:nvPr/>
        </p:nvCxnSpPr>
        <p:spPr>
          <a:xfrm>
            <a:off x="1842592" y="5118156"/>
            <a:ext cx="1630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D3689140-AF76-4A67-B4DC-17255F27911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71599" y="6167335"/>
            <a:ext cx="132928" cy="21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16625F4-1409-465F-B929-1C90B38FE73E}"/>
              </a:ext>
            </a:extLst>
          </p:cNvPr>
          <p:cNvSpPr/>
          <p:nvPr/>
        </p:nvSpPr>
        <p:spPr>
          <a:xfrm>
            <a:off x="1705876" y="1637199"/>
            <a:ext cx="6826560" cy="174444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92407F-7931-43B1-A4E7-81B2634D3B2B}"/>
              </a:ext>
            </a:extLst>
          </p:cNvPr>
          <p:cNvSpPr txBox="1"/>
          <p:nvPr/>
        </p:nvSpPr>
        <p:spPr>
          <a:xfrm>
            <a:off x="6012160" y="1923300"/>
            <a:ext cx="2510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Маржинальный доход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14D19564-8A81-44B5-BDC6-37F80EF14472}"/>
              </a:ext>
            </a:extLst>
          </p:cNvPr>
          <p:cNvSpPr/>
          <p:nvPr/>
        </p:nvSpPr>
        <p:spPr>
          <a:xfrm>
            <a:off x="1349549" y="1133141"/>
            <a:ext cx="7355691" cy="4805510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E7F76CB-FDC0-466D-B67C-27AC6F6C93F8}"/>
              </a:ext>
            </a:extLst>
          </p:cNvPr>
          <p:cNvSpPr txBox="1"/>
          <p:nvPr/>
        </p:nvSpPr>
        <p:spPr>
          <a:xfrm>
            <a:off x="5969821" y="1204895"/>
            <a:ext cx="2730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прибыль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E0051430-80AA-4787-AA48-3BED0947C5D8}"/>
              </a:ext>
            </a:extLst>
          </p:cNvPr>
          <p:cNvSpPr/>
          <p:nvPr/>
        </p:nvSpPr>
        <p:spPr>
          <a:xfrm>
            <a:off x="279399" y="623542"/>
            <a:ext cx="8538499" cy="5824709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7EB49F9-0C0F-4BF7-A28B-4AD426F81744}"/>
              </a:ext>
            </a:extLst>
          </p:cNvPr>
          <p:cNvSpPr txBox="1"/>
          <p:nvPr/>
        </p:nvSpPr>
        <p:spPr>
          <a:xfrm>
            <a:off x="5902385" y="638126"/>
            <a:ext cx="1945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прибыль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02D09EF-4A02-49EF-A250-B07A12E604C9}"/>
              </a:ext>
            </a:extLst>
          </p:cNvPr>
          <p:cNvSpPr txBox="1"/>
          <p:nvPr/>
        </p:nvSpPr>
        <p:spPr>
          <a:xfrm>
            <a:off x="4712975" y="244856"/>
            <a:ext cx="407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финансовых результатов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889556E-1DD6-4A56-82AD-B64485186E31}"/>
              </a:ext>
            </a:extLst>
          </p:cNvPr>
          <p:cNvSpPr txBox="1"/>
          <p:nvPr/>
        </p:nvSpPr>
        <p:spPr>
          <a:xfrm>
            <a:off x="3707904" y="-96648"/>
            <a:ext cx="5344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фин. структуры и фин. результатов ( схематично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2A7BE3-F29F-48EB-9D42-69CE832F0642}"/>
              </a:ext>
            </a:extLst>
          </p:cNvPr>
          <p:cNvSpPr txBox="1"/>
          <p:nvPr/>
        </p:nvSpPr>
        <p:spPr>
          <a:xfrm>
            <a:off x="77516" y="220379"/>
            <a:ext cx="478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4.Формирование ОПУ -управленческого</a:t>
            </a:r>
          </a:p>
        </p:txBody>
      </p:sp>
    </p:spTree>
    <p:extLst>
      <p:ext uri="{BB962C8B-B14F-4D97-AF65-F5344CB8AC3E}">
        <p14:creationId xmlns:p14="http://schemas.microsoft.com/office/powerpoint/2010/main" val="3293915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04EF30A-85BC-41A3-8014-7CA626AD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2F1599CD-7DC3-4DB1-858C-CBF5BABCE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01057"/>
              </p:ext>
            </p:extLst>
          </p:nvPr>
        </p:nvGraphicFramePr>
        <p:xfrm>
          <a:off x="179512" y="1124744"/>
          <a:ext cx="8784976" cy="5464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129">
                  <a:extLst>
                    <a:ext uri="{9D8B030D-6E8A-4147-A177-3AD203B41FA5}">
                      <a16:colId xmlns:a16="http://schemas.microsoft.com/office/drawing/2014/main" val="2727094022"/>
                    </a:ext>
                  </a:extLst>
                </a:gridCol>
                <a:gridCol w="5213847">
                  <a:extLst>
                    <a:ext uri="{9D8B030D-6E8A-4147-A177-3AD203B41FA5}">
                      <a16:colId xmlns:a16="http://schemas.microsoft.com/office/drawing/2014/main" val="3619685077"/>
                    </a:ext>
                  </a:extLst>
                </a:gridCol>
              </a:tblGrid>
              <a:tr h="2101619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ПК*-5 Способен рассчитать экономические и социально-экономические показатели хозяйственной деятельности экономических субъектов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ПК*-5-В-1</a:t>
                      </a:r>
                    </a:p>
                    <a:p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Знать: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проблемы, решаемые контроллерами в процессе формирования информации, необходимой для принятия управленческих решений;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974875"/>
                  </a:ext>
                </a:extLst>
              </a:tr>
              <a:tr h="336259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ПК*-6 Способен выполнить экономическое обоснование разделов перспективных планов экономических субъектов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ПК*-6-В-2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Знать: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материалы по планированию, учету и анализу деятельности организации; порядок разработки бизнес-планов, перспективных и годовых планов хозяйственно-финансовой и производственной деятельности организации;</a:t>
                      </a:r>
                    </a:p>
                    <a:p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Владеть: </a:t>
                      </a:r>
                      <a:r>
                        <a:rPr lang="ru-RU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практическими навыками использования методов и инструментов контроллинга в ходе выполнения экономического обоснования разделов перспективных планов экономических субъектов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80015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889ADF-FB1F-434F-86FF-6B7A3FBF2A40}"/>
              </a:ext>
            </a:extLst>
          </p:cNvPr>
          <p:cNvSpPr txBox="1"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изучения темы лекции  направлен на формирование следующих результатов обучения:</a:t>
            </a:r>
          </a:p>
        </p:txBody>
      </p:sp>
    </p:spTree>
    <p:extLst>
      <p:ext uri="{BB962C8B-B14F-4D97-AF65-F5344CB8AC3E}">
        <p14:creationId xmlns:p14="http://schemas.microsoft.com/office/powerpoint/2010/main" val="226604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254949-553C-40AB-B6DF-C7A60CC5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940B34-43F6-4BA0-8507-B456623C3A94}"/>
              </a:ext>
            </a:extLst>
          </p:cNvPr>
          <p:cNvSpPr/>
          <p:nvPr/>
        </p:nvSpPr>
        <p:spPr>
          <a:xfrm>
            <a:off x="326096" y="257910"/>
            <a:ext cx="150960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ЦП «Компания»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D8CAF8-D8F2-4C20-B08E-4DD8906431F0}"/>
              </a:ext>
            </a:extLst>
          </p:cNvPr>
          <p:cNvSpPr/>
          <p:nvPr/>
        </p:nvSpPr>
        <p:spPr>
          <a:xfrm>
            <a:off x="1417711" y="1000706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«Линейка 1»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3DDA1F-BA17-44D6-A032-43CF71F99EBB}"/>
              </a:ext>
            </a:extLst>
          </p:cNvPr>
          <p:cNvSpPr/>
          <p:nvPr/>
        </p:nvSpPr>
        <p:spPr>
          <a:xfrm>
            <a:off x="1998575" y="1434433"/>
            <a:ext cx="2265986" cy="462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«Продукт 1.1»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B8509C-888B-4369-B73D-7DC94F8D699C}"/>
              </a:ext>
            </a:extLst>
          </p:cNvPr>
          <p:cNvSpPr/>
          <p:nvPr/>
        </p:nvSpPr>
        <p:spPr>
          <a:xfrm>
            <a:off x="3059832" y="2037414"/>
            <a:ext cx="1944217" cy="289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«Продукт 1.1»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123597-8CE1-4ED8-A4DE-17F7D0410A83}"/>
              </a:ext>
            </a:extLst>
          </p:cNvPr>
          <p:cNvSpPr/>
          <p:nvPr/>
        </p:nvSpPr>
        <p:spPr>
          <a:xfrm>
            <a:off x="3152358" y="2440785"/>
            <a:ext cx="1800200" cy="2810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«Продукт 1.1»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4EFED99-AC7F-491A-A15C-D346B6CF845F}"/>
              </a:ext>
            </a:extLst>
          </p:cNvPr>
          <p:cNvSpPr/>
          <p:nvPr/>
        </p:nvSpPr>
        <p:spPr>
          <a:xfrm>
            <a:off x="2023999" y="2807388"/>
            <a:ext cx="2160240" cy="32514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«Продукт 1.2»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49D707-20EA-4503-9D73-79189100A820}"/>
              </a:ext>
            </a:extLst>
          </p:cNvPr>
          <p:cNvSpPr/>
          <p:nvPr/>
        </p:nvSpPr>
        <p:spPr>
          <a:xfrm>
            <a:off x="1417710" y="4304115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«Линейка 2»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97480E-8254-484E-8792-C62887A78D4E}"/>
              </a:ext>
            </a:extLst>
          </p:cNvPr>
          <p:cNvSpPr/>
          <p:nvPr/>
        </p:nvSpPr>
        <p:spPr>
          <a:xfrm>
            <a:off x="1998575" y="4798899"/>
            <a:ext cx="2160240" cy="286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«Линейка 2»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A2B67A2-8B04-480C-9F21-55051FA1C8D4}"/>
              </a:ext>
            </a:extLst>
          </p:cNvPr>
          <p:cNvSpPr/>
          <p:nvPr/>
        </p:nvSpPr>
        <p:spPr>
          <a:xfrm>
            <a:off x="1998710" y="5303112"/>
            <a:ext cx="2160240" cy="28612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«Линейка 2»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9FC398-249F-4CAB-869D-C77F64B53E63}"/>
              </a:ext>
            </a:extLst>
          </p:cNvPr>
          <p:cNvSpPr/>
          <p:nvPr/>
        </p:nvSpPr>
        <p:spPr>
          <a:xfrm>
            <a:off x="1104527" y="5801974"/>
            <a:ext cx="2160240" cy="2861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«Компания»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8E72AD8-85B2-401E-9E2B-4269D1721703}"/>
              </a:ext>
            </a:extLst>
          </p:cNvPr>
          <p:cNvCxnSpPr>
            <a:cxnSpLocks/>
          </p:cNvCxnSpPr>
          <p:nvPr/>
        </p:nvCxnSpPr>
        <p:spPr>
          <a:xfrm>
            <a:off x="971600" y="833974"/>
            <a:ext cx="0" cy="51110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170E70A-2539-488B-80A5-FD826D2220B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971600" y="1143770"/>
            <a:ext cx="44611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F71E55C-747B-4B42-A6BE-2A4DC589DD51}"/>
              </a:ext>
            </a:extLst>
          </p:cNvPr>
          <p:cNvCxnSpPr>
            <a:cxnSpLocks/>
          </p:cNvCxnSpPr>
          <p:nvPr/>
        </p:nvCxnSpPr>
        <p:spPr>
          <a:xfrm>
            <a:off x="2764193" y="2246669"/>
            <a:ext cx="29563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A624A33-0136-4326-BEDD-8F9534979ACF}"/>
              </a:ext>
            </a:extLst>
          </p:cNvPr>
          <p:cNvCxnSpPr>
            <a:cxnSpLocks/>
          </p:cNvCxnSpPr>
          <p:nvPr/>
        </p:nvCxnSpPr>
        <p:spPr>
          <a:xfrm>
            <a:off x="2764193" y="2641093"/>
            <a:ext cx="3645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7C64B52-5500-4344-B051-E441C770F54E}"/>
              </a:ext>
            </a:extLst>
          </p:cNvPr>
          <p:cNvCxnSpPr>
            <a:cxnSpLocks/>
          </p:cNvCxnSpPr>
          <p:nvPr/>
        </p:nvCxnSpPr>
        <p:spPr>
          <a:xfrm>
            <a:off x="2764193" y="1922935"/>
            <a:ext cx="0" cy="7168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07C90AE5-809B-4473-8F53-EF178FC019A0}"/>
              </a:ext>
            </a:extLst>
          </p:cNvPr>
          <p:cNvCxnSpPr>
            <a:cxnSpLocks/>
          </p:cNvCxnSpPr>
          <p:nvPr/>
        </p:nvCxnSpPr>
        <p:spPr>
          <a:xfrm>
            <a:off x="1842592" y="1286833"/>
            <a:ext cx="0" cy="28398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1ED06D8-273E-409C-BE0D-EC4240417FCC}"/>
              </a:ext>
            </a:extLst>
          </p:cNvPr>
          <p:cNvSpPr/>
          <p:nvPr/>
        </p:nvSpPr>
        <p:spPr>
          <a:xfrm>
            <a:off x="2008173" y="3952394"/>
            <a:ext cx="2160240" cy="2861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«Линейка 1»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2E8DD7F-35EA-4916-A785-817A7D4F616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835696" y="1665804"/>
            <a:ext cx="16287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7234FE6-FD09-4064-B129-B9E201D774D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791242" y="2969961"/>
            <a:ext cx="23275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08F8149-7F92-436B-83D4-CF1959BB2F22}"/>
              </a:ext>
            </a:extLst>
          </p:cNvPr>
          <p:cNvCxnSpPr>
            <a:cxnSpLocks/>
          </p:cNvCxnSpPr>
          <p:nvPr/>
        </p:nvCxnSpPr>
        <p:spPr>
          <a:xfrm>
            <a:off x="1823561" y="4140004"/>
            <a:ext cx="1750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F4D0B61F-F1BE-4E0E-A8FF-D4E544DC6059}"/>
              </a:ext>
            </a:extLst>
          </p:cNvPr>
          <p:cNvCxnSpPr>
            <a:cxnSpLocks/>
          </p:cNvCxnSpPr>
          <p:nvPr/>
        </p:nvCxnSpPr>
        <p:spPr>
          <a:xfrm>
            <a:off x="971599" y="4455813"/>
            <a:ext cx="44611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01C9505-7A54-4E76-A4AD-F6DD04C851E5}"/>
              </a:ext>
            </a:extLst>
          </p:cNvPr>
          <p:cNvCxnSpPr>
            <a:cxnSpLocks/>
          </p:cNvCxnSpPr>
          <p:nvPr/>
        </p:nvCxnSpPr>
        <p:spPr>
          <a:xfrm>
            <a:off x="1842592" y="4590242"/>
            <a:ext cx="0" cy="8426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123FD309-2A5E-4033-9AA8-4D1BA23F27F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835696" y="5446176"/>
            <a:ext cx="1630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A08679D1-EB95-4C5D-9D7D-4C9C1DFE5876}"/>
              </a:ext>
            </a:extLst>
          </p:cNvPr>
          <p:cNvCxnSpPr>
            <a:cxnSpLocks/>
          </p:cNvCxnSpPr>
          <p:nvPr/>
        </p:nvCxnSpPr>
        <p:spPr>
          <a:xfrm>
            <a:off x="1842592" y="4893734"/>
            <a:ext cx="1630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D3689140-AF76-4A67-B4DC-17255F27911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71599" y="5942913"/>
            <a:ext cx="132928" cy="21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E42786B-801A-46CE-8B31-7C5A4D58363E}"/>
              </a:ext>
            </a:extLst>
          </p:cNvPr>
          <p:cNvSpPr/>
          <p:nvPr/>
        </p:nvSpPr>
        <p:spPr>
          <a:xfrm>
            <a:off x="6228183" y="402878"/>
            <a:ext cx="2599885" cy="7938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1.Доходы по основной деятельности</a:t>
            </a: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772FC012-F043-4D47-AE5B-5E368C4A0186}"/>
              </a:ext>
            </a:extLst>
          </p:cNvPr>
          <p:cNvCxnSpPr>
            <a:cxnSpLocks/>
          </p:cNvCxnSpPr>
          <p:nvPr/>
        </p:nvCxnSpPr>
        <p:spPr>
          <a:xfrm>
            <a:off x="5364088" y="833974"/>
            <a:ext cx="86409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9CB58E33-950F-4B16-844B-63B304776913}"/>
              </a:ext>
            </a:extLst>
          </p:cNvPr>
          <p:cNvCxnSpPr>
            <a:cxnSpLocks/>
          </p:cNvCxnSpPr>
          <p:nvPr/>
        </p:nvCxnSpPr>
        <p:spPr>
          <a:xfrm>
            <a:off x="5364088" y="833974"/>
            <a:ext cx="0" cy="410798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87110952-8E0B-40B6-8D30-8E9AB50CC803}"/>
              </a:ext>
            </a:extLst>
          </p:cNvPr>
          <p:cNvCxnSpPr>
            <a:cxnSpLocks/>
          </p:cNvCxnSpPr>
          <p:nvPr/>
        </p:nvCxnSpPr>
        <p:spPr>
          <a:xfrm flipH="1">
            <a:off x="4139952" y="4941963"/>
            <a:ext cx="122413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A9251F3-C903-4F9C-A0BA-B0E8DB0A2574}"/>
              </a:ext>
            </a:extLst>
          </p:cNvPr>
          <p:cNvCxnSpPr>
            <a:cxnSpLocks/>
          </p:cNvCxnSpPr>
          <p:nvPr/>
        </p:nvCxnSpPr>
        <p:spPr>
          <a:xfrm flipH="1">
            <a:off x="5004048" y="2246669"/>
            <a:ext cx="360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D3E129F4-3F5B-4A66-932A-9FEF792BED95}"/>
              </a:ext>
            </a:extLst>
          </p:cNvPr>
          <p:cNvSpPr/>
          <p:nvPr/>
        </p:nvSpPr>
        <p:spPr>
          <a:xfrm>
            <a:off x="6341227" y="1684168"/>
            <a:ext cx="2500218" cy="7938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2.Прямые расходы</a:t>
            </a:r>
          </a:p>
        </p:txBody>
      </p: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3D38BDB7-5BFC-45F4-B22B-8AA3319246E8}"/>
              </a:ext>
            </a:extLst>
          </p:cNvPr>
          <p:cNvCxnSpPr>
            <a:cxnSpLocks/>
          </p:cNvCxnSpPr>
          <p:nvPr/>
        </p:nvCxnSpPr>
        <p:spPr>
          <a:xfrm>
            <a:off x="5919179" y="2055937"/>
            <a:ext cx="422048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A8031408-DE36-4F25-933C-1750F698D3BF}"/>
              </a:ext>
            </a:extLst>
          </p:cNvPr>
          <p:cNvCxnSpPr>
            <a:cxnSpLocks/>
          </p:cNvCxnSpPr>
          <p:nvPr/>
        </p:nvCxnSpPr>
        <p:spPr>
          <a:xfrm>
            <a:off x="5919179" y="2055937"/>
            <a:ext cx="0" cy="3390239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F9F61223-DFE1-4605-8E65-C0F84BA1D520}"/>
              </a:ext>
            </a:extLst>
          </p:cNvPr>
          <p:cNvCxnSpPr>
            <a:cxnSpLocks/>
          </p:cNvCxnSpPr>
          <p:nvPr/>
        </p:nvCxnSpPr>
        <p:spPr>
          <a:xfrm flipH="1">
            <a:off x="4168414" y="5446176"/>
            <a:ext cx="1750765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36F71124-9525-4F60-BF73-5BC4808650F1}"/>
              </a:ext>
            </a:extLst>
          </p:cNvPr>
          <p:cNvCxnSpPr>
            <a:cxnSpLocks/>
          </p:cNvCxnSpPr>
          <p:nvPr/>
        </p:nvCxnSpPr>
        <p:spPr>
          <a:xfrm flipH="1" flipV="1">
            <a:off x="4922779" y="2657712"/>
            <a:ext cx="1040283" cy="1463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3E3D82D-F022-4C56-813B-8E922F12C317}"/>
              </a:ext>
            </a:extLst>
          </p:cNvPr>
          <p:cNvSpPr/>
          <p:nvPr/>
        </p:nvSpPr>
        <p:spPr>
          <a:xfrm>
            <a:off x="6355208" y="2887968"/>
            <a:ext cx="2500218" cy="7938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3.Косвенные расходы бизнес-направлений</a:t>
            </a: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id="{72E722F8-FD0B-4A57-B817-5FF667A90801}"/>
              </a:ext>
            </a:extLst>
          </p:cNvPr>
          <p:cNvCxnSpPr>
            <a:cxnSpLocks/>
          </p:cNvCxnSpPr>
          <p:nvPr/>
        </p:nvCxnSpPr>
        <p:spPr>
          <a:xfrm flipH="1">
            <a:off x="4164703" y="4107323"/>
            <a:ext cx="19655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>
            <a:extLst>
              <a:ext uri="{FF2B5EF4-FFF2-40B4-BE49-F238E27FC236}">
                <a16:creationId xmlns:a16="http://schemas.microsoft.com/office/drawing/2014/main" id="{BA95BD21-97AB-4791-86A9-C7DA51FB7042}"/>
              </a:ext>
            </a:extLst>
          </p:cNvPr>
          <p:cNvCxnSpPr>
            <a:cxnSpLocks/>
          </p:cNvCxnSpPr>
          <p:nvPr/>
        </p:nvCxnSpPr>
        <p:spPr>
          <a:xfrm>
            <a:off x="6118638" y="3147826"/>
            <a:ext cx="0" cy="95949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F6E7A6A7-96DE-4AC3-8B03-EF4D93691517}"/>
              </a:ext>
            </a:extLst>
          </p:cNvPr>
          <p:cNvSpPr/>
          <p:nvPr/>
        </p:nvSpPr>
        <p:spPr>
          <a:xfrm>
            <a:off x="6516216" y="4343592"/>
            <a:ext cx="2500218" cy="793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4.Общефирменные расходы</a:t>
            </a:r>
          </a:p>
        </p:txBody>
      </p:sp>
      <p:cxnSp>
        <p:nvCxnSpPr>
          <p:cNvPr id="100" name="Прямая со стрелкой 99">
            <a:extLst>
              <a:ext uri="{FF2B5EF4-FFF2-40B4-BE49-F238E27FC236}">
                <a16:creationId xmlns:a16="http://schemas.microsoft.com/office/drawing/2014/main" id="{D51768E2-ACB2-4EC6-AADF-73A0991AF69B}"/>
              </a:ext>
            </a:extLst>
          </p:cNvPr>
          <p:cNvCxnSpPr/>
          <p:nvPr/>
        </p:nvCxnSpPr>
        <p:spPr>
          <a:xfrm>
            <a:off x="6118638" y="3139792"/>
            <a:ext cx="279455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48E58D17-5985-45C7-B213-DC9DFEBEE7AF}"/>
              </a:ext>
            </a:extLst>
          </p:cNvPr>
          <p:cNvCxnSpPr>
            <a:cxnSpLocks/>
          </p:cNvCxnSpPr>
          <p:nvPr/>
        </p:nvCxnSpPr>
        <p:spPr>
          <a:xfrm flipH="1">
            <a:off x="3264767" y="5926969"/>
            <a:ext cx="2963416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39F49179-F6BD-4D9C-BDF8-10EB9CB45841}"/>
              </a:ext>
            </a:extLst>
          </p:cNvPr>
          <p:cNvCxnSpPr>
            <a:cxnSpLocks/>
          </p:cNvCxnSpPr>
          <p:nvPr/>
        </p:nvCxnSpPr>
        <p:spPr>
          <a:xfrm>
            <a:off x="6228183" y="4798899"/>
            <a:ext cx="309844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47E7C7BD-0B83-4007-8D7F-5BC481B85002}"/>
              </a:ext>
            </a:extLst>
          </p:cNvPr>
          <p:cNvCxnSpPr>
            <a:cxnSpLocks/>
          </p:cNvCxnSpPr>
          <p:nvPr/>
        </p:nvCxnSpPr>
        <p:spPr>
          <a:xfrm>
            <a:off x="6228183" y="4798899"/>
            <a:ext cx="0" cy="112807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392F080-E19E-4FAD-AB78-F5F71FC8BAC9}"/>
              </a:ext>
            </a:extLst>
          </p:cNvPr>
          <p:cNvSpPr txBox="1"/>
          <p:nvPr/>
        </p:nvSpPr>
        <p:spPr>
          <a:xfrm>
            <a:off x="1931429" y="110278"/>
            <a:ext cx="259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структура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DCFEB4B-128F-4970-8609-9B9E7059FF24}"/>
              </a:ext>
            </a:extLst>
          </p:cNvPr>
          <p:cNvSpPr txBox="1"/>
          <p:nvPr/>
        </p:nvSpPr>
        <p:spPr>
          <a:xfrm>
            <a:off x="5292080" y="55344"/>
            <a:ext cx="318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Оборотные показатели ОПУ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F8BBAA7-FD14-4893-A899-21BAF2FF7C91}"/>
              </a:ext>
            </a:extLst>
          </p:cNvPr>
          <p:cNvSpPr txBox="1"/>
          <p:nvPr/>
        </p:nvSpPr>
        <p:spPr>
          <a:xfrm>
            <a:off x="231435" y="6406391"/>
            <a:ext cx="5344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фин. структуры и фин. результатов ( схематично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914358E-7B2E-4298-A506-B92B8D391CF0}"/>
              </a:ext>
            </a:extLst>
          </p:cNvPr>
          <p:cNvSpPr/>
          <p:nvPr/>
        </p:nvSpPr>
        <p:spPr>
          <a:xfrm>
            <a:off x="2978562" y="3223195"/>
            <a:ext cx="1944217" cy="289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«Продукт 1.2»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AB01EACB-91C3-4E46-8855-E2C1696CD755}"/>
              </a:ext>
            </a:extLst>
          </p:cNvPr>
          <p:cNvSpPr/>
          <p:nvPr/>
        </p:nvSpPr>
        <p:spPr>
          <a:xfrm>
            <a:off x="3008798" y="3628128"/>
            <a:ext cx="1800200" cy="2810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«Продукт 1.2»</a:t>
            </a: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2CA6D244-3C77-4EE4-B9A1-F170A1DAB70F}"/>
              </a:ext>
            </a:extLst>
          </p:cNvPr>
          <p:cNvCxnSpPr>
            <a:cxnSpLocks/>
          </p:cNvCxnSpPr>
          <p:nvPr/>
        </p:nvCxnSpPr>
        <p:spPr>
          <a:xfrm>
            <a:off x="2665263" y="3389504"/>
            <a:ext cx="29563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D2FB763D-4E8B-40EF-8A33-304BB4CFE421}"/>
              </a:ext>
            </a:extLst>
          </p:cNvPr>
          <p:cNvCxnSpPr>
            <a:cxnSpLocks/>
          </p:cNvCxnSpPr>
          <p:nvPr/>
        </p:nvCxnSpPr>
        <p:spPr>
          <a:xfrm>
            <a:off x="2644260" y="3785682"/>
            <a:ext cx="3645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D5DB498D-9223-452B-A2F4-7D2BF15B95CB}"/>
              </a:ext>
            </a:extLst>
          </p:cNvPr>
          <p:cNvCxnSpPr>
            <a:cxnSpLocks/>
          </p:cNvCxnSpPr>
          <p:nvPr/>
        </p:nvCxnSpPr>
        <p:spPr>
          <a:xfrm>
            <a:off x="2686256" y="3085126"/>
            <a:ext cx="0" cy="71688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C23E3C7E-B14C-48B0-ACCA-68CDBDA581EA}"/>
              </a:ext>
            </a:extLst>
          </p:cNvPr>
          <p:cNvCxnSpPr>
            <a:cxnSpLocks/>
          </p:cNvCxnSpPr>
          <p:nvPr/>
        </p:nvCxnSpPr>
        <p:spPr>
          <a:xfrm flipH="1">
            <a:off x="4922779" y="3368137"/>
            <a:ext cx="44130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id="{C918583E-D7FC-40CD-BA73-D87795068A90}"/>
              </a:ext>
            </a:extLst>
          </p:cNvPr>
          <p:cNvCxnSpPr>
            <a:cxnSpLocks/>
          </p:cNvCxnSpPr>
          <p:nvPr/>
        </p:nvCxnSpPr>
        <p:spPr>
          <a:xfrm flipH="1" flipV="1">
            <a:off x="4829729" y="3733657"/>
            <a:ext cx="1133333" cy="7315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13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254949-553C-40AB-B6DF-C7A60CC5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940B34-43F6-4BA0-8507-B456623C3A94}"/>
              </a:ext>
            </a:extLst>
          </p:cNvPr>
          <p:cNvSpPr/>
          <p:nvPr/>
        </p:nvSpPr>
        <p:spPr>
          <a:xfrm>
            <a:off x="326096" y="257910"/>
            <a:ext cx="150960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ЦП «Компания»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D8CAF8-D8F2-4C20-B08E-4DD8906431F0}"/>
              </a:ext>
            </a:extLst>
          </p:cNvPr>
          <p:cNvSpPr/>
          <p:nvPr/>
        </p:nvSpPr>
        <p:spPr>
          <a:xfrm>
            <a:off x="1417711" y="1000706"/>
            <a:ext cx="2160240" cy="2861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«Линейка 1»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3DDA1F-BA17-44D6-A032-43CF71F99EBB}"/>
              </a:ext>
            </a:extLst>
          </p:cNvPr>
          <p:cNvSpPr/>
          <p:nvPr/>
        </p:nvSpPr>
        <p:spPr>
          <a:xfrm>
            <a:off x="2072157" y="1490122"/>
            <a:ext cx="2265986" cy="3192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«Продукт 1.1»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B8509C-888B-4369-B73D-7DC94F8D699C}"/>
              </a:ext>
            </a:extLst>
          </p:cNvPr>
          <p:cNvSpPr/>
          <p:nvPr/>
        </p:nvSpPr>
        <p:spPr>
          <a:xfrm>
            <a:off x="3059832" y="1857866"/>
            <a:ext cx="1944217" cy="25264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«Продукт 1.1»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123597-8CE1-4ED8-A4DE-17F7D0410A83}"/>
              </a:ext>
            </a:extLst>
          </p:cNvPr>
          <p:cNvSpPr/>
          <p:nvPr/>
        </p:nvSpPr>
        <p:spPr>
          <a:xfrm>
            <a:off x="3087966" y="2260034"/>
            <a:ext cx="1800200" cy="3346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«Продукт 1.1»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4EFED99-AC7F-491A-A15C-D346B6CF845F}"/>
              </a:ext>
            </a:extLst>
          </p:cNvPr>
          <p:cNvSpPr/>
          <p:nvPr/>
        </p:nvSpPr>
        <p:spPr>
          <a:xfrm>
            <a:off x="2151832" y="2667938"/>
            <a:ext cx="2160240" cy="3346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«Продукт 1.2»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49D707-20EA-4503-9D73-79189100A820}"/>
              </a:ext>
            </a:extLst>
          </p:cNvPr>
          <p:cNvSpPr/>
          <p:nvPr/>
        </p:nvSpPr>
        <p:spPr>
          <a:xfrm>
            <a:off x="1417710" y="4304115"/>
            <a:ext cx="2160240" cy="2861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«Линейка 2»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97480E-8254-484E-8792-C62887A78D4E}"/>
              </a:ext>
            </a:extLst>
          </p:cNvPr>
          <p:cNvSpPr/>
          <p:nvPr/>
        </p:nvSpPr>
        <p:spPr>
          <a:xfrm>
            <a:off x="1998575" y="4798899"/>
            <a:ext cx="2160240" cy="286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«Линейка 2»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A2B67A2-8B04-480C-9F21-55051FA1C8D4}"/>
              </a:ext>
            </a:extLst>
          </p:cNvPr>
          <p:cNvSpPr/>
          <p:nvPr/>
        </p:nvSpPr>
        <p:spPr>
          <a:xfrm>
            <a:off x="1998710" y="5303112"/>
            <a:ext cx="2160240" cy="286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«Линейка 2»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9FC398-249F-4CAB-869D-C77F64B53E63}"/>
              </a:ext>
            </a:extLst>
          </p:cNvPr>
          <p:cNvSpPr/>
          <p:nvPr/>
        </p:nvSpPr>
        <p:spPr>
          <a:xfrm>
            <a:off x="1104527" y="5801974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«Компания»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8E72AD8-85B2-401E-9E2B-4269D1721703}"/>
              </a:ext>
            </a:extLst>
          </p:cNvPr>
          <p:cNvCxnSpPr>
            <a:cxnSpLocks/>
          </p:cNvCxnSpPr>
          <p:nvPr/>
        </p:nvCxnSpPr>
        <p:spPr>
          <a:xfrm>
            <a:off x="971600" y="833974"/>
            <a:ext cx="0" cy="51110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170E70A-2539-488B-80A5-FD826D2220B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971600" y="1143770"/>
            <a:ext cx="44611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F71E55C-747B-4B42-A6BE-2A4DC589DD51}"/>
              </a:ext>
            </a:extLst>
          </p:cNvPr>
          <p:cNvCxnSpPr>
            <a:cxnSpLocks/>
          </p:cNvCxnSpPr>
          <p:nvPr/>
        </p:nvCxnSpPr>
        <p:spPr>
          <a:xfrm>
            <a:off x="2764193" y="2089235"/>
            <a:ext cx="29563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A624A33-0136-4326-BEDD-8F9534979ACF}"/>
              </a:ext>
            </a:extLst>
          </p:cNvPr>
          <p:cNvCxnSpPr>
            <a:cxnSpLocks/>
          </p:cNvCxnSpPr>
          <p:nvPr/>
        </p:nvCxnSpPr>
        <p:spPr>
          <a:xfrm>
            <a:off x="2764192" y="2427373"/>
            <a:ext cx="31450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7C64B52-5500-4344-B051-E441C770F54E}"/>
              </a:ext>
            </a:extLst>
          </p:cNvPr>
          <p:cNvCxnSpPr>
            <a:cxnSpLocks/>
          </p:cNvCxnSpPr>
          <p:nvPr/>
        </p:nvCxnSpPr>
        <p:spPr>
          <a:xfrm>
            <a:off x="2764192" y="1807505"/>
            <a:ext cx="0" cy="61986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07C90AE5-809B-4473-8F53-EF178FC019A0}"/>
              </a:ext>
            </a:extLst>
          </p:cNvPr>
          <p:cNvCxnSpPr>
            <a:cxnSpLocks/>
          </p:cNvCxnSpPr>
          <p:nvPr/>
        </p:nvCxnSpPr>
        <p:spPr>
          <a:xfrm>
            <a:off x="1649010" y="1286000"/>
            <a:ext cx="7532" cy="26740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1ED06D8-273E-409C-BE0D-EC4240417FCC}"/>
              </a:ext>
            </a:extLst>
          </p:cNvPr>
          <p:cNvSpPr/>
          <p:nvPr/>
        </p:nvSpPr>
        <p:spPr>
          <a:xfrm>
            <a:off x="2443020" y="3455835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«Продукт 1.2»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2E8DD7F-35EA-4916-A785-817A7D4F616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664675" y="1649741"/>
            <a:ext cx="40748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7234FE6-FD09-4064-B129-B9E201D774D6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1649010" y="2835277"/>
            <a:ext cx="50282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08F8149-7F92-436B-83D4-CF1959BB2F22}"/>
              </a:ext>
            </a:extLst>
          </p:cNvPr>
          <p:cNvCxnSpPr>
            <a:cxnSpLocks/>
          </p:cNvCxnSpPr>
          <p:nvPr/>
        </p:nvCxnSpPr>
        <p:spPr>
          <a:xfrm>
            <a:off x="2268006" y="3598898"/>
            <a:ext cx="1750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F4D0B61F-F1BE-4E0E-A8FF-D4E544DC6059}"/>
              </a:ext>
            </a:extLst>
          </p:cNvPr>
          <p:cNvCxnSpPr>
            <a:cxnSpLocks/>
          </p:cNvCxnSpPr>
          <p:nvPr/>
        </p:nvCxnSpPr>
        <p:spPr>
          <a:xfrm>
            <a:off x="971599" y="4455813"/>
            <a:ext cx="44611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01C9505-7A54-4E76-A4AD-F6DD04C851E5}"/>
              </a:ext>
            </a:extLst>
          </p:cNvPr>
          <p:cNvCxnSpPr>
            <a:cxnSpLocks/>
          </p:cNvCxnSpPr>
          <p:nvPr/>
        </p:nvCxnSpPr>
        <p:spPr>
          <a:xfrm>
            <a:off x="1842592" y="4590242"/>
            <a:ext cx="0" cy="8426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123FD309-2A5E-4033-9AA8-4D1BA23F27F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835696" y="5446176"/>
            <a:ext cx="1630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A08679D1-EB95-4C5D-9D7D-4C9C1DFE5876}"/>
              </a:ext>
            </a:extLst>
          </p:cNvPr>
          <p:cNvCxnSpPr>
            <a:cxnSpLocks/>
          </p:cNvCxnSpPr>
          <p:nvPr/>
        </p:nvCxnSpPr>
        <p:spPr>
          <a:xfrm>
            <a:off x="1842592" y="4893734"/>
            <a:ext cx="1630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D3689140-AF76-4A67-B4DC-17255F27911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71599" y="5942913"/>
            <a:ext cx="132928" cy="21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E42786B-801A-46CE-8B31-7C5A4D58363E}"/>
              </a:ext>
            </a:extLst>
          </p:cNvPr>
          <p:cNvSpPr/>
          <p:nvPr/>
        </p:nvSpPr>
        <p:spPr>
          <a:xfrm>
            <a:off x="6228183" y="370029"/>
            <a:ext cx="2599885" cy="5978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+Доходы по основной деятельности</a:t>
            </a:r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A9251F3-C903-4F9C-A0BA-B0E8DB0A2574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4338143" y="1641107"/>
            <a:ext cx="948270" cy="86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D3E129F4-3F5B-4A66-932A-9FEF792BED95}"/>
              </a:ext>
            </a:extLst>
          </p:cNvPr>
          <p:cNvSpPr/>
          <p:nvPr/>
        </p:nvSpPr>
        <p:spPr>
          <a:xfrm>
            <a:off x="6258365" y="1070570"/>
            <a:ext cx="2500218" cy="3236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-Прямые расходы</a:t>
            </a: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A8031408-DE36-4F25-933C-1750F698D3BF}"/>
              </a:ext>
            </a:extLst>
          </p:cNvPr>
          <p:cNvCxnSpPr>
            <a:cxnSpLocks/>
          </p:cNvCxnSpPr>
          <p:nvPr/>
        </p:nvCxnSpPr>
        <p:spPr>
          <a:xfrm>
            <a:off x="5919179" y="1143769"/>
            <a:ext cx="0" cy="331204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>
            <a:extLst>
              <a:ext uri="{FF2B5EF4-FFF2-40B4-BE49-F238E27FC236}">
                <a16:creationId xmlns:a16="http://schemas.microsoft.com/office/drawing/2014/main" id="{36F71124-9525-4F60-BF73-5BC4808650F1}"/>
              </a:ext>
            </a:extLst>
          </p:cNvPr>
          <p:cNvCxnSpPr>
            <a:cxnSpLocks/>
          </p:cNvCxnSpPr>
          <p:nvPr/>
        </p:nvCxnSpPr>
        <p:spPr>
          <a:xfrm>
            <a:off x="5911046" y="3348834"/>
            <a:ext cx="395057" cy="1030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3E3D82D-F022-4C56-813B-8E922F12C317}"/>
              </a:ext>
            </a:extLst>
          </p:cNvPr>
          <p:cNvSpPr/>
          <p:nvPr/>
        </p:nvSpPr>
        <p:spPr>
          <a:xfrm>
            <a:off x="6264081" y="2281324"/>
            <a:ext cx="2500218" cy="5198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-Косвенные расходы бизнес-направлений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F6E7A6A7-96DE-4AC3-8B03-EF4D93691517}"/>
              </a:ext>
            </a:extLst>
          </p:cNvPr>
          <p:cNvSpPr/>
          <p:nvPr/>
        </p:nvSpPr>
        <p:spPr>
          <a:xfrm>
            <a:off x="6275124" y="3875199"/>
            <a:ext cx="2500218" cy="6056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-Общефирменные расходы</a:t>
            </a:r>
          </a:p>
        </p:txBody>
      </p: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id="{48E58D17-5985-45C7-B213-DC9DFEBEE7AF}"/>
              </a:ext>
            </a:extLst>
          </p:cNvPr>
          <p:cNvCxnSpPr>
            <a:cxnSpLocks/>
          </p:cNvCxnSpPr>
          <p:nvPr/>
        </p:nvCxnSpPr>
        <p:spPr>
          <a:xfrm flipH="1">
            <a:off x="1842592" y="541852"/>
            <a:ext cx="3916394" cy="682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>
            <a:extLst>
              <a:ext uri="{FF2B5EF4-FFF2-40B4-BE49-F238E27FC236}">
                <a16:creationId xmlns:a16="http://schemas.microsoft.com/office/drawing/2014/main" id="{39F49179-F6BD-4D9C-BDF8-10EB9CB45841}"/>
              </a:ext>
            </a:extLst>
          </p:cNvPr>
          <p:cNvCxnSpPr>
            <a:cxnSpLocks/>
          </p:cNvCxnSpPr>
          <p:nvPr/>
        </p:nvCxnSpPr>
        <p:spPr>
          <a:xfrm>
            <a:off x="5724128" y="5589240"/>
            <a:ext cx="657075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47E7C7BD-0B83-4007-8D7F-5BC481B85002}"/>
              </a:ext>
            </a:extLst>
          </p:cNvPr>
          <p:cNvCxnSpPr>
            <a:cxnSpLocks/>
          </p:cNvCxnSpPr>
          <p:nvPr/>
        </p:nvCxnSpPr>
        <p:spPr>
          <a:xfrm flipH="1">
            <a:off x="5724128" y="541852"/>
            <a:ext cx="34858" cy="50473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392F080-E19E-4FAD-AB78-F5F71FC8BAC9}"/>
              </a:ext>
            </a:extLst>
          </p:cNvPr>
          <p:cNvSpPr txBox="1"/>
          <p:nvPr/>
        </p:nvSpPr>
        <p:spPr>
          <a:xfrm>
            <a:off x="1931429" y="110278"/>
            <a:ext cx="259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структура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DCFEB4B-128F-4970-8609-9B9E7059FF24}"/>
              </a:ext>
            </a:extLst>
          </p:cNvPr>
          <p:cNvSpPr txBox="1"/>
          <p:nvPr/>
        </p:nvSpPr>
        <p:spPr>
          <a:xfrm>
            <a:off x="5292080" y="55344"/>
            <a:ext cx="3335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Остаточные  показатели ОПУ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3E7E84E3-4196-4CDE-AA6F-965DCF1A97F9}"/>
              </a:ext>
            </a:extLst>
          </p:cNvPr>
          <p:cNvSpPr/>
          <p:nvPr/>
        </p:nvSpPr>
        <p:spPr>
          <a:xfrm>
            <a:off x="6228183" y="1692734"/>
            <a:ext cx="2599885" cy="38581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=Маржинальный доход</a:t>
            </a:r>
          </a:p>
        </p:txBody>
      </p: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F3D8329A-264A-492A-A926-902D948CE69B}"/>
              </a:ext>
            </a:extLst>
          </p:cNvPr>
          <p:cNvCxnSpPr>
            <a:cxnSpLocks/>
          </p:cNvCxnSpPr>
          <p:nvPr/>
        </p:nvCxnSpPr>
        <p:spPr>
          <a:xfrm flipH="1">
            <a:off x="4278832" y="2799791"/>
            <a:ext cx="100758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5394C6C5-51F4-4ABB-9CA9-3C4BD95B84B0}"/>
              </a:ext>
            </a:extLst>
          </p:cNvPr>
          <p:cNvCxnSpPr>
            <a:cxnSpLocks/>
          </p:cNvCxnSpPr>
          <p:nvPr/>
        </p:nvCxnSpPr>
        <p:spPr>
          <a:xfrm>
            <a:off x="5286413" y="1669922"/>
            <a:ext cx="0" cy="11298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C211BD06-5FC1-48C7-B6E7-E9A0E0C09489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5286413" y="1885640"/>
            <a:ext cx="941770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9F49A9A-63A9-4ACB-8EC1-C055668F7CC8}"/>
              </a:ext>
            </a:extLst>
          </p:cNvPr>
          <p:cNvSpPr/>
          <p:nvPr/>
        </p:nvSpPr>
        <p:spPr>
          <a:xfrm>
            <a:off x="6283299" y="3052508"/>
            <a:ext cx="2500218" cy="5198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=Вклад на покрытие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620D7676-692E-4D52-A23B-95B28E27045C}"/>
              </a:ext>
            </a:extLst>
          </p:cNvPr>
          <p:cNvCxnSpPr>
            <a:cxnSpLocks/>
          </p:cNvCxnSpPr>
          <p:nvPr/>
        </p:nvCxnSpPr>
        <p:spPr>
          <a:xfrm flipH="1">
            <a:off x="3577951" y="1143769"/>
            <a:ext cx="2341228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id="{0F1CD98C-CEB6-4CA6-9826-835819088710}"/>
              </a:ext>
            </a:extLst>
          </p:cNvPr>
          <p:cNvCxnSpPr>
            <a:cxnSpLocks/>
          </p:cNvCxnSpPr>
          <p:nvPr/>
        </p:nvCxnSpPr>
        <p:spPr>
          <a:xfrm flipH="1">
            <a:off x="3577951" y="4447178"/>
            <a:ext cx="2341228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502AFF1E-AFB3-4C3E-8ECB-48D7FBF1290D}"/>
              </a:ext>
            </a:extLst>
          </p:cNvPr>
          <p:cNvSpPr/>
          <p:nvPr/>
        </p:nvSpPr>
        <p:spPr>
          <a:xfrm>
            <a:off x="6381203" y="5165266"/>
            <a:ext cx="2500218" cy="5612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=Операционная прибыль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CB5E94E-B540-4D1F-9B75-DAF5C9655A4A}"/>
              </a:ext>
            </a:extLst>
          </p:cNvPr>
          <p:cNvSpPr txBox="1"/>
          <p:nvPr/>
        </p:nvSpPr>
        <p:spPr>
          <a:xfrm>
            <a:off x="91728" y="6296757"/>
            <a:ext cx="5344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фин. структуры и фин. результатов ( схематично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5C078F2F-AE9B-4F77-A8BD-3CEC9553FA5F}"/>
              </a:ext>
            </a:extLst>
          </p:cNvPr>
          <p:cNvSpPr/>
          <p:nvPr/>
        </p:nvSpPr>
        <p:spPr>
          <a:xfrm>
            <a:off x="2479702" y="3075175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«Продукт 1.2»</a:t>
            </a:r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B6580548-7D6D-4DED-A527-C4E55B9606C1}"/>
              </a:ext>
            </a:extLst>
          </p:cNvPr>
          <p:cNvCxnSpPr>
            <a:cxnSpLocks/>
          </p:cNvCxnSpPr>
          <p:nvPr/>
        </p:nvCxnSpPr>
        <p:spPr>
          <a:xfrm>
            <a:off x="2268006" y="3218238"/>
            <a:ext cx="211696" cy="230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2F4E96C8-7E1D-4F41-B4E4-B7A8554DE8B9}"/>
              </a:ext>
            </a:extLst>
          </p:cNvPr>
          <p:cNvCxnSpPr>
            <a:cxnSpLocks/>
          </p:cNvCxnSpPr>
          <p:nvPr/>
        </p:nvCxnSpPr>
        <p:spPr>
          <a:xfrm>
            <a:off x="2268006" y="2996952"/>
            <a:ext cx="0" cy="6161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9B596729-D9F6-4798-9F4D-C2F61E025197}"/>
              </a:ext>
            </a:extLst>
          </p:cNvPr>
          <p:cNvSpPr/>
          <p:nvPr/>
        </p:nvSpPr>
        <p:spPr>
          <a:xfrm>
            <a:off x="1917203" y="3816984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«Линейка 1»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52F8E102-E1B8-46FD-B773-A4648C47217A}"/>
              </a:ext>
            </a:extLst>
          </p:cNvPr>
          <p:cNvCxnSpPr>
            <a:cxnSpLocks/>
          </p:cNvCxnSpPr>
          <p:nvPr/>
        </p:nvCxnSpPr>
        <p:spPr>
          <a:xfrm>
            <a:off x="1650941" y="3960047"/>
            <a:ext cx="2804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21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64FC48-5276-4C58-9F14-5419AE6A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42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6949D0F3-1F6B-4042-9ADC-6733DB0ADA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4894452"/>
              </p:ext>
            </p:extLst>
          </p:nvPr>
        </p:nvGraphicFramePr>
        <p:xfrm>
          <a:off x="179511" y="764704"/>
          <a:ext cx="8784977" cy="5958422"/>
        </p:xfrm>
        <a:graphic>
          <a:graphicData uri="http://schemas.openxmlformats.org/drawingml/2006/table">
            <a:tbl>
              <a:tblPr/>
              <a:tblGrid>
                <a:gridCol w="2316189">
                  <a:extLst>
                    <a:ext uri="{9D8B030D-6E8A-4147-A177-3AD203B41FA5}">
                      <a16:colId xmlns:a16="http://schemas.microsoft.com/office/drawing/2014/main" val="4119900315"/>
                    </a:ext>
                  </a:extLst>
                </a:gridCol>
                <a:gridCol w="3234394">
                  <a:extLst>
                    <a:ext uri="{9D8B030D-6E8A-4147-A177-3AD203B41FA5}">
                      <a16:colId xmlns:a16="http://schemas.microsoft.com/office/drawing/2014/main" val="2365204719"/>
                    </a:ext>
                  </a:extLst>
                </a:gridCol>
                <a:gridCol w="3234394">
                  <a:extLst>
                    <a:ext uri="{9D8B030D-6E8A-4147-A177-3AD203B41FA5}">
                      <a16:colId xmlns:a16="http://schemas.microsoft.com/office/drawing/2014/main" val="4231836754"/>
                    </a:ext>
                  </a:extLst>
                </a:gridCol>
              </a:tblGrid>
              <a:tr h="527381"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иерархии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финансовой ответственности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Статья</a:t>
                      </a:r>
                    </a:p>
                  </a:txBody>
                  <a:tcPr marL="69832" marR="69832" marT="128025" marB="15712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772476"/>
                  </a:ext>
                </a:extLst>
              </a:tr>
              <a:tr h="599389"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доходов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по основной деятельности</a:t>
                      </a:r>
                    </a:p>
                  </a:txBody>
                  <a:tcPr marL="69832" marR="69832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786251"/>
                  </a:ext>
                </a:extLst>
              </a:tr>
              <a:tr h="599389"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Нижний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затрат на уровне центра доходов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Прямые расходы по основной деятельности</a:t>
                      </a:r>
                    </a:p>
                  </a:txBody>
                  <a:tcPr marL="69832" marR="69832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883658"/>
                  </a:ext>
                </a:extLst>
              </a:tr>
              <a:tr h="599389"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маржинального дохода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Маржинальный доход</a:t>
                      </a:r>
                    </a:p>
                  </a:txBody>
                  <a:tcPr marL="69832" marR="69832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62000"/>
                  </a:ext>
                </a:extLst>
              </a:tr>
              <a:tr h="756510"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затрат на уровне центра маржинального дохода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Косвенные расходы бизнес-направлений</a:t>
                      </a:r>
                    </a:p>
                  </a:txBody>
                  <a:tcPr marL="69832" marR="69832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098813"/>
                  </a:ext>
                </a:extLst>
              </a:tr>
              <a:tr h="442267"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затрат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Общефирменные расходы</a:t>
                      </a:r>
                    </a:p>
                  </a:txBody>
                  <a:tcPr marL="69832" marR="69832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5490"/>
                  </a:ext>
                </a:extLst>
              </a:tr>
              <a:tr h="442267"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 прибыли</a:t>
                      </a:r>
                    </a:p>
                  </a:txBody>
                  <a:tcPr marL="69832" marR="93109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7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Операционная прибыль</a:t>
                      </a:r>
                    </a:p>
                  </a:txBody>
                  <a:tcPr marL="69832" marR="69832" marT="128025" marB="157121">
                    <a:lnL>
                      <a:noFill/>
                    </a:lnL>
                    <a:lnR>
                      <a:noFill/>
                    </a:lnR>
                    <a:lnT w="7620" cap="flat" cmpd="sng" algn="ctr">
                      <a:solidFill>
                        <a:srgbClr val="9DA5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6F7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5349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E0BB06-40FD-4719-9412-6E220B02B154}"/>
              </a:ext>
            </a:extLst>
          </p:cNvPr>
          <p:cNvSpPr txBox="1"/>
          <p:nvPr/>
        </p:nvSpPr>
        <p:spPr>
          <a:xfrm>
            <a:off x="146110" y="118373"/>
            <a:ext cx="89978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группы статей доходов и расходов в соответствии с </a:t>
            </a:r>
            <a:r>
              <a:rPr lang="ru-RU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ин. структурой</a:t>
            </a:r>
            <a:endParaRPr lang="ru-RU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91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254949-553C-40AB-B6DF-C7A60CC5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43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940B34-43F6-4BA0-8507-B456623C3A94}"/>
              </a:ext>
            </a:extLst>
          </p:cNvPr>
          <p:cNvSpPr/>
          <p:nvPr/>
        </p:nvSpPr>
        <p:spPr>
          <a:xfrm>
            <a:off x="439854" y="654263"/>
            <a:ext cx="1945481" cy="2998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ЦП «Компания»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D8CAF8-D8F2-4C20-B08E-4DD8906431F0}"/>
              </a:ext>
            </a:extLst>
          </p:cNvPr>
          <p:cNvSpPr/>
          <p:nvPr/>
        </p:nvSpPr>
        <p:spPr>
          <a:xfrm>
            <a:off x="1417711" y="1118134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«Линейка 1»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3DDA1F-BA17-44D6-A032-43CF71F99EBB}"/>
              </a:ext>
            </a:extLst>
          </p:cNvPr>
          <p:cNvSpPr/>
          <p:nvPr/>
        </p:nvSpPr>
        <p:spPr>
          <a:xfrm>
            <a:off x="2272815" y="1495541"/>
            <a:ext cx="2265986" cy="2998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«Продукт 1.1»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B8509C-888B-4369-B73D-7DC94F8D699C}"/>
              </a:ext>
            </a:extLst>
          </p:cNvPr>
          <p:cNvSpPr/>
          <p:nvPr/>
        </p:nvSpPr>
        <p:spPr>
          <a:xfrm>
            <a:off x="3059832" y="1924407"/>
            <a:ext cx="1944216" cy="3176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«Продукт 1.1»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123597-8CE1-4ED8-A4DE-17F7D0410A83}"/>
              </a:ext>
            </a:extLst>
          </p:cNvPr>
          <p:cNvSpPr/>
          <p:nvPr/>
        </p:nvSpPr>
        <p:spPr>
          <a:xfrm>
            <a:off x="3078695" y="2353790"/>
            <a:ext cx="1800200" cy="3258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«Продукт 1.1»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4EFED99-AC7F-491A-A15C-D346B6CF845F}"/>
              </a:ext>
            </a:extLst>
          </p:cNvPr>
          <p:cNvSpPr/>
          <p:nvPr/>
        </p:nvSpPr>
        <p:spPr>
          <a:xfrm>
            <a:off x="2518654" y="2775039"/>
            <a:ext cx="2160240" cy="3077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«Продукт 1.2»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49D707-20EA-4503-9D73-79189100A820}"/>
              </a:ext>
            </a:extLst>
          </p:cNvPr>
          <p:cNvSpPr/>
          <p:nvPr/>
        </p:nvSpPr>
        <p:spPr>
          <a:xfrm>
            <a:off x="1438534" y="4394717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«Линейка 2»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97480E-8254-484E-8792-C62887A78D4E}"/>
              </a:ext>
            </a:extLst>
          </p:cNvPr>
          <p:cNvSpPr/>
          <p:nvPr/>
        </p:nvSpPr>
        <p:spPr>
          <a:xfrm>
            <a:off x="1998575" y="4804094"/>
            <a:ext cx="2160240" cy="286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«Линейка 2»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A2B67A2-8B04-480C-9F21-55051FA1C8D4}"/>
              </a:ext>
            </a:extLst>
          </p:cNvPr>
          <p:cNvSpPr/>
          <p:nvPr/>
        </p:nvSpPr>
        <p:spPr>
          <a:xfrm>
            <a:off x="1998710" y="5308307"/>
            <a:ext cx="2160240" cy="2861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«Линейка 2»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9FC398-249F-4CAB-869D-C77F64B53E63}"/>
              </a:ext>
            </a:extLst>
          </p:cNvPr>
          <p:cNvSpPr/>
          <p:nvPr/>
        </p:nvSpPr>
        <p:spPr>
          <a:xfrm>
            <a:off x="1192695" y="5807742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«Компания»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8E72AD8-85B2-401E-9E2B-4269D1721703}"/>
              </a:ext>
            </a:extLst>
          </p:cNvPr>
          <p:cNvCxnSpPr>
            <a:cxnSpLocks/>
          </p:cNvCxnSpPr>
          <p:nvPr/>
        </p:nvCxnSpPr>
        <p:spPr>
          <a:xfrm>
            <a:off x="857130" y="934240"/>
            <a:ext cx="37030" cy="501656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170E70A-2539-488B-80A5-FD826D2220B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857130" y="1261198"/>
            <a:ext cx="56058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F71E55C-747B-4B42-A6BE-2A4DC589DD51}"/>
              </a:ext>
            </a:extLst>
          </p:cNvPr>
          <p:cNvCxnSpPr>
            <a:cxnSpLocks/>
          </p:cNvCxnSpPr>
          <p:nvPr/>
        </p:nvCxnSpPr>
        <p:spPr>
          <a:xfrm>
            <a:off x="2764193" y="2138153"/>
            <a:ext cx="29563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A624A33-0136-4326-BEDD-8F9534979ACF}"/>
              </a:ext>
            </a:extLst>
          </p:cNvPr>
          <p:cNvCxnSpPr>
            <a:cxnSpLocks/>
          </p:cNvCxnSpPr>
          <p:nvPr/>
        </p:nvCxnSpPr>
        <p:spPr>
          <a:xfrm>
            <a:off x="2764193" y="2516692"/>
            <a:ext cx="3241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7C64B52-5500-4344-B051-E441C770F54E}"/>
              </a:ext>
            </a:extLst>
          </p:cNvPr>
          <p:cNvCxnSpPr>
            <a:cxnSpLocks/>
          </p:cNvCxnSpPr>
          <p:nvPr/>
        </p:nvCxnSpPr>
        <p:spPr>
          <a:xfrm>
            <a:off x="2764193" y="1821734"/>
            <a:ext cx="0" cy="69495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07C90AE5-809B-4473-8F53-EF178FC019A0}"/>
              </a:ext>
            </a:extLst>
          </p:cNvPr>
          <p:cNvCxnSpPr>
            <a:cxnSpLocks/>
          </p:cNvCxnSpPr>
          <p:nvPr/>
        </p:nvCxnSpPr>
        <p:spPr>
          <a:xfrm>
            <a:off x="1224427" y="1261197"/>
            <a:ext cx="7840" cy="33342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1ED06D8-273E-409C-BE0D-EC4240417FCC}"/>
              </a:ext>
            </a:extLst>
          </p:cNvPr>
          <p:cNvSpPr/>
          <p:nvPr/>
        </p:nvSpPr>
        <p:spPr>
          <a:xfrm>
            <a:off x="2008173" y="3957589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«Линейка 1»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2E8DD7F-35EA-4916-A785-817A7D4F6164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1780658" y="1645462"/>
            <a:ext cx="49215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7234FE6-FD09-4064-B129-B9E201D774D6}"/>
              </a:ext>
            </a:extLst>
          </p:cNvPr>
          <p:cNvCxnSpPr>
            <a:cxnSpLocks/>
          </p:cNvCxnSpPr>
          <p:nvPr/>
        </p:nvCxnSpPr>
        <p:spPr>
          <a:xfrm>
            <a:off x="1780658" y="2930208"/>
            <a:ext cx="7171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408F8149-7F92-436B-83D4-CF1959BB2F22}"/>
              </a:ext>
            </a:extLst>
          </p:cNvPr>
          <p:cNvCxnSpPr>
            <a:cxnSpLocks/>
          </p:cNvCxnSpPr>
          <p:nvPr/>
        </p:nvCxnSpPr>
        <p:spPr>
          <a:xfrm>
            <a:off x="1780658" y="4145199"/>
            <a:ext cx="21791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01C9505-7A54-4E76-A4AD-F6DD04C851E5}"/>
              </a:ext>
            </a:extLst>
          </p:cNvPr>
          <p:cNvCxnSpPr>
            <a:cxnSpLocks/>
          </p:cNvCxnSpPr>
          <p:nvPr/>
        </p:nvCxnSpPr>
        <p:spPr>
          <a:xfrm>
            <a:off x="1835696" y="4680844"/>
            <a:ext cx="6896" cy="75723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123FD309-2A5E-4033-9AA8-4D1BA23F27F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835696" y="5451371"/>
            <a:ext cx="1630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A08679D1-EB95-4C5D-9D7D-4C9C1DFE5876}"/>
              </a:ext>
            </a:extLst>
          </p:cNvPr>
          <p:cNvCxnSpPr>
            <a:cxnSpLocks/>
          </p:cNvCxnSpPr>
          <p:nvPr/>
        </p:nvCxnSpPr>
        <p:spPr>
          <a:xfrm>
            <a:off x="1842592" y="4898929"/>
            <a:ext cx="1630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D3689140-AF76-4A67-B4DC-17255F27911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857130" y="5950806"/>
            <a:ext cx="33556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E42786B-801A-46CE-8B31-7C5A4D58363E}"/>
              </a:ext>
            </a:extLst>
          </p:cNvPr>
          <p:cNvSpPr/>
          <p:nvPr/>
        </p:nvSpPr>
        <p:spPr>
          <a:xfrm>
            <a:off x="6012159" y="1024362"/>
            <a:ext cx="2815909" cy="79387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статей «Доходы по основной деятельности»</a:t>
            </a: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772FC012-F043-4D47-AE5B-5E368C4A0186}"/>
              </a:ext>
            </a:extLst>
          </p:cNvPr>
          <p:cNvCxnSpPr>
            <a:cxnSpLocks/>
          </p:cNvCxnSpPr>
          <p:nvPr/>
        </p:nvCxnSpPr>
        <p:spPr>
          <a:xfrm>
            <a:off x="5364088" y="2314806"/>
            <a:ext cx="870992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9CB58E33-950F-4B16-844B-63B304776913}"/>
              </a:ext>
            </a:extLst>
          </p:cNvPr>
          <p:cNvCxnSpPr>
            <a:cxnSpLocks/>
          </p:cNvCxnSpPr>
          <p:nvPr/>
        </p:nvCxnSpPr>
        <p:spPr>
          <a:xfrm>
            <a:off x="5394176" y="2138153"/>
            <a:ext cx="0" cy="114445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87110952-8E0B-40B6-8D30-8E9AB50CC803}"/>
              </a:ext>
            </a:extLst>
          </p:cNvPr>
          <p:cNvCxnSpPr>
            <a:cxnSpLocks/>
          </p:cNvCxnSpPr>
          <p:nvPr/>
        </p:nvCxnSpPr>
        <p:spPr>
          <a:xfrm flipH="1">
            <a:off x="4950903" y="3282612"/>
            <a:ext cx="4432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A9251F3-C903-4F9C-A0BA-B0E8DB0A2574}"/>
              </a:ext>
            </a:extLst>
          </p:cNvPr>
          <p:cNvCxnSpPr>
            <a:cxnSpLocks/>
          </p:cNvCxnSpPr>
          <p:nvPr/>
        </p:nvCxnSpPr>
        <p:spPr>
          <a:xfrm flipH="1">
            <a:off x="5004048" y="2138153"/>
            <a:ext cx="390128" cy="52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3D38BDB7-5BFC-45F4-B22B-8AA3319246E8}"/>
              </a:ext>
            </a:extLst>
          </p:cNvPr>
          <p:cNvCxnSpPr>
            <a:cxnSpLocks/>
          </p:cNvCxnSpPr>
          <p:nvPr/>
        </p:nvCxnSpPr>
        <p:spPr>
          <a:xfrm>
            <a:off x="5919179" y="2677421"/>
            <a:ext cx="315901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A8031408-DE36-4F25-933C-1750F698D3BF}"/>
              </a:ext>
            </a:extLst>
          </p:cNvPr>
          <p:cNvCxnSpPr>
            <a:cxnSpLocks/>
          </p:cNvCxnSpPr>
          <p:nvPr/>
        </p:nvCxnSpPr>
        <p:spPr>
          <a:xfrm flipH="1">
            <a:off x="5865018" y="2677421"/>
            <a:ext cx="44562" cy="2232468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F9F61223-DFE1-4605-8E65-C0F84BA1D520}"/>
              </a:ext>
            </a:extLst>
          </p:cNvPr>
          <p:cNvCxnSpPr>
            <a:cxnSpLocks/>
          </p:cNvCxnSpPr>
          <p:nvPr/>
        </p:nvCxnSpPr>
        <p:spPr>
          <a:xfrm flipH="1">
            <a:off x="4151144" y="4909889"/>
            <a:ext cx="1750765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392F080-E19E-4FAD-AB78-F5F71FC8BAC9}"/>
              </a:ext>
            </a:extLst>
          </p:cNvPr>
          <p:cNvSpPr txBox="1"/>
          <p:nvPr/>
        </p:nvSpPr>
        <p:spPr>
          <a:xfrm>
            <a:off x="2456172" y="475299"/>
            <a:ext cx="259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структура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DCFEB4B-128F-4970-8609-9B9E7059FF24}"/>
              </a:ext>
            </a:extLst>
          </p:cNvPr>
          <p:cNvSpPr txBox="1"/>
          <p:nvPr/>
        </p:nvSpPr>
        <p:spPr>
          <a:xfrm>
            <a:off x="7254054" y="546571"/>
            <a:ext cx="14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БДР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F8BBAA7-FD14-4893-A899-21BAF2FF7C91}"/>
              </a:ext>
            </a:extLst>
          </p:cNvPr>
          <p:cNvSpPr txBox="1"/>
          <p:nvPr/>
        </p:nvSpPr>
        <p:spPr>
          <a:xfrm>
            <a:off x="231435" y="6406391"/>
            <a:ext cx="700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фин. структуры и статей бюджета денежных средств (схематично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D55323E-2C07-4AC5-AF74-6708C67BE5B1}"/>
              </a:ext>
            </a:extLst>
          </p:cNvPr>
          <p:cNvSpPr/>
          <p:nvPr/>
        </p:nvSpPr>
        <p:spPr>
          <a:xfrm>
            <a:off x="6239277" y="1926695"/>
            <a:ext cx="2500218" cy="5752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оптовой реализации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7CFF7F1-8146-476D-9AA2-FF085673299B}"/>
              </a:ext>
            </a:extLst>
          </p:cNvPr>
          <p:cNvSpPr/>
          <p:nvPr/>
        </p:nvSpPr>
        <p:spPr>
          <a:xfrm>
            <a:off x="6235080" y="2599018"/>
            <a:ext cx="2568046" cy="5752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розничной реализации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F81D73-7330-4BCC-A9DA-C0051CFCF18A}"/>
              </a:ext>
            </a:extLst>
          </p:cNvPr>
          <p:cNvSpPr/>
          <p:nvPr/>
        </p:nvSpPr>
        <p:spPr>
          <a:xfrm>
            <a:off x="6012160" y="1818236"/>
            <a:ext cx="2815907" cy="150443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298654-DDD5-4498-8358-E10C99716CC3}"/>
              </a:ext>
            </a:extLst>
          </p:cNvPr>
          <p:cNvSpPr txBox="1"/>
          <p:nvPr/>
        </p:nvSpPr>
        <p:spPr>
          <a:xfrm>
            <a:off x="266927" y="90036"/>
            <a:ext cx="478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5.Формирование БДР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90FCEC3D-25D7-4B79-8269-F8069509E788}"/>
              </a:ext>
            </a:extLst>
          </p:cNvPr>
          <p:cNvCxnSpPr>
            <a:cxnSpLocks/>
          </p:cNvCxnSpPr>
          <p:nvPr/>
        </p:nvCxnSpPr>
        <p:spPr>
          <a:xfrm flipV="1">
            <a:off x="1224427" y="4588871"/>
            <a:ext cx="193284" cy="65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DAAA3B00-B057-4BCB-9689-10183E34AC48}"/>
              </a:ext>
            </a:extLst>
          </p:cNvPr>
          <p:cNvCxnSpPr>
            <a:cxnSpLocks/>
          </p:cNvCxnSpPr>
          <p:nvPr/>
        </p:nvCxnSpPr>
        <p:spPr>
          <a:xfrm>
            <a:off x="1780658" y="1412269"/>
            <a:ext cx="0" cy="273293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A94C7A1E-B976-4CAA-8D5B-F6DE53C2DFC6}"/>
              </a:ext>
            </a:extLst>
          </p:cNvPr>
          <p:cNvSpPr/>
          <p:nvPr/>
        </p:nvSpPr>
        <p:spPr>
          <a:xfrm>
            <a:off x="3006687" y="3173912"/>
            <a:ext cx="1944216" cy="30776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ЦД«Продукт 1.2»</a:t>
            </a:r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3FF8783D-148E-45E0-9F84-A29AB5B09C7F}"/>
              </a:ext>
            </a:extLst>
          </p:cNvPr>
          <p:cNvSpPr/>
          <p:nvPr/>
        </p:nvSpPr>
        <p:spPr>
          <a:xfrm>
            <a:off x="3059832" y="3565523"/>
            <a:ext cx="1800200" cy="3258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«Продукт 1.2»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4816E1F7-0688-43E0-9392-72DE3FF5BF21}"/>
              </a:ext>
            </a:extLst>
          </p:cNvPr>
          <p:cNvCxnSpPr>
            <a:cxnSpLocks/>
          </p:cNvCxnSpPr>
          <p:nvPr/>
        </p:nvCxnSpPr>
        <p:spPr>
          <a:xfrm>
            <a:off x="2814062" y="3777759"/>
            <a:ext cx="21613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EA3314E9-7AAF-4A75-98F2-971DE5181C89}"/>
              </a:ext>
            </a:extLst>
          </p:cNvPr>
          <p:cNvCxnSpPr>
            <a:cxnSpLocks/>
          </p:cNvCxnSpPr>
          <p:nvPr/>
        </p:nvCxnSpPr>
        <p:spPr>
          <a:xfrm>
            <a:off x="2699668" y="4033568"/>
            <a:ext cx="3241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AB8C5731-55BB-4E0B-899C-D97F8A02FBC9}"/>
              </a:ext>
            </a:extLst>
          </p:cNvPr>
          <p:cNvCxnSpPr>
            <a:cxnSpLocks/>
          </p:cNvCxnSpPr>
          <p:nvPr/>
        </p:nvCxnSpPr>
        <p:spPr>
          <a:xfrm>
            <a:off x="2814062" y="3082801"/>
            <a:ext cx="0" cy="69495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94379032-15FE-4D8F-A333-ADE3C9593365}"/>
              </a:ext>
            </a:extLst>
          </p:cNvPr>
          <p:cNvCxnSpPr>
            <a:cxnSpLocks/>
            <a:endCxn id="63" idx="1"/>
          </p:cNvCxnSpPr>
          <p:nvPr/>
        </p:nvCxnSpPr>
        <p:spPr>
          <a:xfrm flipV="1">
            <a:off x="2774487" y="3327793"/>
            <a:ext cx="232200" cy="1236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447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254949-553C-40AB-B6DF-C7A60CC5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4940B34-43F6-4BA0-8507-B456623C3A94}"/>
              </a:ext>
            </a:extLst>
          </p:cNvPr>
          <p:cNvSpPr/>
          <p:nvPr/>
        </p:nvSpPr>
        <p:spPr>
          <a:xfrm>
            <a:off x="326096" y="479129"/>
            <a:ext cx="150960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ЦП «Компания»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6D8CAF8-D8F2-4C20-B08E-4DD8906431F0}"/>
              </a:ext>
            </a:extLst>
          </p:cNvPr>
          <p:cNvSpPr/>
          <p:nvPr/>
        </p:nvSpPr>
        <p:spPr>
          <a:xfrm>
            <a:off x="1417711" y="1221925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«Линейка 1»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3DDA1F-BA17-44D6-A032-43CF71F99EBB}"/>
              </a:ext>
            </a:extLst>
          </p:cNvPr>
          <p:cNvSpPr/>
          <p:nvPr/>
        </p:nvSpPr>
        <p:spPr>
          <a:xfrm>
            <a:off x="1998575" y="1688726"/>
            <a:ext cx="2265986" cy="3506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«Продукт 1.1»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6B8509C-888B-4369-B73D-7DC94F8D699C}"/>
              </a:ext>
            </a:extLst>
          </p:cNvPr>
          <p:cNvSpPr/>
          <p:nvPr/>
        </p:nvSpPr>
        <p:spPr>
          <a:xfrm>
            <a:off x="3059832" y="2236519"/>
            <a:ext cx="1944217" cy="275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«Продукт 1.1»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8123597-8CE1-4ED8-A4DE-17F7D0410A83}"/>
              </a:ext>
            </a:extLst>
          </p:cNvPr>
          <p:cNvSpPr/>
          <p:nvPr/>
        </p:nvSpPr>
        <p:spPr>
          <a:xfrm>
            <a:off x="3069815" y="2605975"/>
            <a:ext cx="1934234" cy="18794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«Продукт 1.1»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4EFED99-AC7F-491A-A15C-D346B6CF845F}"/>
              </a:ext>
            </a:extLst>
          </p:cNvPr>
          <p:cNvSpPr/>
          <p:nvPr/>
        </p:nvSpPr>
        <p:spPr>
          <a:xfrm>
            <a:off x="1661069" y="2905894"/>
            <a:ext cx="2265986" cy="317337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«Продукт 1.2»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C49D707-20EA-4503-9D73-79189100A820}"/>
              </a:ext>
            </a:extLst>
          </p:cNvPr>
          <p:cNvSpPr/>
          <p:nvPr/>
        </p:nvSpPr>
        <p:spPr>
          <a:xfrm>
            <a:off x="1465673" y="4327099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ЦМД «Линейка 2»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B97480E-8254-484E-8792-C62887A78D4E}"/>
              </a:ext>
            </a:extLst>
          </p:cNvPr>
          <p:cNvSpPr/>
          <p:nvPr/>
        </p:nvSpPr>
        <p:spPr>
          <a:xfrm>
            <a:off x="1998575" y="4771624"/>
            <a:ext cx="2160240" cy="2861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«Линейка 2»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A2B67A2-8B04-480C-9F21-55051FA1C8D4}"/>
              </a:ext>
            </a:extLst>
          </p:cNvPr>
          <p:cNvSpPr/>
          <p:nvPr/>
        </p:nvSpPr>
        <p:spPr>
          <a:xfrm>
            <a:off x="1998710" y="5275837"/>
            <a:ext cx="2160240" cy="2861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«Линейка 2»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9FC398-249F-4CAB-869D-C77F64B53E63}"/>
              </a:ext>
            </a:extLst>
          </p:cNvPr>
          <p:cNvSpPr/>
          <p:nvPr/>
        </p:nvSpPr>
        <p:spPr>
          <a:xfrm>
            <a:off x="1115616" y="5665156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«Компания»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8E72AD8-85B2-401E-9E2B-4269D1721703}"/>
              </a:ext>
            </a:extLst>
          </p:cNvPr>
          <p:cNvCxnSpPr>
            <a:cxnSpLocks/>
          </p:cNvCxnSpPr>
          <p:nvPr/>
        </p:nvCxnSpPr>
        <p:spPr>
          <a:xfrm flipH="1">
            <a:off x="971599" y="1055193"/>
            <a:ext cx="1" cy="475090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170E70A-2539-488B-80A5-FD826D2220B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971600" y="1364989"/>
            <a:ext cx="44611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1F71E55C-747B-4B42-A6BE-2A4DC589DD51}"/>
              </a:ext>
            </a:extLst>
          </p:cNvPr>
          <p:cNvCxnSpPr>
            <a:cxnSpLocks/>
          </p:cNvCxnSpPr>
          <p:nvPr/>
        </p:nvCxnSpPr>
        <p:spPr>
          <a:xfrm>
            <a:off x="2756080" y="2440319"/>
            <a:ext cx="295639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0A624A33-0136-4326-BEDD-8F9534979ACF}"/>
              </a:ext>
            </a:extLst>
          </p:cNvPr>
          <p:cNvCxnSpPr>
            <a:cxnSpLocks/>
          </p:cNvCxnSpPr>
          <p:nvPr/>
        </p:nvCxnSpPr>
        <p:spPr>
          <a:xfrm>
            <a:off x="2772305" y="2753413"/>
            <a:ext cx="2794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17C64B52-5500-4344-B051-E441C770F54E}"/>
              </a:ext>
            </a:extLst>
          </p:cNvPr>
          <p:cNvCxnSpPr>
            <a:cxnSpLocks/>
          </p:cNvCxnSpPr>
          <p:nvPr/>
        </p:nvCxnSpPr>
        <p:spPr>
          <a:xfrm>
            <a:off x="2784831" y="2071508"/>
            <a:ext cx="0" cy="68190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61ED06D8-273E-409C-BE0D-EC4240417FCC}"/>
              </a:ext>
            </a:extLst>
          </p:cNvPr>
          <p:cNvSpPr/>
          <p:nvPr/>
        </p:nvSpPr>
        <p:spPr>
          <a:xfrm>
            <a:off x="1998575" y="3933056"/>
            <a:ext cx="2160240" cy="2861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«Линейка 1»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B2E8DD7F-35EA-4916-A785-817A7D4F6164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1525266" y="1864027"/>
            <a:ext cx="473309" cy="517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7234FE6-FD09-4064-B129-B9E201D774D6}"/>
              </a:ext>
            </a:extLst>
          </p:cNvPr>
          <p:cNvCxnSpPr>
            <a:cxnSpLocks/>
          </p:cNvCxnSpPr>
          <p:nvPr/>
        </p:nvCxnSpPr>
        <p:spPr>
          <a:xfrm>
            <a:off x="1526532" y="3064562"/>
            <a:ext cx="1345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F4D0B61F-F1BE-4E0E-A8FF-D4E544DC6059}"/>
              </a:ext>
            </a:extLst>
          </p:cNvPr>
          <p:cNvCxnSpPr>
            <a:cxnSpLocks/>
          </p:cNvCxnSpPr>
          <p:nvPr/>
        </p:nvCxnSpPr>
        <p:spPr>
          <a:xfrm>
            <a:off x="971599" y="4428538"/>
            <a:ext cx="446111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201C9505-7A54-4E76-A4AD-F6DD04C851E5}"/>
              </a:ext>
            </a:extLst>
          </p:cNvPr>
          <p:cNvCxnSpPr>
            <a:cxnSpLocks/>
          </p:cNvCxnSpPr>
          <p:nvPr/>
        </p:nvCxnSpPr>
        <p:spPr>
          <a:xfrm>
            <a:off x="1835696" y="4630218"/>
            <a:ext cx="6896" cy="77539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123FD309-2A5E-4033-9AA8-4D1BA23F27F8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1835696" y="5418901"/>
            <a:ext cx="1630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A08679D1-EB95-4C5D-9D7D-4C9C1DFE5876}"/>
              </a:ext>
            </a:extLst>
          </p:cNvPr>
          <p:cNvCxnSpPr>
            <a:cxnSpLocks/>
          </p:cNvCxnSpPr>
          <p:nvPr/>
        </p:nvCxnSpPr>
        <p:spPr>
          <a:xfrm>
            <a:off x="1842592" y="4866459"/>
            <a:ext cx="16301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D3689140-AF76-4A67-B4DC-17255F279118}"/>
              </a:ext>
            </a:extLst>
          </p:cNvPr>
          <p:cNvCxnSpPr>
            <a:cxnSpLocks/>
            <a:endCxn id="17" idx="1"/>
          </p:cNvCxnSpPr>
          <p:nvPr/>
        </p:nvCxnSpPr>
        <p:spPr>
          <a:xfrm>
            <a:off x="982688" y="5806095"/>
            <a:ext cx="132928" cy="212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EE42786B-801A-46CE-8B31-7C5A4D58363E}"/>
              </a:ext>
            </a:extLst>
          </p:cNvPr>
          <p:cNvSpPr/>
          <p:nvPr/>
        </p:nvSpPr>
        <p:spPr>
          <a:xfrm>
            <a:off x="5810199" y="624097"/>
            <a:ext cx="3017870" cy="54391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статей «Доходы по основной деятельности»</a:t>
            </a:r>
          </a:p>
        </p:txBody>
      </p: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id="{772FC012-F043-4D47-AE5B-5E368C4A0186}"/>
              </a:ext>
            </a:extLst>
          </p:cNvPr>
          <p:cNvCxnSpPr>
            <a:cxnSpLocks/>
            <a:endCxn id="44" idx="1"/>
          </p:cNvCxnSpPr>
          <p:nvPr/>
        </p:nvCxnSpPr>
        <p:spPr>
          <a:xfrm flipV="1">
            <a:off x="5364088" y="1955546"/>
            <a:ext cx="786256" cy="137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9CB58E33-950F-4B16-844B-63B304776913}"/>
              </a:ext>
            </a:extLst>
          </p:cNvPr>
          <p:cNvCxnSpPr>
            <a:cxnSpLocks/>
          </p:cNvCxnSpPr>
          <p:nvPr/>
        </p:nvCxnSpPr>
        <p:spPr>
          <a:xfrm>
            <a:off x="5364088" y="1943136"/>
            <a:ext cx="0" cy="345802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A9251F3-C903-4F9C-A0BA-B0E8DB0A2574}"/>
              </a:ext>
            </a:extLst>
          </p:cNvPr>
          <p:cNvCxnSpPr>
            <a:cxnSpLocks/>
            <a:endCxn id="120" idx="3"/>
          </p:cNvCxnSpPr>
          <p:nvPr/>
        </p:nvCxnSpPr>
        <p:spPr>
          <a:xfrm flipH="1">
            <a:off x="4395286" y="3744238"/>
            <a:ext cx="96880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 стрелкой 81">
            <a:extLst>
              <a:ext uri="{FF2B5EF4-FFF2-40B4-BE49-F238E27FC236}">
                <a16:creationId xmlns:a16="http://schemas.microsoft.com/office/drawing/2014/main" id="{3D38BDB7-5BFC-45F4-B22B-8AA3319246E8}"/>
              </a:ext>
            </a:extLst>
          </p:cNvPr>
          <p:cNvCxnSpPr>
            <a:cxnSpLocks/>
            <a:endCxn id="56" idx="1"/>
          </p:cNvCxnSpPr>
          <p:nvPr/>
        </p:nvCxnSpPr>
        <p:spPr>
          <a:xfrm flipV="1">
            <a:off x="5508985" y="3342547"/>
            <a:ext cx="957130" cy="11182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A8031408-DE36-4F25-933C-1750F698D3BF}"/>
              </a:ext>
            </a:extLst>
          </p:cNvPr>
          <p:cNvCxnSpPr>
            <a:cxnSpLocks/>
          </p:cNvCxnSpPr>
          <p:nvPr/>
        </p:nvCxnSpPr>
        <p:spPr>
          <a:xfrm flipH="1">
            <a:off x="5516179" y="3324994"/>
            <a:ext cx="4799" cy="733573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>
            <a:extLst>
              <a:ext uri="{FF2B5EF4-FFF2-40B4-BE49-F238E27FC236}">
                <a16:creationId xmlns:a16="http://schemas.microsoft.com/office/drawing/2014/main" id="{F9F61223-DFE1-4605-8E65-C0F84BA1D520}"/>
              </a:ext>
            </a:extLst>
          </p:cNvPr>
          <p:cNvCxnSpPr>
            <a:cxnSpLocks/>
          </p:cNvCxnSpPr>
          <p:nvPr/>
        </p:nvCxnSpPr>
        <p:spPr>
          <a:xfrm flipH="1">
            <a:off x="4158815" y="4058567"/>
            <a:ext cx="1359763" cy="0"/>
          </a:xfrm>
          <a:prstGeom prst="straightConnector1">
            <a:avLst/>
          </a:prstGeom>
          <a:ln w="28575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A392F080-E19E-4FAD-AB78-F5F71FC8BAC9}"/>
              </a:ext>
            </a:extLst>
          </p:cNvPr>
          <p:cNvSpPr txBox="1"/>
          <p:nvPr/>
        </p:nvSpPr>
        <p:spPr>
          <a:xfrm>
            <a:off x="1931429" y="110278"/>
            <a:ext cx="259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структура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DCFEB4B-128F-4970-8609-9B9E7059FF24}"/>
              </a:ext>
            </a:extLst>
          </p:cNvPr>
          <p:cNvSpPr txBox="1"/>
          <p:nvPr/>
        </p:nvSpPr>
        <p:spPr>
          <a:xfrm>
            <a:off x="5364088" y="73244"/>
            <a:ext cx="14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БДР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F8BBAA7-FD14-4893-A899-21BAF2FF7C91}"/>
              </a:ext>
            </a:extLst>
          </p:cNvPr>
          <p:cNvSpPr txBox="1"/>
          <p:nvPr/>
        </p:nvSpPr>
        <p:spPr>
          <a:xfrm>
            <a:off x="231435" y="6406391"/>
            <a:ext cx="70048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фин. структуры и статей бюджета доходов и </a:t>
            </a:r>
            <a:r>
              <a:rPr lang="ru-RU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расхоов</a:t>
            </a: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схематично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7CFF7F1-8146-476D-9AA2-FF085673299B}"/>
              </a:ext>
            </a:extLst>
          </p:cNvPr>
          <p:cNvSpPr/>
          <p:nvPr/>
        </p:nvSpPr>
        <p:spPr>
          <a:xfrm>
            <a:off x="5853709" y="1289447"/>
            <a:ext cx="2930849" cy="352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Прямые расходы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0892DBE1-0C57-45E3-807F-F9E69AE011B3}"/>
              </a:ext>
            </a:extLst>
          </p:cNvPr>
          <p:cNvSpPr/>
          <p:nvPr/>
        </p:nvSpPr>
        <p:spPr>
          <a:xfrm>
            <a:off x="6150344" y="1768015"/>
            <a:ext cx="2634214" cy="37506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Прямая амортизация</a:t>
            </a:r>
          </a:p>
        </p:txBody>
      </p:sp>
      <p:cxnSp>
        <p:nvCxnSpPr>
          <p:cNvPr id="49" name="Прямая со стрелкой 48">
            <a:extLst>
              <a:ext uri="{FF2B5EF4-FFF2-40B4-BE49-F238E27FC236}">
                <a16:creationId xmlns:a16="http://schemas.microsoft.com/office/drawing/2014/main" id="{E8185B56-E8E0-4297-A0BB-E28B7A2285C4}"/>
              </a:ext>
            </a:extLst>
          </p:cNvPr>
          <p:cNvCxnSpPr>
            <a:cxnSpLocks/>
          </p:cNvCxnSpPr>
          <p:nvPr/>
        </p:nvCxnSpPr>
        <p:spPr>
          <a:xfrm flipH="1">
            <a:off x="4158815" y="5401165"/>
            <a:ext cx="12052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10553972-DD6B-4635-8050-7A0E0C527CCE}"/>
              </a:ext>
            </a:extLst>
          </p:cNvPr>
          <p:cNvSpPr/>
          <p:nvPr/>
        </p:nvSpPr>
        <p:spPr>
          <a:xfrm>
            <a:off x="5897118" y="2273553"/>
            <a:ext cx="2930849" cy="500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3.Косвенные  расходы бизнес-направлений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5CF1AA54-6AA7-4AEF-9003-3E700D2ED096}"/>
              </a:ext>
            </a:extLst>
          </p:cNvPr>
          <p:cNvCxnSpPr>
            <a:cxnSpLocks/>
          </p:cNvCxnSpPr>
          <p:nvPr/>
        </p:nvCxnSpPr>
        <p:spPr>
          <a:xfrm flipH="1">
            <a:off x="9064989" y="5131362"/>
            <a:ext cx="9599" cy="287305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77C2D1BE-1992-464C-B884-F93477908E0F}"/>
              </a:ext>
            </a:extLst>
          </p:cNvPr>
          <p:cNvSpPr/>
          <p:nvPr/>
        </p:nvSpPr>
        <p:spPr>
          <a:xfrm>
            <a:off x="6466115" y="2933912"/>
            <a:ext cx="2346255" cy="8172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3.1Амортизация косвенных бизнес-направлений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F70A83D-9185-48CD-A318-B02436D38A2D}"/>
              </a:ext>
            </a:extLst>
          </p:cNvPr>
          <p:cNvSpPr/>
          <p:nvPr/>
        </p:nvSpPr>
        <p:spPr>
          <a:xfrm>
            <a:off x="5984547" y="4026130"/>
            <a:ext cx="2889948" cy="500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4.Общефирменные расходы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ADE34018-FB2D-45E2-BA7D-5C332DD1028D}"/>
              </a:ext>
            </a:extLst>
          </p:cNvPr>
          <p:cNvSpPr/>
          <p:nvPr/>
        </p:nvSpPr>
        <p:spPr>
          <a:xfrm>
            <a:off x="3649959" y="5649246"/>
            <a:ext cx="2640636" cy="3156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«Управление Компанией»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538D4AC7-8F9B-402C-9F8F-47517EBFDBAB}"/>
              </a:ext>
            </a:extLst>
          </p:cNvPr>
          <p:cNvSpPr/>
          <p:nvPr/>
        </p:nvSpPr>
        <p:spPr>
          <a:xfrm>
            <a:off x="3681331" y="6027818"/>
            <a:ext cx="2618862" cy="3156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«Финансы и инвестиции»</a:t>
            </a: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31EA23D9-C903-41E5-A449-27BDA52CF841}"/>
              </a:ext>
            </a:extLst>
          </p:cNvPr>
          <p:cNvCxnSpPr>
            <a:cxnSpLocks/>
          </p:cNvCxnSpPr>
          <p:nvPr/>
        </p:nvCxnSpPr>
        <p:spPr>
          <a:xfrm>
            <a:off x="3419872" y="5806095"/>
            <a:ext cx="0" cy="417734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C13C925C-F2A5-4615-9679-78FC8F5FF6CA}"/>
              </a:ext>
            </a:extLst>
          </p:cNvPr>
          <p:cNvCxnSpPr>
            <a:cxnSpLocks/>
          </p:cNvCxnSpPr>
          <p:nvPr/>
        </p:nvCxnSpPr>
        <p:spPr>
          <a:xfrm>
            <a:off x="3408784" y="5809084"/>
            <a:ext cx="230086" cy="9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9FE24EA0-DB2F-4C1F-8EF7-F5C46C2EBAB5}"/>
              </a:ext>
            </a:extLst>
          </p:cNvPr>
          <p:cNvCxnSpPr>
            <a:cxnSpLocks/>
          </p:cNvCxnSpPr>
          <p:nvPr/>
        </p:nvCxnSpPr>
        <p:spPr>
          <a:xfrm>
            <a:off x="3430961" y="6210680"/>
            <a:ext cx="230086" cy="9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id="{A9130005-1966-4D23-9464-D57B77AC38F2}"/>
              </a:ext>
            </a:extLst>
          </p:cNvPr>
          <p:cNvCxnSpPr>
            <a:cxnSpLocks/>
            <a:endCxn id="95" idx="1"/>
          </p:cNvCxnSpPr>
          <p:nvPr/>
        </p:nvCxnSpPr>
        <p:spPr>
          <a:xfrm flipV="1">
            <a:off x="5615882" y="4926856"/>
            <a:ext cx="791049" cy="1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71E94E9C-6464-4533-BDB5-0F4EEED420E7}"/>
              </a:ext>
            </a:extLst>
          </p:cNvPr>
          <p:cNvSpPr/>
          <p:nvPr/>
        </p:nvSpPr>
        <p:spPr>
          <a:xfrm>
            <a:off x="6406931" y="4676371"/>
            <a:ext cx="2415037" cy="5009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4.1Общефирменная косвенна амортизация</a:t>
            </a:r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C25F4115-DFE9-4644-A4BC-EAD7047EEC93}"/>
              </a:ext>
            </a:extLst>
          </p:cNvPr>
          <p:cNvCxnSpPr>
            <a:cxnSpLocks/>
          </p:cNvCxnSpPr>
          <p:nvPr/>
        </p:nvCxnSpPr>
        <p:spPr>
          <a:xfrm>
            <a:off x="5618752" y="4926856"/>
            <a:ext cx="0" cy="57717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AC534E75-C1EC-438F-B6CC-CF35F50EA2A6}"/>
              </a:ext>
            </a:extLst>
          </p:cNvPr>
          <p:cNvCxnSpPr>
            <a:cxnSpLocks/>
          </p:cNvCxnSpPr>
          <p:nvPr/>
        </p:nvCxnSpPr>
        <p:spPr>
          <a:xfrm flipH="1">
            <a:off x="5621623" y="5504035"/>
            <a:ext cx="169751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22E99E71-0FB6-4FB9-9387-A48B2E7795B5}"/>
              </a:ext>
            </a:extLst>
          </p:cNvPr>
          <p:cNvCxnSpPr>
            <a:cxnSpLocks/>
          </p:cNvCxnSpPr>
          <p:nvPr/>
        </p:nvCxnSpPr>
        <p:spPr>
          <a:xfrm>
            <a:off x="7319133" y="5479243"/>
            <a:ext cx="0" cy="3980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C4E4BA57-16CC-49D5-B3F7-E388E53FCD94}"/>
              </a:ext>
            </a:extLst>
          </p:cNvPr>
          <p:cNvCxnSpPr>
            <a:cxnSpLocks/>
          </p:cNvCxnSpPr>
          <p:nvPr/>
        </p:nvCxnSpPr>
        <p:spPr>
          <a:xfrm flipH="1">
            <a:off x="6277394" y="5863451"/>
            <a:ext cx="1054940" cy="96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E3BC909C-4AB2-4326-86DE-56113BB4968E}"/>
              </a:ext>
            </a:extLst>
          </p:cNvPr>
          <p:cNvSpPr/>
          <p:nvPr/>
        </p:nvSpPr>
        <p:spPr>
          <a:xfrm>
            <a:off x="2967373" y="3335203"/>
            <a:ext cx="1427913" cy="2311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«Продукт 1.2»</a:t>
            </a:r>
          </a:p>
        </p:txBody>
      </p:sp>
      <p:sp>
        <p:nvSpPr>
          <p:cNvPr id="120" name="Прямоугольник 119">
            <a:extLst>
              <a:ext uri="{FF2B5EF4-FFF2-40B4-BE49-F238E27FC236}">
                <a16:creationId xmlns:a16="http://schemas.microsoft.com/office/drawing/2014/main" id="{97113F39-673F-4CCC-A2F5-5998A972AB60}"/>
              </a:ext>
            </a:extLst>
          </p:cNvPr>
          <p:cNvSpPr/>
          <p:nvPr/>
        </p:nvSpPr>
        <p:spPr>
          <a:xfrm>
            <a:off x="2967373" y="3648413"/>
            <a:ext cx="1427913" cy="1916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«Продукт 1.2»</a:t>
            </a:r>
          </a:p>
        </p:txBody>
      </p:sp>
      <p:cxnSp>
        <p:nvCxnSpPr>
          <p:cNvPr id="144" name="Соединитель: уступ 143">
            <a:extLst>
              <a:ext uri="{FF2B5EF4-FFF2-40B4-BE49-F238E27FC236}">
                <a16:creationId xmlns:a16="http://schemas.microsoft.com/office/drawing/2014/main" id="{9DDA8705-C531-43F2-B0D8-448AFC6BCCFE}"/>
              </a:ext>
            </a:extLst>
          </p:cNvPr>
          <p:cNvCxnSpPr>
            <a:stCxn id="10" idx="2"/>
            <a:endCxn id="120" idx="1"/>
          </p:cNvCxnSpPr>
          <p:nvPr/>
        </p:nvCxnSpPr>
        <p:spPr>
          <a:xfrm rot="16200000" flipH="1">
            <a:off x="2620214" y="3397078"/>
            <a:ext cx="521007" cy="173311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Соединитель: уступ 144">
            <a:extLst>
              <a:ext uri="{FF2B5EF4-FFF2-40B4-BE49-F238E27FC236}">
                <a16:creationId xmlns:a16="http://schemas.microsoft.com/office/drawing/2014/main" id="{101D64D2-CAA0-470A-9951-BBEDA42DE9B6}"/>
              </a:ext>
            </a:extLst>
          </p:cNvPr>
          <p:cNvCxnSpPr>
            <a:cxnSpLocks/>
            <a:stCxn id="10" idx="2"/>
            <a:endCxn id="119" idx="1"/>
          </p:cNvCxnSpPr>
          <p:nvPr/>
        </p:nvCxnSpPr>
        <p:spPr>
          <a:xfrm rot="16200000" flipH="1">
            <a:off x="2766940" y="3250352"/>
            <a:ext cx="227554" cy="173311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Соединитель: уступ 147">
            <a:extLst>
              <a:ext uri="{FF2B5EF4-FFF2-40B4-BE49-F238E27FC236}">
                <a16:creationId xmlns:a16="http://schemas.microsoft.com/office/drawing/2014/main" id="{9BBB9C99-9AC6-4234-815B-70EC7AAF5F32}"/>
              </a:ext>
            </a:extLst>
          </p:cNvPr>
          <p:cNvCxnSpPr>
            <a:cxnSpLocks/>
            <a:endCxn id="37" idx="1"/>
          </p:cNvCxnSpPr>
          <p:nvPr/>
        </p:nvCxnSpPr>
        <p:spPr>
          <a:xfrm rot="16200000" flipH="1">
            <a:off x="454631" y="2532176"/>
            <a:ext cx="2579404" cy="508484"/>
          </a:xfrm>
          <a:prstGeom prst="bentConnector2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>
            <a:extLst>
              <a:ext uri="{FF2B5EF4-FFF2-40B4-BE49-F238E27FC236}">
                <a16:creationId xmlns:a16="http://schemas.microsoft.com/office/drawing/2014/main" id="{7730A558-BC0A-48CE-A24B-35C088B00A54}"/>
              </a:ext>
            </a:extLst>
          </p:cNvPr>
          <p:cNvCxnSpPr>
            <a:cxnSpLocks/>
          </p:cNvCxnSpPr>
          <p:nvPr/>
        </p:nvCxnSpPr>
        <p:spPr>
          <a:xfrm flipH="1">
            <a:off x="5015742" y="2708920"/>
            <a:ext cx="34834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0" name="Соединитель: уступ 159">
            <a:extLst>
              <a:ext uri="{FF2B5EF4-FFF2-40B4-BE49-F238E27FC236}">
                <a16:creationId xmlns:a16="http://schemas.microsoft.com/office/drawing/2014/main" id="{B3EE68B2-077B-4C20-86D7-A33643C0A104}"/>
              </a:ext>
            </a:extLst>
          </p:cNvPr>
          <p:cNvCxnSpPr>
            <a:cxnSpLocks/>
          </p:cNvCxnSpPr>
          <p:nvPr/>
        </p:nvCxnSpPr>
        <p:spPr>
          <a:xfrm>
            <a:off x="1743911" y="5964868"/>
            <a:ext cx="1653029" cy="70298"/>
          </a:xfrm>
          <a:prstGeom prst="bentConnector3">
            <a:avLst>
              <a:gd name="adj1" fmla="val -707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02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9254949-553C-40AB-B6DF-C7A60CC5E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45</a:t>
            </a:fld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A9FC398-249F-4CAB-869D-C77F64B53E63}"/>
              </a:ext>
            </a:extLst>
          </p:cNvPr>
          <p:cNvSpPr/>
          <p:nvPr/>
        </p:nvSpPr>
        <p:spPr>
          <a:xfrm>
            <a:off x="1140779" y="2162194"/>
            <a:ext cx="2160240" cy="2861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«Компания»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392F080-E19E-4FAD-AB78-F5F71FC8BAC9}"/>
              </a:ext>
            </a:extLst>
          </p:cNvPr>
          <p:cNvSpPr txBox="1"/>
          <p:nvPr/>
        </p:nvSpPr>
        <p:spPr>
          <a:xfrm>
            <a:off x="1403648" y="158064"/>
            <a:ext cx="2596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структура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DDCFEB4B-128F-4970-8609-9B9E7059FF24}"/>
              </a:ext>
            </a:extLst>
          </p:cNvPr>
          <p:cNvSpPr txBox="1"/>
          <p:nvPr/>
        </p:nvSpPr>
        <p:spPr>
          <a:xfrm>
            <a:off x="6826194" y="170502"/>
            <a:ext cx="1444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БДР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F8BBAA7-FD14-4893-A899-21BAF2FF7C91}"/>
              </a:ext>
            </a:extLst>
          </p:cNvPr>
          <p:cNvSpPr txBox="1"/>
          <p:nvPr/>
        </p:nvSpPr>
        <p:spPr>
          <a:xfrm>
            <a:off x="272107" y="6040475"/>
            <a:ext cx="70048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фин. структуры и статей бюджета доходов и расходов на уровне компании – фрагмент ( схематично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5CF1AA54-6AA7-4AEF-9003-3E700D2ED096}"/>
              </a:ext>
            </a:extLst>
          </p:cNvPr>
          <p:cNvCxnSpPr>
            <a:cxnSpLocks/>
          </p:cNvCxnSpPr>
          <p:nvPr/>
        </p:nvCxnSpPr>
        <p:spPr>
          <a:xfrm flipH="1">
            <a:off x="9064989" y="5131362"/>
            <a:ext cx="9599" cy="2873057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ADE34018-FB2D-45E2-BA7D-5C332DD1028D}"/>
              </a:ext>
            </a:extLst>
          </p:cNvPr>
          <p:cNvSpPr/>
          <p:nvPr/>
        </p:nvSpPr>
        <p:spPr>
          <a:xfrm>
            <a:off x="2372047" y="2592659"/>
            <a:ext cx="1804594" cy="8018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«Управление Компанией»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538D4AC7-8F9B-402C-9F8F-47517EBFDBAB}"/>
              </a:ext>
            </a:extLst>
          </p:cNvPr>
          <p:cNvSpPr/>
          <p:nvPr/>
        </p:nvSpPr>
        <p:spPr>
          <a:xfrm>
            <a:off x="2360958" y="3517044"/>
            <a:ext cx="1815683" cy="744770"/>
          </a:xfrm>
          <a:prstGeom prst="rect">
            <a:avLst/>
          </a:prstGeom>
          <a:solidFill>
            <a:srgbClr val="EF99E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ЦЗ «Финансы и инвестиции»</a:t>
            </a:r>
          </a:p>
        </p:txBody>
      </p: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31EA23D9-C903-41E5-A449-27BDA52CF841}"/>
              </a:ext>
            </a:extLst>
          </p:cNvPr>
          <p:cNvCxnSpPr>
            <a:cxnSpLocks/>
          </p:cNvCxnSpPr>
          <p:nvPr/>
        </p:nvCxnSpPr>
        <p:spPr>
          <a:xfrm flipH="1">
            <a:off x="2130872" y="2668795"/>
            <a:ext cx="11088" cy="116924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56FB967F-78CD-4430-A623-7F6411654536}"/>
              </a:ext>
            </a:extLst>
          </p:cNvPr>
          <p:cNvCxnSpPr>
            <a:cxnSpLocks/>
          </p:cNvCxnSpPr>
          <p:nvPr/>
        </p:nvCxnSpPr>
        <p:spPr>
          <a:xfrm>
            <a:off x="2015963" y="3250178"/>
            <a:ext cx="12599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72D07443-269A-4B0E-8A9D-1C7D90753EBE}"/>
              </a:ext>
            </a:extLst>
          </p:cNvPr>
          <p:cNvCxnSpPr>
            <a:cxnSpLocks/>
          </p:cNvCxnSpPr>
          <p:nvPr/>
        </p:nvCxnSpPr>
        <p:spPr>
          <a:xfrm>
            <a:off x="2003502" y="2448321"/>
            <a:ext cx="0" cy="80185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C13C925C-F2A5-4615-9679-78FC8F5FF6CA}"/>
              </a:ext>
            </a:extLst>
          </p:cNvPr>
          <p:cNvCxnSpPr>
            <a:cxnSpLocks/>
          </p:cNvCxnSpPr>
          <p:nvPr/>
        </p:nvCxnSpPr>
        <p:spPr>
          <a:xfrm>
            <a:off x="2130872" y="2671784"/>
            <a:ext cx="230086" cy="9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9FE24EA0-DB2F-4C1F-8EF7-F5C46C2EBAB5}"/>
              </a:ext>
            </a:extLst>
          </p:cNvPr>
          <p:cNvCxnSpPr>
            <a:cxnSpLocks/>
          </p:cNvCxnSpPr>
          <p:nvPr/>
        </p:nvCxnSpPr>
        <p:spPr>
          <a:xfrm>
            <a:off x="2141961" y="3838035"/>
            <a:ext cx="230086" cy="96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id="{C4E4BA57-16CC-49D5-B3F7-E388E53FCD94}"/>
              </a:ext>
            </a:extLst>
          </p:cNvPr>
          <p:cNvCxnSpPr>
            <a:cxnSpLocks/>
            <a:endCxn id="60" idx="3"/>
          </p:cNvCxnSpPr>
          <p:nvPr/>
        </p:nvCxnSpPr>
        <p:spPr>
          <a:xfrm flipH="1">
            <a:off x="3301019" y="4879922"/>
            <a:ext cx="2063069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8B8B2201-45B8-41EA-B84D-8FEA41E2B89E}"/>
              </a:ext>
            </a:extLst>
          </p:cNvPr>
          <p:cNvSpPr/>
          <p:nvPr/>
        </p:nvSpPr>
        <p:spPr>
          <a:xfrm>
            <a:off x="1118614" y="4586667"/>
            <a:ext cx="2182405" cy="5865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ЦД «Финансы и инвестиции»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D6269998-19B4-4967-8B14-A7222605639B}"/>
              </a:ext>
            </a:extLst>
          </p:cNvPr>
          <p:cNvSpPr/>
          <p:nvPr/>
        </p:nvSpPr>
        <p:spPr>
          <a:xfrm>
            <a:off x="5959731" y="1234909"/>
            <a:ext cx="2930849" cy="500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5.Доходы от прочей деятельности</a:t>
            </a: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398A0922-7DCD-43DF-8392-4760C137B154}"/>
              </a:ext>
            </a:extLst>
          </p:cNvPr>
          <p:cNvCxnSpPr>
            <a:cxnSpLocks/>
          </p:cNvCxnSpPr>
          <p:nvPr/>
        </p:nvCxnSpPr>
        <p:spPr>
          <a:xfrm>
            <a:off x="917611" y="4797152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1DC017BF-D964-4C8A-B504-C15F2A7EE6AF}"/>
              </a:ext>
            </a:extLst>
          </p:cNvPr>
          <p:cNvCxnSpPr>
            <a:cxnSpLocks/>
          </p:cNvCxnSpPr>
          <p:nvPr/>
        </p:nvCxnSpPr>
        <p:spPr>
          <a:xfrm>
            <a:off x="924755" y="2305257"/>
            <a:ext cx="2160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1FB71697-5549-44AD-9BA0-04637F18CBC4}"/>
              </a:ext>
            </a:extLst>
          </p:cNvPr>
          <p:cNvCxnSpPr>
            <a:cxnSpLocks/>
          </p:cNvCxnSpPr>
          <p:nvPr/>
        </p:nvCxnSpPr>
        <p:spPr>
          <a:xfrm>
            <a:off x="917611" y="705925"/>
            <a:ext cx="0" cy="409122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3991836E-E787-422F-99D4-E1B9D59628CA}"/>
              </a:ext>
            </a:extLst>
          </p:cNvPr>
          <p:cNvSpPr/>
          <p:nvPr/>
        </p:nvSpPr>
        <p:spPr>
          <a:xfrm>
            <a:off x="272107" y="537433"/>
            <a:ext cx="1509600" cy="5760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ЦП «Компания»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91AB49D9-8ED4-4734-80FB-228BBF52BB94}"/>
              </a:ext>
            </a:extLst>
          </p:cNvPr>
          <p:cNvSpPr/>
          <p:nvPr/>
        </p:nvSpPr>
        <p:spPr>
          <a:xfrm>
            <a:off x="5959732" y="1986364"/>
            <a:ext cx="2930849" cy="5009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Положительные курсовые разницы</a:t>
            </a: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175832F1-5D41-4790-A1FD-00922C054164}"/>
              </a:ext>
            </a:extLst>
          </p:cNvPr>
          <p:cNvCxnSpPr>
            <a:cxnSpLocks/>
          </p:cNvCxnSpPr>
          <p:nvPr/>
        </p:nvCxnSpPr>
        <p:spPr>
          <a:xfrm>
            <a:off x="5364088" y="2305257"/>
            <a:ext cx="0" cy="2574665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343177A8-9E57-49CD-AD87-3C4EF0CAF02E}"/>
              </a:ext>
            </a:extLst>
          </p:cNvPr>
          <p:cNvCxnSpPr>
            <a:cxnSpLocks/>
          </p:cNvCxnSpPr>
          <p:nvPr/>
        </p:nvCxnSpPr>
        <p:spPr>
          <a:xfrm>
            <a:off x="5364088" y="2305257"/>
            <a:ext cx="602148" cy="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FE7143F8-2D6B-482F-A1B5-C925CBC12555}"/>
              </a:ext>
            </a:extLst>
          </p:cNvPr>
          <p:cNvSpPr/>
          <p:nvPr/>
        </p:nvSpPr>
        <p:spPr>
          <a:xfrm>
            <a:off x="5987108" y="2718545"/>
            <a:ext cx="2930849" cy="500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прочей деятельности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110B6EAB-A438-40E1-A34B-F408DF35A6B6}"/>
              </a:ext>
            </a:extLst>
          </p:cNvPr>
          <p:cNvSpPr/>
          <p:nvPr/>
        </p:nvSpPr>
        <p:spPr>
          <a:xfrm>
            <a:off x="5868144" y="3695408"/>
            <a:ext cx="2930849" cy="500969"/>
          </a:xfrm>
          <a:prstGeom prst="rect">
            <a:avLst/>
          </a:prstGeom>
          <a:solidFill>
            <a:srgbClr val="EF99E3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 Отрицательные  курсовые разницы</a:t>
            </a:r>
          </a:p>
        </p:txBody>
      </p:sp>
      <p:cxnSp>
        <p:nvCxnSpPr>
          <p:cNvPr id="53" name="Соединитель: уступ 52">
            <a:extLst>
              <a:ext uri="{FF2B5EF4-FFF2-40B4-BE49-F238E27FC236}">
                <a16:creationId xmlns:a16="http://schemas.microsoft.com/office/drawing/2014/main" id="{5190E3BF-DE73-4A58-99AC-CE785326EDB4}"/>
              </a:ext>
            </a:extLst>
          </p:cNvPr>
          <p:cNvCxnSpPr>
            <a:cxnSpLocks/>
            <a:stCxn id="80" idx="3"/>
          </p:cNvCxnSpPr>
          <p:nvPr/>
        </p:nvCxnSpPr>
        <p:spPr>
          <a:xfrm>
            <a:off x="4176641" y="3889429"/>
            <a:ext cx="1656184" cy="156044"/>
          </a:xfrm>
          <a:prstGeom prst="bentConnector3">
            <a:avLst/>
          </a:prstGeom>
          <a:ln w="38100">
            <a:solidFill>
              <a:srgbClr val="E86A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4466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EEE3655-DF7B-4825-A98C-BC1C59033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46</a:t>
            </a:fld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88B079-E4EC-432E-969B-4ADC2572DD1C}"/>
              </a:ext>
            </a:extLst>
          </p:cNvPr>
          <p:cNvSpPr txBox="1"/>
          <p:nvPr/>
        </p:nvSpPr>
        <p:spPr>
          <a:xfrm>
            <a:off x="149520" y="182285"/>
            <a:ext cx="4152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6.Формирование Бюджета ДДС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7EBE60-BDD6-4659-86D3-F13507975CB6}"/>
              </a:ext>
            </a:extLst>
          </p:cNvPr>
          <p:cNvSpPr/>
          <p:nvPr/>
        </p:nvSpPr>
        <p:spPr>
          <a:xfrm>
            <a:off x="395536" y="812656"/>
            <a:ext cx="3672408" cy="5057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оптовой реализации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D43BFB7-2792-49A4-9076-9C0D14045964}"/>
              </a:ext>
            </a:extLst>
          </p:cNvPr>
          <p:cNvSpPr/>
          <p:nvPr/>
        </p:nvSpPr>
        <p:spPr>
          <a:xfrm>
            <a:off x="4812191" y="794095"/>
            <a:ext cx="3672408" cy="54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 от оптовой реализации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537FD6-E420-4019-8BDD-76BA9224DA0E}"/>
              </a:ext>
            </a:extLst>
          </p:cNvPr>
          <p:cNvSpPr/>
          <p:nvPr/>
        </p:nvSpPr>
        <p:spPr>
          <a:xfrm>
            <a:off x="356072" y="1551049"/>
            <a:ext cx="3672408" cy="545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розничной реализации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7BDB985-6D76-4ACA-9FC5-ADB5A53302BF}"/>
              </a:ext>
            </a:extLst>
          </p:cNvPr>
          <p:cNvSpPr/>
          <p:nvPr/>
        </p:nvSpPr>
        <p:spPr>
          <a:xfrm>
            <a:off x="4812191" y="1551050"/>
            <a:ext cx="3672408" cy="545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розничной реализации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9511E7B-421A-402D-9905-73AD4D25A831}"/>
              </a:ext>
            </a:extLst>
          </p:cNvPr>
          <p:cNvSpPr/>
          <p:nvPr/>
        </p:nvSpPr>
        <p:spPr>
          <a:xfrm>
            <a:off x="305768" y="2316092"/>
            <a:ext cx="3672408" cy="545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Амортизация производственная прямая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D0DB420-2E4A-4672-925D-2ABDD9C1C286}"/>
              </a:ext>
            </a:extLst>
          </p:cNvPr>
          <p:cNvSpPr/>
          <p:nvPr/>
        </p:nvSpPr>
        <p:spPr>
          <a:xfrm>
            <a:off x="299607" y="3003021"/>
            <a:ext cx="3672408" cy="545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Сырье и материалы прямые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6C6E50-5E9A-4EB9-B1E5-07F784F833A3}"/>
              </a:ext>
            </a:extLst>
          </p:cNvPr>
          <p:cNvSpPr/>
          <p:nvPr/>
        </p:nvSpPr>
        <p:spPr>
          <a:xfrm>
            <a:off x="299607" y="3800352"/>
            <a:ext cx="3672408" cy="545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основных рабочих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930E8D5-0B3D-4501-AE93-979440105560}"/>
              </a:ext>
            </a:extLst>
          </p:cNvPr>
          <p:cNvSpPr/>
          <p:nvPr/>
        </p:nvSpPr>
        <p:spPr>
          <a:xfrm>
            <a:off x="4802578" y="3001317"/>
            <a:ext cx="3672408" cy="545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закупленных сырья и материалов прямых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2588814-23D0-4535-A656-FD9DF06CCF52}"/>
              </a:ext>
            </a:extLst>
          </p:cNvPr>
          <p:cNvSpPr/>
          <p:nvPr/>
        </p:nvSpPr>
        <p:spPr>
          <a:xfrm>
            <a:off x="4802578" y="3842582"/>
            <a:ext cx="3672408" cy="545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зарплаты основным рабочим</a:t>
            </a: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3696AF64-EA95-4179-89FE-327B4479631C}"/>
              </a:ext>
            </a:extLst>
          </p:cNvPr>
          <p:cNvSpPr/>
          <p:nvPr/>
        </p:nvSpPr>
        <p:spPr>
          <a:xfrm>
            <a:off x="4067944" y="913779"/>
            <a:ext cx="744247" cy="34331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378AB21F-AC45-4514-A397-8642831A2DF3}"/>
              </a:ext>
            </a:extLst>
          </p:cNvPr>
          <p:cNvSpPr/>
          <p:nvPr/>
        </p:nvSpPr>
        <p:spPr>
          <a:xfrm>
            <a:off x="4062264" y="1612414"/>
            <a:ext cx="744247" cy="34331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1E17EB41-0264-459E-85E5-205E21F2CED1}"/>
              </a:ext>
            </a:extLst>
          </p:cNvPr>
          <p:cNvSpPr/>
          <p:nvPr/>
        </p:nvSpPr>
        <p:spPr>
          <a:xfrm>
            <a:off x="4034727" y="3102463"/>
            <a:ext cx="744247" cy="34331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C8DFF096-B7A6-4515-9493-19E91F020031}"/>
              </a:ext>
            </a:extLst>
          </p:cNvPr>
          <p:cNvSpPr/>
          <p:nvPr/>
        </p:nvSpPr>
        <p:spPr>
          <a:xfrm>
            <a:off x="4034727" y="3864378"/>
            <a:ext cx="744247" cy="34331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53C909-60B8-4393-AE70-E86919004B9A}"/>
              </a:ext>
            </a:extLst>
          </p:cNvPr>
          <p:cNvSpPr txBox="1"/>
          <p:nvPr/>
        </p:nvSpPr>
        <p:spPr>
          <a:xfrm>
            <a:off x="1331640" y="476672"/>
            <a:ext cx="6143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БДР                                             Статьи БДДС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656184D-DAC6-4452-8425-80B825388869}"/>
              </a:ext>
            </a:extLst>
          </p:cNvPr>
          <p:cNvSpPr/>
          <p:nvPr/>
        </p:nvSpPr>
        <p:spPr>
          <a:xfrm>
            <a:off x="339306" y="5024472"/>
            <a:ext cx="3672408" cy="545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Коммунальные платежи цеха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16004D4-3712-4706-B1F2-570B013FF7E1}"/>
              </a:ext>
            </a:extLst>
          </p:cNvPr>
          <p:cNvSpPr/>
          <p:nvPr/>
        </p:nvSpPr>
        <p:spPr>
          <a:xfrm>
            <a:off x="4811199" y="4710578"/>
            <a:ext cx="3672408" cy="545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электроэнергию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4443A889-6668-4402-AE82-EF55CDCC0A9E}"/>
              </a:ext>
            </a:extLst>
          </p:cNvPr>
          <p:cNvSpPr/>
          <p:nvPr/>
        </p:nvSpPr>
        <p:spPr>
          <a:xfrm>
            <a:off x="4811199" y="5410765"/>
            <a:ext cx="3672408" cy="545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воду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CAD0F72-567E-482B-8E94-68E5B1669C0C}"/>
              </a:ext>
            </a:extLst>
          </p:cNvPr>
          <p:cNvSpPr/>
          <p:nvPr/>
        </p:nvSpPr>
        <p:spPr>
          <a:xfrm>
            <a:off x="4829620" y="6063905"/>
            <a:ext cx="3672408" cy="545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за отопление</a:t>
            </a: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9B63F024-E9FB-4364-A8FD-E97C2F049DCC}"/>
              </a:ext>
            </a:extLst>
          </p:cNvPr>
          <p:cNvSpPr/>
          <p:nvPr/>
        </p:nvSpPr>
        <p:spPr>
          <a:xfrm>
            <a:off x="4062264" y="5125617"/>
            <a:ext cx="452276" cy="34331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Левая круглая скобка 29">
            <a:extLst>
              <a:ext uri="{FF2B5EF4-FFF2-40B4-BE49-F238E27FC236}">
                <a16:creationId xmlns:a16="http://schemas.microsoft.com/office/drawing/2014/main" id="{87AFCF93-399B-4934-A66F-9226341A64E5}"/>
              </a:ext>
            </a:extLst>
          </p:cNvPr>
          <p:cNvSpPr/>
          <p:nvPr/>
        </p:nvSpPr>
        <p:spPr>
          <a:xfrm>
            <a:off x="4572000" y="4869160"/>
            <a:ext cx="257620" cy="1512168"/>
          </a:xfrm>
          <a:prstGeom prst="lef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Левая круглая скобка 30">
            <a:extLst>
              <a:ext uri="{FF2B5EF4-FFF2-40B4-BE49-F238E27FC236}">
                <a16:creationId xmlns:a16="http://schemas.microsoft.com/office/drawing/2014/main" id="{0FDD0B37-3E9E-4031-99CC-7D049813198E}"/>
              </a:ext>
            </a:extLst>
          </p:cNvPr>
          <p:cNvSpPr/>
          <p:nvPr/>
        </p:nvSpPr>
        <p:spPr>
          <a:xfrm>
            <a:off x="4565090" y="4869160"/>
            <a:ext cx="279507" cy="835638"/>
          </a:xfrm>
          <a:prstGeom prst="leftBracket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Блок-схема: узел суммирования 31">
            <a:extLst>
              <a:ext uri="{FF2B5EF4-FFF2-40B4-BE49-F238E27FC236}">
                <a16:creationId xmlns:a16="http://schemas.microsoft.com/office/drawing/2014/main" id="{AD0134FA-004F-4388-8639-FAD4F81467F1}"/>
              </a:ext>
            </a:extLst>
          </p:cNvPr>
          <p:cNvSpPr/>
          <p:nvPr/>
        </p:nvSpPr>
        <p:spPr>
          <a:xfrm>
            <a:off x="4058485" y="2353551"/>
            <a:ext cx="587472" cy="545601"/>
          </a:xfrm>
          <a:prstGeom prst="flowChartSummingJunction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41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39E91CB-253A-41DB-B5A0-FF026D0D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47</a:t>
            </a:fld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180E03-94C1-4053-AF98-DBEAC455C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t="26200" r="13397" b="24439"/>
          <a:stretch/>
        </p:blipFill>
        <p:spPr bwMode="auto">
          <a:xfrm>
            <a:off x="269098" y="545460"/>
            <a:ext cx="8694209" cy="331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524284-F2B1-4E30-848C-48F3CBF2B45B}"/>
              </a:ext>
            </a:extLst>
          </p:cNvPr>
          <p:cNvSpPr txBox="1"/>
          <p:nvPr/>
        </p:nvSpPr>
        <p:spPr>
          <a:xfrm>
            <a:off x="323528" y="4450910"/>
            <a:ext cx="856895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Функциональные бюджеты делятся  на два типа – задающие и зависимые: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задающие бюджеты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формируют исходя из внебюджетной информации и экспертных оценок, например, бюджет продаж;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sz="2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зависимые </a:t>
            </a:r>
            <a:r>
              <a:rPr lang="ru-RU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 на основе задающих бюджетов, например, бюджет производства или бюджет закупок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4A07F8-BAB4-4DE7-B935-740F45A6BD02}"/>
              </a:ext>
            </a:extLst>
          </p:cNvPr>
          <p:cNvSpPr txBox="1"/>
          <p:nvPr/>
        </p:nvSpPr>
        <p:spPr>
          <a:xfrm>
            <a:off x="539552" y="141091"/>
            <a:ext cx="2843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бюджетов</a:t>
            </a:r>
          </a:p>
        </p:txBody>
      </p:sp>
    </p:spTree>
    <p:extLst>
      <p:ext uri="{BB962C8B-B14F-4D97-AF65-F5344CB8AC3E}">
        <p14:creationId xmlns:p14="http://schemas.microsoft.com/office/powerpoint/2010/main" val="169687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421321-AF17-46F9-B9BB-8A86D299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48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29330-BA56-4B07-8326-5E1BC230F085}"/>
              </a:ext>
            </a:extLst>
          </p:cNvPr>
          <p:cNvSpPr txBox="1"/>
          <p:nvPr/>
        </p:nvSpPr>
        <p:spPr>
          <a:xfrm>
            <a:off x="395536" y="11080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7.Спостовляем ЦФО и бюджеты  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фрагмент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C271F-FB72-4B36-8BAF-2802C3BC8585}"/>
              </a:ext>
            </a:extLst>
          </p:cNvPr>
          <p:cNvSpPr txBox="1"/>
          <p:nvPr/>
        </p:nvSpPr>
        <p:spPr>
          <a:xfrm>
            <a:off x="1452723" y="6223829"/>
            <a:ext cx="443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Каждая статья попадает в  одни бюджет!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35E69B21-6B60-42C9-A600-C6B74FA80A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334237"/>
              </p:ext>
            </p:extLst>
          </p:nvPr>
        </p:nvGraphicFramePr>
        <p:xfrm>
          <a:off x="323528" y="648236"/>
          <a:ext cx="8712967" cy="55879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1307821397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151557876"/>
                    </a:ext>
                  </a:extLst>
                </a:gridCol>
                <a:gridCol w="4248472">
                  <a:extLst>
                    <a:ext uri="{9D8B030D-6E8A-4147-A177-3AD203B41FA5}">
                      <a16:colId xmlns:a16="http://schemas.microsoft.com/office/drawing/2014/main" val="2066203395"/>
                    </a:ext>
                  </a:extLst>
                </a:gridCol>
                <a:gridCol w="792087">
                  <a:extLst>
                    <a:ext uri="{9D8B030D-6E8A-4147-A177-3AD203B41FA5}">
                      <a16:colId xmlns:a16="http://schemas.microsoft.com/office/drawing/2014/main" val="1607119919"/>
                    </a:ext>
                  </a:extLst>
                </a:gridCol>
              </a:tblGrid>
              <a:tr h="26048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ЦФО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88893"/>
                  </a:ext>
                </a:extLst>
              </a:tr>
              <a:tr h="248285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ЦИ/ЦП «Компания»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4388533"/>
                  </a:ext>
                </a:extLst>
              </a:tr>
              <a:tr h="21003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ЦМД «Линейка 1»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084505"/>
                  </a:ext>
                </a:extLst>
              </a:tr>
              <a:tr h="1381861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ЦД «Продукт 1.1»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продаж</a:t>
                      </a:r>
                    </a:p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остатков ГП</a:t>
                      </a:r>
                    </a:p>
                    <a:p>
                      <a:r>
                        <a:rPr lang="ru-RU" sz="1400" b="1" dirty="0">
                          <a:highlight>
                            <a:srgbClr val="B3F7B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доходов от продаж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>
                          <a:highlight>
                            <a:srgbClr val="C0C0C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поступлений от продаж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highlight>
                          <a:srgbClr val="B3F7B3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highlight>
                          <a:srgbClr val="B3F7B3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>
                          <a:highlight>
                            <a:srgbClr val="B3F7B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 Доходы от оптовой реализации</a:t>
                      </a:r>
                    </a:p>
                    <a:p>
                      <a:r>
                        <a:rPr lang="ru-RU" sz="1400" b="1" dirty="0">
                          <a:highlight>
                            <a:srgbClr val="B3F7B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Доходы от розничной реализации</a:t>
                      </a:r>
                    </a:p>
                    <a:p>
                      <a:r>
                        <a:rPr lang="ru-RU" sz="1400" b="1" dirty="0">
                          <a:highlight>
                            <a:srgbClr val="C0C0C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1.1.1 Поступления от оптовой реализации</a:t>
                      </a:r>
                    </a:p>
                    <a:p>
                      <a:r>
                        <a:rPr lang="ru-RU" sz="1400" b="1" dirty="0">
                          <a:highlight>
                            <a:srgbClr val="C0C0C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1.1.2 Поступления от розничной реализации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</a:t>
                      </a:r>
                    </a:p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</a:t>
                      </a:r>
                    </a:p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БДР</a:t>
                      </a:r>
                    </a:p>
                    <a:p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БДДС</a:t>
                      </a:r>
                    </a:p>
                    <a:p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highlight>
                          <a:srgbClr val="C0C0C0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338324"/>
                  </a:ext>
                </a:extLst>
              </a:tr>
              <a:tr h="2235153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ЦЗ «Продукт 1»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производства</a:t>
                      </a:r>
                    </a:p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потребностей в сырье и материалах</a:t>
                      </a:r>
                    </a:p>
                    <a:p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остатков НЗП </a:t>
                      </a:r>
                    </a:p>
                    <a:p>
                      <a:r>
                        <a:rPr lang="ru-RU" sz="1400" b="1" dirty="0">
                          <a:highlight>
                            <a:srgbClr val="808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прямых производственных расходов</a:t>
                      </a: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>
                          <a:highlight>
                            <a:srgbClr val="B3F7B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оплат прямых расходов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>
                          <a:highlight>
                            <a:srgbClr val="808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 производственная прямая</a:t>
                      </a:r>
                    </a:p>
                    <a:p>
                      <a:r>
                        <a:rPr lang="ru-RU" sz="1400" b="1" dirty="0">
                          <a:highlight>
                            <a:srgbClr val="808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закупленных сырья и материалов</a:t>
                      </a:r>
                    </a:p>
                    <a:p>
                      <a:r>
                        <a:rPr lang="ru-RU" sz="1400" b="1" dirty="0">
                          <a:highlight>
                            <a:srgbClr val="8080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З/п основных производственных рабочих</a:t>
                      </a:r>
                    </a:p>
                    <a:p>
                      <a:r>
                        <a:rPr lang="ru-RU" sz="1400" b="1" dirty="0">
                          <a:highlight>
                            <a:srgbClr val="B3F7B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закупленных сырья и материалов</a:t>
                      </a:r>
                    </a:p>
                    <a:p>
                      <a:r>
                        <a:rPr lang="ru-RU" sz="1400" b="1" dirty="0">
                          <a:highlight>
                            <a:srgbClr val="B3F7B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з/п рабочим</a:t>
                      </a:r>
                    </a:p>
                    <a:p>
                      <a:r>
                        <a:rPr lang="ru-RU" sz="1400" b="1" dirty="0">
                          <a:highlight>
                            <a:srgbClr val="B3F7B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закупленных сырья и материалов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highlight>
                            <a:srgbClr val="B3F7B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НС</a:t>
                      </a:r>
                    </a:p>
                    <a:p>
                      <a:endParaRPr lang="ru-RU" sz="1400" b="1" dirty="0">
                        <a:highlight>
                          <a:srgbClr val="B3F7B3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highlight>
                          <a:srgbClr val="B3F7B3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highlight>
                          <a:srgbClr val="B3F7B3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>
                          <a:highlight>
                            <a:srgbClr val="B3F7B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БДР</a:t>
                      </a:r>
                    </a:p>
                    <a:p>
                      <a:endParaRPr lang="ru-RU" sz="1400" b="1" dirty="0">
                        <a:highlight>
                          <a:srgbClr val="B3F7B3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highlight>
                          <a:srgbClr val="B3F7B3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400" b="1" dirty="0">
                        <a:highlight>
                          <a:srgbClr val="B3F7B3"/>
                        </a:highligh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400" b="1" dirty="0">
                          <a:highlight>
                            <a:srgbClr val="B3F7B3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БДДР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287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88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17B93E3-2CD9-415D-8C4A-8560DE91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49</a:t>
            </a:fld>
            <a:endParaRPr lang="ru-RU" dirty="0"/>
          </a:p>
        </p:txBody>
      </p:sp>
      <p:sp>
        <p:nvSpPr>
          <p:cNvPr id="6" name="Круг: прозрачная заливка 5">
            <a:extLst>
              <a:ext uri="{FF2B5EF4-FFF2-40B4-BE49-F238E27FC236}">
                <a16:creationId xmlns:a16="http://schemas.microsoft.com/office/drawing/2014/main" id="{8E11F58A-23F0-48F8-AA2E-2951DAFB9255}"/>
              </a:ext>
            </a:extLst>
          </p:cNvPr>
          <p:cNvSpPr/>
          <p:nvPr/>
        </p:nvSpPr>
        <p:spPr>
          <a:xfrm rot="19937267">
            <a:off x="1355425" y="1275317"/>
            <a:ext cx="7656142" cy="3748450"/>
          </a:xfrm>
          <a:prstGeom prst="donut">
            <a:avLst>
              <a:gd name="adj" fmla="val 883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0573ADD-3F8F-40D0-8399-771CD8A82C60}"/>
              </a:ext>
            </a:extLst>
          </p:cNvPr>
          <p:cNvSpPr/>
          <p:nvPr/>
        </p:nvSpPr>
        <p:spPr>
          <a:xfrm>
            <a:off x="3629050" y="877598"/>
            <a:ext cx="1237455" cy="1210195"/>
          </a:xfrm>
          <a:prstGeom prst="ellipse">
            <a:avLst/>
          </a:prstGeom>
          <a:solidFill>
            <a:srgbClr val="7030A0"/>
          </a:solidFill>
          <a:ln>
            <a:solidFill>
              <a:srgbClr val="7030A0">
                <a:alpha val="73000"/>
              </a:srgbClr>
            </a:solidFill>
          </a:ln>
          <a:effectLst>
            <a:outerShdw blurRad="698500" dist="330200" dir="20220000" sx="101000" sy="101000" algn="ctr" rotWithShape="0">
              <a:srgbClr val="000000">
                <a:alpha val="76000"/>
              </a:srgbClr>
            </a:outerShdw>
            <a:reflection blurRad="508000" endPos="26000" dist="139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75ED172-562F-4454-8546-1A732E824042}"/>
              </a:ext>
            </a:extLst>
          </p:cNvPr>
          <p:cNvSpPr/>
          <p:nvPr/>
        </p:nvSpPr>
        <p:spPr>
          <a:xfrm>
            <a:off x="7238841" y="500072"/>
            <a:ext cx="1237455" cy="1158047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C000">
                <a:alpha val="73000"/>
              </a:srgbClr>
            </a:solidFill>
          </a:ln>
          <a:effectLst>
            <a:outerShdw blurRad="698500" dist="330200" dir="20220000" sx="101000" sy="101000" algn="ctr" rotWithShape="0">
              <a:srgbClr val="000000">
                <a:alpha val="76000"/>
              </a:srgbClr>
            </a:outerShdw>
            <a:reflection blurRad="508000" endPos="26000" dist="139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574C098-8993-4F85-8FEA-00531F97DCC2}"/>
              </a:ext>
            </a:extLst>
          </p:cNvPr>
          <p:cNvSpPr/>
          <p:nvPr/>
        </p:nvSpPr>
        <p:spPr>
          <a:xfrm>
            <a:off x="6768246" y="3304604"/>
            <a:ext cx="1179540" cy="1158047"/>
          </a:xfrm>
          <a:prstGeom prst="ellipse">
            <a:avLst/>
          </a:prstGeom>
          <a:solidFill>
            <a:srgbClr val="92D050"/>
          </a:solidFill>
          <a:ln>
            <a:solidFill>
              <a:schemeClr val="accent1">
                <a:shade val="50000"/>
                <a:alpha val="73000"/>
              </a:schemeClr>
            </a:solidFill>
          </a:ln>
          <a:effectLst>
            <a:outerShdw blurRad="698500" dist="330200" dir="20220000" sx="101000" sy="101000" algn="ctr" rotWithShape="0">
              <a:srgbClr val="000000">
                <a:alpha val="76000"/>
              </a:srgbClr>
            </a:outerShdw>
            <a:reflection blurRad="508000" endPos="26000" dist="139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A9B8B03-D790-4AA7-8975-76F8B1F2AF95}"/>
              </a:ext>
            </a:extLst>
          </p:cNvPr>
          <p:cNvSpPr/>
          <p:nvPr/>
        </p:nvSpPr>
        <p:spPr>
          <a:xfrm>
            <a:off x="3926878" y="4599775"/>
            <a:ext cx="1221186" cy="115804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70C0">
                <a:alpha val="73000"/>
              </a:srgbClr>
            </a:solidFill>
          </a:ln>
          <a:effectLst>
            <a:outerShdw blurRad="698500" dist="330200" dir="20220000" sx="101000" sy="101000" algn="ctr" rotWithShape="0">
              <a:srgbClr val="000000">
                <a:alpha val="76000"/>
              </a:srgbClr>
            </a:outerShdw>
            <a:reflection blurRad="508000" endPos="26000" dist="139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AD17C5E-9A29-4701-9D72-A02080ED2636}"/>
              </a:ext>
            </a:extLst>
          </p:cNvPr>
          <p:cNvSpPr/>
          <p:nvPr/>
        </p:nvSpPr>
        <p:spPr>
          <a:xfrm>
            <a:off x="1520388" y="3049292"/>
            <a:ext cx="1179539" cy="1158047"/>
          </a:xfrm>
          <a:prstGeom prst="ellipse">
            <a:avLst/>
          </a:prstGeom>
          <a:solidFill>
            <a:srgbClr val="E86AD6"/>
          </a:solidFill>
          <a:ln>
            <a:solidFill>
              <a:srgbClr val="E86AD6">
                <a:alpha val="73000"/>
              </a:srgbClr>
            </a:solidFill>
          </a:ln>
          <a:effectLst>
            <a:outerShdw blurRad="698500" dist="330200" dir="20220000" sx="101000" sy="101000" algn="ctr" rotWithShape="0">
              <a:srgbClr val="000000">
                <a:alpha val="76000"/>
              </a:srgbClr>
            </a:outerShdw>
            <a:reflection blurRad="508000" endPos="26000" dist="1397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79E27C-E1FA-4757-8753-84C4833E4876}"/>
              </a:ext>
            </a:extLst>
          </p:cNvPr>
          <p:cNvSpPr txBox="1"/>
          <p:nvPr/>
        </p:nvSpPr>
        <p:spPr>
          <a:xfrm>
            <a:off x="3604311" y="2847842"/>
            <a:ext cx="298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E45EC2-32E1-436D-9DFC-B2F8FDE4CEC1}"/>
              </a:ext>
            </a:extLst>
          </p:cNvPr>
          <p:cNvSpPr txBox="1"/>
          <p:nvPr/>
        </p:nvSpPr>
        <p:spPr>
          <a:xfrm>
            <a:off x="2699792" y="2073582"/>
            <a:ext cx="2945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структуры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600A20-35AE-40EF-B8A4-BC2AABEE133C}"/>
              </a:ext>
            </a:extLst>
          </p:cNvPr>
          <p:cNvSpPr txBox="1"/>
          <p:nvPr/>
        </p:nvSpPr>
        <p:spPr>
          <a:xfrm>
            <a:off x="6977541" y="1633196"/>
            <a:ext cx="172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297A1B-4B4A-46CC-8952-017678E874EE}"/>
              </a:ext>
            </a:extLst>
          </p:cNvPr>
          <p:cNvSpPr txBox="1"/>
          <p:nvPr/>
        </p:nvSpPr>
        <p:spPr>
          <a:xfrm>
            <a:off x="6652774" y="4470049"/>
            <a:ext cx="144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52C256-C242-4E1A-A994-AF2CE1BFFF2B}"/>
              </a:ext>
            </a:extLst>
          </p:cNvPr>
          <p:cNvSpPr txBox="1"/>
          <p:nvPr/>
        </p:nvSpPr>
        <p:spPr>
          <a:xfrm>
            <a:off x="3325633" y="5726744"/>
            <a:ext cx="249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исполнения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4A3A9D-D920-44C1-9F8C-FC8892C4BCCA}"/>
              </a:ext>
            </a:extLst>
          </p:cNvPr>
          <p:cNvSpPr txBox="1"/>
          <p:nvPr/>
        </p:nvSpPr>
        <p:spPr>
          <a:xfrm>
            <a:off x="863634" y="4291898"/>
            <a:ext cx="231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 исполнения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454D9D-EC34-4C49-B69A-B198015D0297}"/>
              </a:ext>
            </a:extLst>
          </p:cNvPr>
          <p:cNvSpPr txBox="1"/>
          <p:nvPr/>
        </p:nvSpPr>
        <p:spPr>
          <a:xfrm>
            <a:off x="347748" y="147867"/>
            <a:ext cx="50053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контур бюджетных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706186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354E69-5888-492F-A48F-06B745BB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42AC1-B401-4888-9CBE-B8564C1B7EA7}"/>
              </a:ext>
            </a:extLst>
          </p:cNvPr>
          <p:cNvSpPr txBox="1"/>
          <p:nvPr/>
        </p:nvSpPr>
        <p:spPr>
          <a:xfrm>
            <a:off x="683568" y="692696"/>
            <a:ext cx="79208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Пререквизиты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дисциплины: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Б1.Д.Б.20 Менеджмент,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Б1.Д.В.2 Анализ финансовой отчетности,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Б1.Д.В.4 Управление экономикой предприятия (организации)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1711D-5DB1-438E-A035-A57ABF58FCC1}"/>
              </a:ext>
            </a:extLst>
          </p:cNvPr>
          <p:cNvSpPr txBox="1"/>
          <p:nvPr/>
        </p:nvSpPr>
        <p:spPr>
          <a:xfrm>
            <a:off x="611560" y="3013501"/>
            <a:ext cx="777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Постреквизиты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дисциплины: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Б2.П.В.П.2 Преддипломная 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203780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66328B6-6531-425F-AFC5-5717AA1A7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50</a:t>
            </a:fld>
            <a:endParaRPr lang="ru-RU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3584076-A82E-4CC5-BFEC-3DD65A836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97" y="154710"/>
            <a:ext cx="7443452" cy="62516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522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highlight>
                  <a:srgbClr val="B3F7B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 себя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Статьи бюджетов необходимо строить на базе: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структуры.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организационной структуры.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вышеперечисленное.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Как часто может встретиться одна и та же статья в финансовой структуре?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defTabSz="914400">
              <a:buFont typeface="+mj-lt"/>
              <a:buAutoNum type="alphaLcParenR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</a:t>
            </a:r>
          </a:p>
          <a:p>
            <a:pPr marL="457200" lvl="0" indent="-457200" defTabSz="914400">
              <a:buFont typeface="+mj-lt"/>
              <a:buAutoNum type="alphaLcParenR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Несколько раз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олее трех раз на разных уровнях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Последовательность формирования  финансовых бюджетов:</a:t>
            </a:r>
          </a:p>
          <a:p>
            <a:pPr marL="457200" lvl="0" indent="-457200" defTabSz="914400">
              <a:buFont typeface="+mj-lt"/>
              <a:buAutoNum type="alphaLcParenR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доходов и расходов ‒ бюджет движения денежных средств  ‒  отчет о прибылях и убытках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ru-RU" altLang="ru-RU" sz="20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 бюджет ‒ количественный бюджет‒ качественный бюджет</a:t>
            </a:r>
          </a:p>
          <a:p>
            <a:pPr marL="457200" indent="-457200" defTabSz="914400">
              <a:buFont typeface="+mj-lt"/>
              <a:buAutoNum type="alphaLcParenR"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 бюджет ‒ бюджет доходов и расходов ‒бюджет движения денежных средств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46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7938D1B-22AE-4EF6-8B86-26C7AB1A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18E2C-449A-4EB2-8670-7285D7ECB657}"/>
              </a:ext>
            </a:extLst>
          </p:cNvPr>
          <p:cNvSpPr txBox="1"/>
          <p:nvPr/>
        </p:nvSpPr>
        <p:spPr>
          <a:xfrm>
            <a:off x="899592" y="620688"/>
            <a:ext cx="648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F6ED7-A950-446E-9404-C4F935E179ED}"/>
              </a:ext>
            </a:extLst>
          </p:cNvPr>
          <p:cNvSpPr txBox="1"/>
          <p:nvPr/>
        </p:nvSpPr>
        <p:spPr>
          <a:xfrm>
            <a:off x="899592" y="1340768"/>
            <a:ext cx="81369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Разработка бюджетов начинается с формирования финансовой структуры на основе организационной структуры</a:t>
            </a:r>
          </a:p>
          <a:p>
            <a:pPr marL="342900" indent="-342900"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Финансовые бюджеты формируются, начиная с управленческого отчета о прибылях и убытках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Необходимо распределить все статьи по бюджетам, а бюджеты по центрам финансовой ответственности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487755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22B0D7-8AE2-4D65-835A-AFD5E759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52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78B504-7A04-4E9B-96FE-1736E2B81D08}"/>
              </a:ext>
            </a:extLst>
          </p:cNvPr>
          <p:cNvSpPr txBox="1"/>
          <p:nvPr/>
        </p:nvSpPr>
        <p:spPr>
          <a:xfrm>
            <a:off x="643963" y="598438"/>
            <a:ext cx="763284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Достоинства и недостатки бюджетирования.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бюджетирования</a:t>
            </a: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5100B-2E9C-4A0C-80C8-4FA3FE1232A5}"/>
              </a:ext>
            </a:extLst>
          </p:cNvPr>
          <p:cNvSpPr txBox="1"/>
          <p:nvPr/>
        </p:nvSpPr>
        <p:spPr>
          <a:xfrm>
            <a:off x="554715" y="1593196"/>
            <a:ext cx="820891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бюджетирования: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оказывает положительное влияние на мотивацию и настрой коллектива; 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позволяет координировать работу предприятия; 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служит инструментом сравнения достигнутых и желаемых результатов;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анализ бюджетов позволяет своевременно вносить корректирующие изменения;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дает возможность учиться на опыте бюджетов прошлых периодов;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позволяет усовершенствовать процесс распределения ресурсов;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способствует процессам коммуникаций;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помогает менеджерам понять роль своего центра ответственности в организации;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помогает новым сотрудникам понять "направление движения" предприятия, адаптироваться в коллективе.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58A37C6-09D9-4B01-B3EE-FCA0FDA6D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121" b="5201"/>
          <a:stretch/>
        </p:blipFill>
        <p:spPr>
          <a:xfrm>
            <a:off x="7963983" y="442545"/>
            <a:ext cx="831692" cy="74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53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3583772-AA6C-4E5A-9C84-511729D18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FC351-8BA9-4573-8983-38E5F2405AE5}"/>
              </a:ext>
            </a:extLst>
          </p:cNvPr>
          <p:cNvSpPr txBox="1"/>
          <p:nvPr/>
        </p:nvSpPr>
        <p:spPr>
          <a:xfrm>
            <a:off x="683568" y="98072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управленческие решения можно принимать на основе бюджетов?</a:t>
            </a: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8D9A2-A64C-4E43-90A0-24A2C2E55D31}"/>
              </a:ext>
            </a:extLst>
          </p:cNvPr>
          <p:cNvSpPr txBox="1"/>
          <p:nvPr/>
        </p:nvSpPr>
        <p:spPr>
          <a:xfrm>
            <a:off x="467544" y="6023774"/>
            <a:ext cx="3298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highlight>
                  <a:srgbClr val="EF99E3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Безбюджетное  управление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4F0276-A7A4-4728-99A8-6C406941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547" y="3310756"/>
            <a:ext cx="1442864" cy="11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F86927B-5125-4799-ABC5-1940F6779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54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40B80-3662-4688-AC78-D14BE3D30A86}"/>
              </a:ext>
            </a:extLst>
          </p:cNvPr>
          <p:cNvSpPr txBox="1"/>
          <p:nvPr/>
        </p:nvSpPr>
        <p:spPr>
          <a:xfrm>
            <a:off x="323528" y="779406"/>
            <a:ext cx="8280920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бюджетирования: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различное восприятие бюджетов разными людьми; 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сложность и дороговизна системы бюджетирования; 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цели бюджетирования не ясны сотрудникам, то бюджет не оказывает воздействия на мотивацию, а воспринимается как средство отслеживания ошибок персонала; </a:t>
            </a:r>
          </a:p>
          <a:p>
            <a:pPr marL="457200" indent="-457200">
              <a:buFont typeface="+mj-lt"/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противоречие между достижимостью целей и стимулирующим эффектом: если достичь цели легко, то бюджет не имеет стимулирующего эффекта для повышения производительности, если слишком сложно - стимулирующий эффект пропадает, так как никто не верит в возможность достижения цели;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неувязка краткосрочных бюджетов с долгосрочными планами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BBC5AF-86FC-4A8D-9759-3D96DE3E70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1" b="3146"/>
          <a:stretch/>
        </p:blipFill>
        <p:spPr>
          <a:xfrm>
            <a:off x="7858639" y="288240"/>
            <a:ext cx="971337" cy="84669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4C9FE6-AD2D-405E-BBEC-76BDD805D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379" y="1484784"/>
            <a:ext cx="1442864" cy="114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666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4BC05AD-E1B9-4CE8-ABCE-90A0A4FB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55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CE7F64-9F2F-4F52-8312-5371813BA908}"/>
              </a:ext>
            </a:extLst>
          </p:cNvPr>
          <p:cNvSpPr txBox="1"/>
          <p:nvPr/>
        </p:nvSpPr>
        <p:spPr>
          <a:xfrm>
            <a:off x="3059832" y="292583"/>
            <a:ext cx="6801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развития бюджетирования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B81C23-1E85-4196-B111-79EBE8A90881}"/>
              </a:ext>
            </a:extLst>
          </p:cNvPr>
          <p:cNvSpPr txBox="1"/>
          <p:nvPr/>
        </p:nvSpPr>
        <p:spPr>
          <a:xfrm>
            <a:off x="561793" y="1052736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Верно ли, что формирование бюджетов  ЦЗ, ЦМД, ЦП основано на методе распределении затрат?</a:t>
            </a:r>
          </a:p>
          <a:p>
            <a:pPr marL="514350" indent="-514350"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Бюджеты дают ответ на вопрос об эффективности работы подразделений предприятия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36E8302-8664-44D5-BA8B-0B3801EF8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79C840-D58D-4191-85C6-49823619C537}"/>
              </a:ext>
            </a:extLst>
          </p:cNvPr>
          <p:cNvSpPr txBox="1"/>
          <p:nvPr/>
        </p:nvSpPr>
        <p:spPr>
          <a:xfrm>
            <a:off x="564126" y="3043652"/>
            <a:ext cx="80877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Activity based costing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предполагает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выделение на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предприятии ключевых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видов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(или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бизнес-процессов),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дальнейшим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расчетом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стоимости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каждого</a:t>
            </a:r>
            <a:r>
              <a:rPr lang="ru-RU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из них.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69B643-6825-400F-875D-733674614205}"/>
              </a:ext>
            </a:extLst>
          </p:cNvPr>
          <p:cNvSpPr txBox="1"/>
          <p:nvPr/>
        </p:nvSpPr>
        <p:spPr>
          <a:xfrm>
            <a:off x="719402" y="797713"/>
            <a:ext cx="792088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Activity</a:t>
            </a:r>
            <a:r>
              <a:rPr lang="ru-RU" sz="2000" b="1" spc="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Based</a:t>
            </a:r>
            <a:r>
              <a:rPr lang="ru-RU" sz="2000" b="1" spc="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Budgeting</a:t>
            </a:r>
            <a:r>
              <a:rPr lang="ru-RU" sz="2000" b="1" spc="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20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бюджетирование на основе видов деятельности (АВВ или АВ-</a:t>
            </a:r>
            <a:r>
              <a:rPr lang="ru-RU" sz="20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бюджетирование)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000" b="1" spc="5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в противовес традиционному бюджетированию.</a:t>
            </a:r>
            <a:endParaRPr lang="ru-RU" sz="2000" b="1" spc="5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b="1" spc="5" dirty="0">
                <a:latin typeface="Times New Roman" panose="02020603050405020304" pitchFamily="18" charset="0"/>
              </a:rPr>
              <a:t>Перевод: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попроцессное бюджетирование, функциональное бюджетирование, составление смет на основе видов деятельности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4521EAE6-D0BB-4B43-9D43-4644453EC56F}"/>
              </a:ext>
            </a:extLst>
          </p:cNvPr>
          <p:cNvSpPr/>
          <p:nvPr/>
        </p:nvSpPr>
        <p:spPr>
          <a:xfrm>
            <a:off x="796573" y="4946983"/>
            <a:ext cx="2343004" cy="168264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based costing (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АВС)</a:t>
            </a:r>
          </a:p>
        </p:txBody>
      </p:sp>
      <p:sp>
        <p:nvSpPr>
          <p:cNvPr id="14" name="Стрелка: вправо 13">
            <a:extLst>
              <a:ext uri="{FF2B5EF4-FFF2-40B4-BE49-F238E27FC236}">
                <a16:creationId xmlns:a16="http://schemas.microsoft.com/office/drawing/2014/main" id="{27696BB1-8ACC-460D-A2AB-C37A7046714B}"/>
              </a:ext>
            </a:extLst>
          </p:cNvPr>
          <p:cNvSpPr/>
          <p:nvPr/>
        </p:nvSpPr>
        <p:spPr>
          <a:xfrm>
            <a:off x="3139577" y="4941168"/>
            <a:ext cx="2508306" cy="168264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based budgeting(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АВВ)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A62A2025-EBC4-48CB-9A12-C90D78AA45B6}"/>
              </a:ext>
            </a:extLst>
          </p:cNvPr>
          <p:cNvSpPr/>
          <p:nvPr/>
        </p:nvSpPr>
        <p:spPr>
          <a:xfrm>
            <a:off x="5690863" y="4856114"/>
            <a:ext cx="2585948" cy="200188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 based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menegement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8772406-C24D-42E2-A171-4EC535CA1326}"/>
              </a:ext>
            </a:extLst>
          </p:cNvPr>
          <p:cNvSpPr/>
          <p:nvPr/>
        </p:nvSpPr>
        <p:spPr>
          <a:xfrm>
            <a:off x="440161" y="721507"/>
            <a:ext cx="8484323" cy="20497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60BFD1-1610-4C74-8CE4-34BB68CA1C40}"/>
              </a:ext>
            </a:extLst>
          </p:cNvPr>
          <p:cNvSpPr txBox="1"/>
          <p:nvPr/>
        </p:nvSpPr>
        <p:spPr>
          <a:xfrm>
            <a:off x="107504" y="4480968"/>
            <a:ext cx="8701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Activity based </a:t>
            </a:r>
            <a:r>
              <a:rPr lang="en-US" b="1" dirty="0" err="1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menegement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видам деятельности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D98875-3A2A-44D0-A2DB-0D8002A14729}"/>
              </a:ext>
            </a:extLst>
          </p:cNvPr>
          <p:cNvSpPr txBox="1"/>
          <p:nvPr/>
        </p:nvSpPr>
        <p:spPr>
          <a:xfrm>
            <a:off x="440161" y="123024"/>
            <a:ext cx="87012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Проблема распределения затрат в УУ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F2C02B-1ED5-480C-A19F-C97D3F418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049" y="3695320"/>
            <a:ext cx="1036435" cy="5091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C7B12C-AD97-4CDF-80D9-0F1D607ECC58}"/>
              </a:ext>
            </a:extLst>
          </p:cNvPr>
          <p:cNvSpPr txBox="1"/>
          <p:nvPr/>
        </p:nvSpPr>
        <p:spPr>
          <a:xfrm>
            <a:off x="4458142" y="3803177"/>
            <a:ext cx="3392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деятельности. Операция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94B32DE7-6EA2-44B0-98E5-A5F262419BBF}"/>
              </a:ext>
            </a:extLst>
          </p:cNvPr>
          <p:cNvSpPr/>
          <p:nvPr/>
        </p:nvSpPr>
        <p:spPr>
          <a:xfrm>
            <a:off x="4458142" y="3842588"/>
            <a:ext cx="3354218" cy="36933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D9460F-9EF3-4025-9AD8-4FAB47E204B6}"/>
              </a:ext>
            </a:extLst>
          </p:cNvPr>
          <p:cNvSpPr/>
          <p:nvPr/>
        </p:nvSpPr>
        <p:spPr>
          <a:xfrm>
            <a:off x="323528" y="2924944"/>
            <a:ext cx="8701276" cy="14593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31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85D5B6-AEB5-468E-A926-C0B60812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48F010-CE3B-45BC-B7B5-5D04DFE014C2}"/>
              </a:ext>
            </a:extLst>
          </p:cNvPr>
          <p:cNvSpPr txBox="1"/>
          <p:nvPr/>
        </p:nvSpPr>
        <p:spPr>
          <a:xfrm>
            <a:off x="611560" y="476672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Эффективности работы вспомогательных и обслуживающих цехов и производств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C1D7CE-AC4F-484A-AA43-E1B45DEC825D}"/>
              </a:ext>
            </a:extLst>
          </p:cNvPr>
          <p:cNvSpPr txBox="1"/>
          <p:nvPr/>
        </p:nvSpPr>
        <p:spPr>
          <a:xfrm>
            <a:off x="611560" y="2220659"/>
            <a:ext cx="78488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особенность работы вспомогательных  и обслуживающих производств?</a:t>
            </a: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EBE4D-E95D-438F-9C27-B4D43A1DBF8D}"/>
              </a:ext>
            </a:extLst>
          </p:cNvPr>
          <p:cNvSpPr txBox="1"/>
          <p:nvPr/>
        </p:nvSpPr>
        <p:spPr>
          <a:xfrm>
            <a:off x="435951" y="5013176"/>
            <a:ext cx="78640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оценка эффективности вспомогательных подразделений, как правило, сводится к оценке исполнения общей сметы затрат и выполнению программы производства по количеству (номенклатуре) и совокупной трудоемкости всей программы, поскольку интегральные расчеты эффективности достаточно сложны и малоприменимы</a:t>
            </a:r>
          </a:p>
        </p:txBody>
      </p:sp>
    </p:spTree>
    <p:extLst>
      <p:ext uri="{BB962C8B-B14F-4D97-AF65-F5344CB8AC3E}">
        <p14:creationId xmlns:p14="http://schemas.microsoft.com/office/powerpoint/2010/main" val="294669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365441B-C80B-4D26-8ABC-9E98911A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58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DF71B-54A8-41AF-9A52-4FD47A61769E}"/>
              </a:ext>
            </a:extLst>
          </p:cNvPr>
          <p:cNvSpPr txBox="1"/>
          <p:nvPr/>
        </p:nvSpPr>
        <p:spPr>
          <a:xfrm>
            <a:off x="611560" y="1115694"/>
            <a:ext cx="756084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величины условных ремонтов, выраженных в условных единицах, и формирование всей производственной программы как по факту, так и по плану в условных единицах.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BD5E2-3493-4E61-BA17-8401788DCE72}"/>
              </a:ext>
            </a:extLst>
          </p:cNvPr>
          <p:cNvSpPr txBox="1"/>
          <p:nvPr/>
        </p:nvSpPr>
        <p:spPr>
          <a:xfrm>
            <a:off x="899592" y="23362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методики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6AA625-6416-43D0-9AB6-C7B7238AC2CD}"/>
              </a:ext>
            </a:extLst>
          </p:cNvPr>
          <p:cNvSpPr/>
          <p:nvPr/>
        </p:nvSpPr>
        <p:spPr>
          <a:xfrm>
            <a:off x="539552" y="888994"/>
            <a:ext cx="7704856" cy="180805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0B3A1-3218-4CE9-8904-0C003D133938}"/>
              </a:ext>
            </a:extLst>
          </p:cNvPr>
          <p:cNvSpPr txBox="1"/>
          <p:nvPr/>
        </p:nvSpPr>
        <p:spPr>
          <a:xfrm>
            <a:off x="395536" y="5222810"/>
            <a:ext cx="8676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Прусов, С. Г. Анализ эффективности работы вспомогательных подразделений организации: методика и апробация / С. Г. Прусов, Д. С. Сафронов // Вестник Витебского государственного технологического университета. – 2016. – № 2(31). – С. 163-174. – EDN XHLINH.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6B39E3-DEBF-4E32-A778-D75B9AD80048}"/>
              </a:ext>
            </a:extLst>
          </p:cNvPr>
          <p:cNvSpPr/>
          <p:nvPr/>
        </p:nvSpPr>
        <p:spPr>
          <a:xfrm>
            <a:off x="539552" y="3055902"/>
            <a:ext cx="7704856" cy="18080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44BB9-6BF1-45F6-8006-F0368ECC00BD}"/>
              </a:ext>
            </a:extLst>
          </p:cNvPr>
          <p:cNvSpPr txBox="1"/>
          <p:nvPr/>
        </p:nvSpPr>
        <p:spPr>
          <a:xfrm>
            <a:off x="543834" y="3237618"/>
            <a:ext cx="77005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по количеству условных ремонтов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себестоимости  1 условного ремонта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по выручке от реализации на сторону</a:t>
            </a:r>
          </a:p>
          <a:p>
            <a:pPr marL="342900" indent="-342900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плана по финансовому результату от реализации на сторону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716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365441B-C80B-4D26-8ABC-9E98911A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59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DF71B-54A8-41AF-9A52-4FD47A61769E}"/>
              </a:ext>
            </a:extLst>
          </p:cNvPr>
          <p:cNvSpPr txBox="1"/>
          <p:nvPr/>
        </p:nvSpPr>
        <p:spPr>
          <a:xfrm>
            <a:off x="611560" y="1115694"/>
            <a:ext cx="756084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сбалансированных показателей 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8BD5E2-3493-4E61-BA17-8401788DCE72}"/>
              </a:ext>
            </a:extLst>
          </p:cNvPr>
          <p:cNvSpPr txBox="1"/>
          <p:nvPr/>
        </p:nvSpPr>
        <p:spPr>
          <a:xfrm>
            <a:off x="899592" y="233625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методики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36AA625-6416-43D0-9AB6-C7B7238AC2CD}"/>
              </a:ext>
            </a:extLst>
          </p:cNvPr>
          <p:cNvSpPr/>
          <p:nvPr/>
        </p:nvSpPr>
        <p:spPr>
          <a:xfrm>
            <a:off x="539552" y="888995"/>
            <a:ext cx="7704856" cy="117185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00B3A1-3218-4CE9-8904-0C003D133938}"/>
              </a:ext>
            </a:extLst>
          </p:cNvPr>
          <p:cNvSpPr txBox="1"/>
          <p:nvPr/>
        </p:nvSpPr>
        <p:spPr>
          <a:xfrm>
            <a:off x="323528" y="5174563"/>
            <a:ext cx="8676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Латышева, А. Ю. Система показателей оценки деятельности подразделений вспомогательных производств / А. Ю. Латышева, А. Ю. Шевцова // Вестник Воронежского государственного университета. Серия: Экономика и управление. – 2018. – № 3. – С. 11-19. – EDN VOLZSC.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16B39E3-DEBF-4E32-A778-D75B9AD80048}"/>
              </a:ext>
            </a:extLst>
          </p:cNvPr>
          <p:cNvSpPr/>
          <p:nvPr/>
        </p:nvSpPr>
        <p:spPr>
          <a:xfrm>
            <a:off x="467544" y="2420888"/>
            <a:ext cx="7704856" cy="18080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44BB9-6BF1-45F6-8006-F0368ECC00BD}"/>
              </a:ext>
            </a:extLst>
          </p:cNvPr>
          <p:cNvSpPr txBox="1"/>
          <p:nvPr/>
        </p:nvSpPr>
        <p:spPr>
          <a:xfrm>
            <a:off x="596360" y="2751619"/>
            <a:ext cx="77005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«Финансы»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«Операционная деятельность»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«Ресурсы»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«Внешняя среда»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4709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48E2BD-4036-4FDA-8114-6CF43340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0A37C7-8C2A-4C28-B79A-1FFFE669181F}"/>
              </a:ext>
            </a:extLst>
          </p:cNvPr>
          <p:cNvSpPr/>
          <p:nvPr/>
        </p:nvSpPr>
        <p:spPr>
          <a:xfrm>
            <a:off x="611560" y="1056142"/>
            <a:ext cx="734481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just">
              <a:buFontTx/>
              <a:buAutoNum type="arabicPeriod"/>
            </a:pPr>
            <a:endParaRPr lang="ru-RU" dirty="0"/>
          </a:p>
          <a:p>
            <a:pPr marL="342891" indent="-342891" algn="just"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 : учебник / A.M. Карминский, С.Г. Фалько, А.А. Жевага, Н.Ю. Иванова ; под ред. A.M. Карминского, С.Г. Фалько. — 3-е изд., перераб. — Москва : ФОРУМ : ИНФРА-М, 2022 — 336 с.</a:t>
            </a:r>
          </a:p>
          <a:p>
            <a:pPr marL="342891" indent="-342891" algn="just">
              <a:buFontTx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Внутрифирменное бюджетирование. Теория и практика : учебник для вузов / В. Е. Хруцкий, Р. В. Хруцкий. — 4-е изд., испр. и доп. — Москва : Издательство Юрайт, 2024. — 572 с. — (Высшее образование). — ISBN 978-5-534-12821-5.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buFontTx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Бойкова, М. В. Контроллинг : учебник : [16+] / М. В. Бойкова, С. Я. Юсупова. – 3-е изд. – Москва : Дашков и К°, 2022. – 368 с.– ISBN 978-5-394-04760-2. </a:t>
            </a:r>
          </a:p>
          <a:p>
            <a:pPr marL="342891" indent="-342891" algn="just">
              <a:buFontTx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Прусов, С. Г. Анализ эффективности работы вспомогательных подразделений организации: методика и апробация / С. Г. Прусов, Д. С. Сафронов // Вестник Витебского государственного технологического университета. – 2016. – № 2(31). – С. 163-174. – EDN XHLINH.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учет : учебник и практикум для вузов / В. Т. Чая, Н. И. Чупахина. — 2-е изд., перераб. и доп. — Москва : Издательство Юрайт, 2024. — 354 с. — (Высшее образование). — ISBN 978-5-534-09167-0. </a:t>
            </a:r>
          </a:p>
          <a:p>
            <a:pPr marL="342891" indent="-342891" algn="just"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Н. Контроллинг. Теория и практика : учебник и практикум для вузов / Н. Н.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— Москва : Издательство Юрайт, 2024. — 197 с. — (Высшее образование). — ISBN 978-5-534-10870-5.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программы обучения от компании  НЧУ ОДПО «Актион»  «Технология бюджетирования в компании»  </a:t>
            </a: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5CCB6F-4D82-4D75-AC8B-25F718B1C8C0}"/>
              </a:ext>
            </a:extLst>
          </p:cNvPr>
          <p:cNvSpPr/>
          <p:nvPr/>
        </p:nvSpPr>
        <p:spPr>
          <a:xfrm>
            <a:off x="1486956" y="529519"/>
            <a:ext cx="6170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74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317997C-F7F5-457B-87AC-E3C7CC96E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60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B9F60B-34CC-48F7-A8C5-21F3F45520EB}"/>
              </a:ext>
            </a:extLst>
          </p:cNvPr>
          <p:cNvSpPr txBox="1"/>
          <p:nvPr/>
        </p:nvSpPr>
        <p:spPr>
          <a:xfrm>
            <a:off x="899592" y="620688"/>
            <a:ext cx="6480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Вывод: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F5D14-12E8-44E2-B581-33C117BE2140}"/>
              </a:ext>
            </a:extLst>
          </p:cNvPr>
          <p:cNvSpPr txBox="1"/>
          <p:nvPr/>
        </p:nvSpPr>
        <p:spPr>
          <a:xfrm>
            <a:off x="755576" y="1844824"/>
            <a:ext cx="80648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имеет свои плюсы и минусы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направление развития бюджетирования по видам деятельности на основе АВС-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костинг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является информационной базой для определения эффективности работы подразделений и предприятия в целом</a:t>
            </a:r>
          </a:p>
          <a:p>
            <a:pPr marL="457200" indent="-457200">
              <a:buAutoNum type="arabicPeriod" startAt="2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298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0852ED6-ACB8-4C2D-AF43-9474BA56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076BA-75F2-49F0-90D7-975810385349}"/>
              </a:ext>
            </a:extLst>
          </p:cNvPr>
          <p:cNvSpPr txBox="1"/>
          <p:nvPr/>
        </p:nvSpPr>
        <p:spPr>
          <a:xfrm>
            <a:off x="575556" y="1340768"/>
            <a:ext cx="799288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 latinLnBrk="0">
              <a:buFont typeface="+mj-lt"/>
              <a:buAutoNum type="arabicPeriod"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бюджетирования</a:t>
            </a:r>
          </a:p>
          <a:p>
            <a:pPr marL="342900" indent="-342900" algn="l" fontAlgn="base" latinLnBrk="0"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бюджетирования</a:t>
            </a:r>
          </a:p>
          <a:p>
            <a:pPr marL="342900" indent="-342900" algn="l" fontAlgn="base" latinLnBrk="0">
              <a:buFont typeface="+mj-lt"/>
              <a:buAutoNum type="arabicPeriod"/>
            </a:pPr>
            <a:r>
              <a:rPr lang="ru-RU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бюджетов</a:t>
            </a:r>
          </a:p>
          <a:p>
            <a:pPr marL="342900" indent="-342900" algn="l" fontAlgn="base" latinLnBrk="0">
              <a:buFont typeface="+mj-lt"/>
              <a:buAutoNum type="arabicPeriod"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разработки бюджетов ( сверху-вниз, снизу-вверх)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Бюджетирование на основе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Тагрет-костинг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зарисовать взаимосвязь бюджетов</a:t>
            </a:r>
          </a:p>
          <a:p>
            <a:pPr marL="342900" indent="-342900">
              <a:buFont typeface="+mj-lt"/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АВС-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костинг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возможности применения на предприятии …..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fontAlgn="base">
              <a:buFont typeface="+mj-lt"/>
              <a:buAutoNum type="arabicPeriod"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0" u="none" strike="noStrike" dirty="0">
              <a:solidFill>
                <a:srgbClr val="000000"/>
              </a:solidFill>
              <a:effectLst/>
              <a:latin typeface="var(--stk-f_family)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D41F64-305C-4771-9286-0B0DAD57A2F9}"/>
              </a:ext>
            </a:extLst>
          </p:cNvPr>
          <p:cNvSpPr txBox="1"/>
          <p:nvPr/>
        </p:nvSpPr>
        <p:spPr>
          <a:xfrm>
            <a:off x="827584" y="54868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Вопросы, которые остались за рамками лекции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998CEA-6A93-49AB-9892-41DE2433F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684" y="1053526"/>
            <a:ext cx="1539492" cy="122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2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2C423E8-BBBD-4BDF-B3DE-3B54132A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62</a:t>
            </a:fld>
            <a:endParaRPr lang="ru-RU"/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EE471BF0-CBF4-4CA8-A6A0-DD005BEEA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219042"/>
              </p:ext>
            </p:extLst>
          </p:nvPr>
        </p:nvGraphicFramePr>
        <p:xfrm>
          <a:off x="562250" y="2060848"/>
          <a:ext cx="8019501" cy="24875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8285">
                  <a:extLst>
                    <a:ext uri="{9D8B030D-6E8A-4147-A177-3AD203B41FA5}">
                      <a16:colId xmlns:a16="http://schemas.microsoft.com/office/drawing/2014/main" val="4097227383"/>
                    </a:ext>
                  </a:extLst>
                </a:gridCol>
                <a:gridCol w="1995441">
                  <a:extLst>
                    <a:ext uri="{9D8B030D-6E8A-4147-A177-3AD203B41FA5}">
                      <a16:colId xmlns:a16="http://schemas.microsoft.com/office/drawing/2014/main" val="1053323061"/>
                    </a:ext>
                  </a:extLst>
                </a:gridCol>
                <a:gridCol w="2188350">
                  <a:extLst>
                    <a:ext uri="{9D8B030D-6E8A-4147-A177-3AD203B41FA5}">
                      <a16:colId xmlns:a16="http://schemas.microsoft.com/office/drawing/2014/main" val="2727291662"/>
                    </a:ext>
                  </a:extLst>
                </a:gridCol>
                <a:gridCol w="2037425">
                  <a:extLst>
                    <a:ext uri="{9D8B030D-6E8A-4147-A177-3AD203B41FA5}">
                      <a16:colId xmlns:a16="http://schemas.microsoft.com/office/drawing/2014/main" val="1676785376"/>
                    </a:ext>
                  </a:extLst>
                </a:gridCol>
              </a:tblGrid>
              <a:tr h="55969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учета</a:t>
                      </a: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планирования</a:t>
                      </a: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контроля и регулирования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области информационно-аналитического обеспечения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660220"/>
                  </a:ext>
                </a:extLst>
              </a:tr>
              <a:tr h="5002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335024"/>
                  </a:ext>
                </a:extLst>
              </a:tr>
              <a:tr h="3992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429221"/>
                  </a:ext>
                </a:extLst>
              </a:tr>
              <a:tr h="3992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3334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418C6A2-20CC-4ACC-A598-05B8D4B44571}"/>
              </a:ext>
            </a:extLst>
          </p:cNvPr>
          <p:cNvSpPr txBox="1"/>
          <p:nvPr/>
        </p:nvSpPr>
        <p:spPr>
          <a:xfrm>
            <a:off x="876894" y="61418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задачи оперативного контроллинга   решаются с помощью бюджетирования? Приведите примеры по деятельности предприятия по теме ВКР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1F9597-5223-416B-BC3C-13A0B6FBA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48" y="4805707"/>
            <a:ext cx="1825547" cy="145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8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E557EF9-D89C-465F-8592-0C9D7E0D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4F011-7081-4A13-8465-205EE4E37389}"/>
              </a:ext>
            </a:extLst>
          </p:cNvPr>
          <p:cNvSpPr txBox="1"/>
          <p:nvPr/>
        </p:nvSpPr>
        <p:spPr>
          <a:xfrm>
            <a:off x="251520" y="2837821"/>
            <a:ext cx="847868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лекции: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необходимые и достаточные знания о содержании бюджетирования, его целях и задачах;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целостное представление о системе бюджетов на предприятии и их роли в  управлении предприятием;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общее представление о технологии  бюджетирования финансовых бюджетов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7A034-FA5D-47AB-A6DF-43BA6021EA0A}"/>
              </a:ext>
            </a:extLst>
          </p:cNvPr>
          <p:cNvSpPr txBox="1"/>
          <p:nvPr/>
        </p:nvSpPr>
        <p:spPr>
          <a:xfrm>
            <a:off x="251520" y="296083"/>
            <a:ext cx="842493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1F1F1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 </a:t>
            </a:r>
            <a:r>
              <a:rPr lang="ru-RU" sz="28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теоретические знания и практические навыки по методологии  бюджетирования в системе оперативного контроллинга и обозначить ориентиры для самостоятельной работай над темой</a:t>
            </a:r>
          </a:p>
        </p:txBody>
      </p:sp>
    </p:spTree>
    <p:extLst>
      <p:ext uri="{BB962C8B-B14F-4D97-AF65-F5344CB8AC3E}">
        <p14:creationId xmlns:p14="http://schemas.microsoft.com/office/powerpoint/2010/main" val="3068415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7652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бюджетов (бюджетирование) как инструмент оперативного контроллинга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89609"/>
            <a:ext cx="849694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891" indent="-342891">
              <a:buAutoNum type="arabicPeriod"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Понятие бюджета и бюджетирования. Цели и задачи бюджетирования. 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AutoNum type="arabicPeriod"/>
            </a:pPr>
            <a:r>
              <a:rPr lang="ru-RU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Структура системы бюджетов в организации. Виды бюджетов, их особенности</a:t>
            </a:r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AutoNum type="arabicPeriod"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Технология бюджетирования ( практические аспекты формирования финансовых бюджетов)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FontTx/>
              <a:buAutoNum type="arabicPeriod"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Достоинства и недостатки бюджетирования</a:t>
            </a:r>
          </a:p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Направления развития бюджетирования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AutoNum type="arabicPeriod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99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44F1885-0F17-41E2-A2C0-B7914C36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6AA35-C01D-491E-B7D4-24D5257802B5}"/>
              </a:ext>
            </a:extLst>
          </p:cNvPr>
          <p:cNvSpPr txBox="1"/>
          <p:nvPr/>
        </p:nvSpPr>
        <p:spPr>
          <a:xfrm>
            <a:off x="755576" y="269046"/>
            <a:ext cx="734481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бюджета и бюджетирования. Цели и задачи бюджетирования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0E4180-FD2D-47DA-905E-F1839E5760E3}"/>
              </a:ext>
            </a:extLst>
          </p:cNvPr>
          <p:cNvSpPr txBox="1"/>
          <p:nvPr/>
        </p:nvSpPr>
        <p:spPr>
          <a:xfrm>
            <a:off x="410054" y="1409530"/>
            <a:ext cx="826640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представляет собой план, выраженный в натуральных и денежных единицах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выраженный в экономических показателях результат оперативного планирования, требующий действий и управления, часть процесса планирования, обеспечивающая формализацию планов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</a:p>
          <a:p>
            <a:pPr algn="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 Карминский А.М., Фолько С.Г.)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68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19562</TotalTime>
  <Words>3663</Words>
  <Application>Microsoft Office PowerPoint</Application>
  <PresentationFormat>Экран (4:3)</PresentationFormat>
  <Paragraphs>665</Paragraphs>
  <Slides>62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70" baseType="lpstr">
      <vt:lpstr>Arial</vt:lpstr>
      <vt:lpstr>Calibri</vt:lpstr>
      <vt:lpstr>Corbel</vt:lpstr>
      <vt:lpstr>Times New Roman</vt:lpstr>
      <vt:lpstr>var(--stk-f_family)</vt:lpstr>
      <vt:lpstr>Verdana</vt:lpstr>
      <vt:lpstr>Wingdings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Алексей Коломытцев</cp:lastModifiedBy>
  <cp:revision>101</cp:revision>
  <dcterms:created xsi:type="dcterms:W3CDTF">2023-04-01T14:14:43Z</dcterms:created>
  <dcterms:modified xsi:type="dcterms:W3CDTF">2024-11-19T07:09:42Z</dcterms:modified>
</cp:coreProperties>
</file>