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0"/>
  </p:notesMasterIdLst>
  <p:sldIdLst>
    <p:sldId id="256" r:id="rId2"/>
    <p:sldId id="269" r:id="rId3"/>
    <p:sldId id="257" r:id="rId4"/>
    <p:sldId id="259" r:id="rId5"/>
    <p:sldId id="260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3" r:id="rId15"/>
    <p:sldId id="268" r:id="rId16"/>
    <p:sldId id="274" r:id="rId17"/>
    <p:sldId id="275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9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B806C-9A5F-4007-9729-F4D62F68F0D3}" type="datetimeFigureOut">
              <a:rPr lang="ru-RU" smtClean="0"/>
              <a:pPr/>
              <a:t>30.03.2017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FE3066-0A24-40F4-823E-519FFB1245D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552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189A7-BF9F-4A64-BADF-295B0C366413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3678-DFBA-4BBB-A8EB-DEF9CE5B321D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1F46E-944C-4E0B-8F66-FDA1682D9446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8B484-A2C8-4DA8-8DCB-6F6579CBB458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6A600-D1CA-4590-B55C-587837091D65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5AF33-D48E-4039-B186-1204513338E7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FC8F9-6FD4-411D-8661-BE65D12DFE05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C2C46-9569-4592-AED3-1135C4786CDC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3B1F6-2B08-4BBB-9563-57A85A1994E5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5F520-CC83-499D-A6C8-AE57AB9A5171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9D74F-BE9E-4BFC-AF35-092AE524ED9C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1D4E939-455D-46B8-9FEB-A6BF1280C91F}" type="datetime1">
              <a:rPr lang="ru-RU" smtClean="0"/>
              <a:pPr/>
              <a:t>30.03.2017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429000"/>
            <a:ext cx="6624736" cy="882119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формирования третичной структуры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белка»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0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</a:t>
            </a: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микробиологии</a:t>
            </a:r>
            <a:r>
              <a:rPr lang="ru-RU" sz="20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724128" y="5301208"/>
            <a:ext cx="30963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доцент Науменко О. 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009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358114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Свойства нативной конформации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286652" cy="562643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Нативная конформация белка обладает рядом свойств:</a:t>
            </a:r>
          </a:p>
          <a:p>
            <a:pPr marL="502920" lvl="0" indent="-457200">
              <a:buClr>
                <a:schemeClr val="tx1"/>
              </a:buClr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всем тестам она ведет себя как самая стабильная из всех кинетически существующих процессов сворачивания белка.</a:t>
            </a:r>
          </a:p>
          <a:p>
            <a:pPr marL="502920" lvl="0" indent="-457200">
              <a:buClr>
                <a:schemeClr val="tx1"/>
              </a:buClr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существует ни каких гарантий, что нативная структура является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термодинамически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самой стабильной.</a:t>
            </a:r>
          </a:p>
          <a:p>
            <a:pPr marL="502920" lvl="0" indent="-457200">
              <a:buClr>
                <a:schemeClr val="tx1"/>
              </a:buClr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Процесс сворачивания идет по принципу более быстрого достижения минимума свободной энергии полипептидной цепи. Таким образом установлено, что не термодинамика, а кинетика определяет форму белка.</a:t>
            </a:r>
          </a:p>
          <a:p>
            <a:pPr marL="502920" lvl="0" indent="-457200">
              <a:buClr>
                <a:schemeClr val="tx1"/>
              </a:buClr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Пространственная структура белка определяется его аминокислотной последовательностью в первичной структуре. Эта последовательность запрограммирована генетическим кодом 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643998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Внутриклеточная регуляция формирования структуры белка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71472" y="1071546"/>
            <a:ext cx="8358246" cy="521497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Существует два механизма регуляции сворачивания белка нативной структуры: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Регуляция скорости сворачивания: на этапе превращения “расплавленной глобулы” в твердый белок. Осуществляется за счет специальных ферментов, которые ускоряют процесс сворачивания. Два белка- фермента: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пептидилпролил-цис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транс-изомеразы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перевод из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транс-конформации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рибосомах в цис- конформацию, необходимая для образования пространственной структуры.</a:t>
            </a: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-катализирует образование и изомеризацию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дисульфидных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связей –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протеиндисульфидизомераза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Локализована в просвете ЭПС. 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Механизм защиты частично свернутого белка от неспецифических агрегаций, осуществляется за счет белков- гистонов. Они увеличивают эффективность сворачивания полипептидной цепи и защищают белок от неспецифических агрегаций. Частично развернутая цепь предохраняется от нежелательных контактов и сворачивания.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Шапероны и шаперонины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28596" y="731520"/>
            <a:ext cx="8143932" cy="591219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Шапероны 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chaperon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англ., пожилая дама, сопровождающая молодую девушку на бал или наставник, сопровождающий группу молодежи).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Функции шаперонов: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Связываются с развернутой или частично развернутой конформацией полипептидной цепи и не дают ей “запутаться”;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Удерживают частично развернутый белок;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Способствуют переносу белка в развернутом состоянии через мембранные структуры в различные органеллы клеток;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 Создают условия для эффективного сворачивания белка.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929718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Шапероны и шаперонины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571480"/>
            <a:ext cx="785818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Все шапероны являются так называемыми «белками теплового шока», синтез которых резко увеличивается в стрессовых для клетки ситуациях (например, увеличение температуры). Поэтому сокращенное название этих белков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hsp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heat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shock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proteins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). Однако и в нормальных условиях каждая клетка содержит определенный набор шаперонов, необходимых для ее жизнедеятельности.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3000372"/>
            <a:ext cx="77048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Классификация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шаперонов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основана на величине молекулярной массы составляющих их субъединиц, которая варьирует от 10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кДа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(hsp10) до 90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кДа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(hsp90) и выше. </a:t>
            </a:r>
          </a:p>
          <a:p>
            <a:pPr algn="just"/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 характеру выполняемых этими белками функций их можно разделить на два больших семейства: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 шапероны, или hsp70, 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шаперонины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к которым относятся hsp60 и hsp10.</a:t>
            </a:r>
          </a:p>
          <a:p>
            <a:pPr algn="just"/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шаперонов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User\Desktop\энзим картинки\1203.gif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980728"/>
            <a:ext cx="4563680" cy="51936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417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Шапероны и шаперонины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285720" y="571480"/>
            <a:ext cx="8501122" cy="51617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 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Главная функция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hsp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70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удержание вновь синтезируемых белков от неспецифической агрегации в их передаче другому «белку-помощнику», шаперонину, роль которого обеспечить оптимальные условия для эффективного сворачивания.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Шаперонины позволяют пройти через свои структуры несформированной цепочке белка к месту окончательного сворачивания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отличие от довольно просто построенных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шаперонов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(состоящих из одной – двух полипептидных цепей),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шаперонины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представляют собой сложные олигомерные структуры.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Шапероны и шаперонины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836712"/>
            <a:ext cx="84249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hsp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его кофактора –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hsp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На схеме показано проникновение полипетидной цепи в центральный канал  молекулы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hsp60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сопровождающееся присоеди-нением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hsp10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и закрываем входа в канал.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C:\Users\User\Desktop\энзим картинки\1206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636912"/>
            <a:ext cx="5000660" cy="29289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6" name="TextBox 5"/>
          <p:cNvSpPr txBox="1"/>
          <p:nvPr/>
        </p:nvSpPr>
        <p:spPr>
          <a:xfrm>
            <a:off x="2051720" y="5877272"/>
            <a:ext cx="4861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hsp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 кофактора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hsp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0"/>
            <a:ext cx="7920880" cy="576262"/>
          </a:xfrm>
        </p:spPr>
        <p:txBody>
          <a:bodyPr/>
          <a:lstStyle/>
          <a:p>
            <a:pPr algn="ctr" eaLnBrk="1" hangingPunct="1">
              <a:buNone/>
            </a:pPr>
            <a:r>
              <a:rPr lang="ru-RU" altLang="ru-RU" sz="3200" dirty="0" smtClean="0">
                <a:solidFill>
                  <a:schemeClr val="tx1"/>
                </a:solidFill>
                <a:latin typeface="Times New Roman" pitchFamily="18" charset="0"/>
              </a:rPr>
              <a:t>Список рекомендуемых  источников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692696"/>
            <a:ext cx="7643812" cy="583264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Кольман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Я., Рем К.-Г. Наглядная биохимия: Пер. с нем.- М.: Мир, 2000.-469 с.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[Текст]: учебник для вузов / В. П.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Н. Шведова.- 2-е изд.,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испр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- М.: Дрофа, 2006. - 638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620. - ISBN 5-358-01012-2.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 П. Биохимия [Текст] : учеб. для вузов / В. Т.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Комов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, В.Н. Шведова.- 3-е изд., стер. - М.: Дрофа, 2008. - 640 с. - (Высшее образование: Современный учебник). -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Предм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. указ.: с. 620-630. - ISBN 978-5-358-04872-0.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Чиркин, А.А. </a:t>
            </a:r>
            <a:r>
              <a:rPr lang="ru-RU" altLang="ru-RU" dirty="0" err="1" smtClean="0">
                <a:solidFill>
                  <a:schemeClr val="tx1"/>
                </a:solidFill>
                <a:latin typeface="Times New Roman" pitchFamily="18" charset="0"/>
              </a:rPr>
              <a:t>Биохимия:Учебное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руководство/ А.А. Чиркин, Е.О. Данченко.- М.: Мед.: Мед. Лит., 2010.-624 с.: ил.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err="1" smtClean="0">
                <a:solidFill>
                  <a:schemeClr val="tx1"/>
                </a:solidFill>
                <a:latin typeface="Times New Roman" pitchFamily="18" charset="0"/>
              </a:rPr>
              <a:t>meduniver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. com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medical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Biology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/2.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html 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 eaLnBrk="1" hangingPunct="1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ru.wikipedia.org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wiki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/Биохимия </a:t>
            </a: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(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дата обращения 6.01.2012)</a:t>
            </a:r>
          </a:p>
          <a:p>
            <a:pPr marL="533400" indent="-533400">
              <a:lnSpc>
                <a:spcPct val="90000"/>
              </a:lnSpc>
              <a:buClrTx/>
              <a:buSzPct val="117000"/>
              <a:buFont typeface="Wingdings" pitchFamily="2" charset="2"/>
              <a:buAutoNum type="arabicPeriod"/>
            </a:pPr>
            <a:r>
              <a:rPr lang="en-US" altLang="ru-RU" dirty="0" smtClean="0">
                <a:solidFill>
                  <a:schemeClr val="tx1"/>
                </a:solidFill>
                <a:latin typeface="Times New Roman" pitchFamily="18" charset="0"/>
              </a:rPr>
              <a:t>https://yandex.ru/images/</a:t>
            </a: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</a:rPr>
              <a:t> (дата обращения) 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ru-RU" altLang="ru-RU" sz="20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533400" indent="-533400" eaLnBrk="1" hangingPunct="1">
              <a:lnSpc>
                <a:spcPct val="90000"/>
              </a:lnSpc>
            </a:pPr>
            <a:endParaRPr lang="ru-RU" altLang="ru-RU" sz="20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571744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57222" y="428604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 :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785786" y="1214422"/>
            <a:ext cx="7929618" cy="4500594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Введение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Парадокс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Левинталя;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Решение Парадокса Левинталя;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Стадии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сворачивания белка. Иерархический принцип;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Свойства нативной конформации;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Внутриклеточная регуляция формирования структуры белка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Шапероны 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шаперонины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136904" cy="5649808"/>
          </a:xfrm>
        </p:spPr>
        <p:txBody>
          <a:bodyPr/>
          <a:lstStyle/>
          <a:p>
            <a:pPr marL="4572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белковой цепи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аминокислотный остаток имеет около 10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возможных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конформаций, то есть цепь из 100 остатков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10</a:t>
            </a:r>
            <a:r>
              <a:rPr 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возможных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конформаций.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белок должен искать «свою» пространственную структуру среди порядка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вариантов.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одной конформации в другую занимает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-13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секунды,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минимум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«тупой» перебор всех 10</a:t>
            </a:r>
            <a:r>
              <a:rPr 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структур должен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10</a:t>
            </a:r>
            <a:r>
              <a:rPr 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лет, на фоне которых время жизни нашей Вселенной -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лет - величина бесконечно малая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же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белок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«находит»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свою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конформационную структуру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минуты?</a:t>
            </a: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344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Парадокс Левинталя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71472" y="731520"/>
            <a:ext cx="8176992" cy="550579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Парадокс С.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Левинталя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заключается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следующем.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одной стороны, нативная пространственная структура по всем тестам ведет себя как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стабильная структура: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белковая цепь попадает в нее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 быстро за счет высокой скорости сворачивания.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другой стороны, нет никаких гарантий, что эта структура - самая стабильная из всех возможных: у белковой цепи просто нет времени на то, чтобы убедиться в этом!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 белок выбирает свою нативную структуру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бесчисленного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множества возможных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998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Парадокс Левинталя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857224" y="714356"/>
            <a:ext cx="7500990" cy="5715040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Ученые установили, что нативная конформация обладает рядом свойств: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1.Нативная  пространственная структура по всем тестам ве-дет себя как самая кинетически  стабильная во времени;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2.С точки зрения термодинамики нет никаких доказательств, что данная структура наиболее устойчива в термоди-намическом плане.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Левинталь предположил, что нативная структура белка определяется не стабильностью, не термодинамикой, а кинетикой, т.е. она соответствует не глобальному, а просто быстрому достижению минимуму свободной энергии цепи.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Решение парадокса Левинталя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848872" cy="5865832"/>
          </a:xfrm>
        </p:spPr>
        <p:txBody>
          <a:bodyPr/>
          <a:lstStyle/>
          <a:p>
            <a:pPr marL="4572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формированию третичной структуры белка ведет цепь     быстрых превращений не требующих дополнительной энергии, т.е. свободной энергии (энергия Гиббса ∆ϣ&lt;0).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Пространственная структура белка определяется последовательностью аминокислот в первичной структуре белка, а эта последовательность зашифрована в генетическом коде, т.е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именно генетический код определяет простра-нственную структуру белка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не работа внеклеточных структур во время его синтеза. </a:t>
            </a:r>
          </a:p>
          <a:p>
            <a:pPr marL="45720" indent="0"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Внутриклеточные структуры – помощники сворачивания, должны оберегать белки от нежелательных контактов.</a:t>
            </a:r>
          </a:p>
          <a:p>
            <a:pPr marL="4572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823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Стадии сворачивания белка. Иерархический принцип сворачивания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00034" y="1285860"/>
            <a:ext cx="8429684" cy="507209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Согласно современным представлениям, процесс сворачивания белка имеет иерархическую природу.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Стадии: 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«очень быстрая»: идет процесс формирования элементов вторичной структуры, служащих как бы «затравками» для образования более сложных архитектурных мотивов (за десятую долю микросекунды α-спираль охватывает пептид из 20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30 аминокислотных остатков); 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User\Desktop\энзим картинки\1188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90" y="4214818"/>
            <a:ext cx="3609539" cy="221229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076056" y="6381328"/>
            <a:ext cx="33843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Первая стадия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429684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Стадии сворачивания белка. Иерархический принцип сворачивания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57158" y="1142984"/>
            <a:ext cx="8572560" cy="49034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«очень быстрая» (0,2 – 0,5 сек.): происходит образование специфических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ассоциатов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некоторых элементов вторичной структуры с образованием супервторичной структуры, когда несколько α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спиралей соединяются с β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складчатым листом и образуются домены; </a:t>
            </a:r>
          </a:p>
        </p:txBody>
      </p:sp>
      <p:pic>
        <p:nvPicPr>
          <p:cNvPr id="5" name="Picture 2" descr="C:\Users\User\Desktop\энзим картинки\1190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496" y="3357562"/>
            <a:ext cx="4392488" cy="22539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355976" y="5589240"/>
            <a:ext cx="38164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Вторая стадия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8072494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Стадии сворачивания белка. Иерархический принцип сворачивания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642910" y="1071546"/>
            <a:ext cx="8072494" cy="3071834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«медленная»: формирование «расплавленной глобулы» (создание основных элементов третичной структуры - сочетание α-спиралей, β-складчатых листов, соединяющих петель и образование гидрофобного ядра молекулы). Гидрофобные остатки аминокислот формируются в центре белковой глобулы, выталкивая воду и уменьшают контакт между белком и водой;</a:t>
            </a:r>
          </a:p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4)«затвердевание» - окончательно формируется нативная структура белка; формирование оболочки, активного, аллостерического центра фермента (несколько минут).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User\Desktop\энзим картинки\1192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8" y="3929066"/>
            <a:ext cx="3168352" cy="26455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220072" y="6427113"/>
            <a:ext cx="34563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Третья стадия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313</TotalTime>
  <Words>1286</Words>
  <Application>Microsoft Office PowerPoint</Application>
  <PresentationFormat>Экран (4:3)</PresentationFormat>
  <Paragraphs>110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Calibri</vt:lpstr>
      <vt:lpstr>Georgia</vt:lpstr>
      <vt:lpstr>Times New Roman</vt:lpstr>
      <vt:lpstr>Trebuchet MS</vt:lpstr>
      <vt:lpstr>Wingdings</vt:lpstr>
      <vt:lpstr>Воздушный поток</vt:lpstr>
      <vt:lpstr>МИНОБРНАУКИ России ФЕДЕРАЛЬНОЕ ГОСУДАРСТВЕННОЕ  БЮДЖЕТНОЕ ОБРАЗОВАТЕЛЬНОЕ УЧРЕЖДЕНИЕ ВЫСШЕГО 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 :</vt:lpstr>
      <vt:lpstr>Введение</vt:lpstr>
      <vt:lpstr>1 Парадокс Левинталя</vt:lpstr>
      <vt:lpstr>1 Парадокс Левинталя</vt:lpstr>
      <vt:lpstr>2 Решение парадокса Левинталя</vt:lpstr>
      <vt:lpstr>3 Стадии сворачивания белка. Иерархический принцип сворачивания </vt:lpstr>
      <vt:lpstr>3 Стадии сворачивания белка. Иерархический принцип сворачивания</vt:lpstr>
      <vt:lpstr>3 Стадии сворачивания белка. Иерархический принцип сворачивания</vt:lpstr>
      <vt:lpstr>4 Свойства нативной конформации</vt:lpstr>
      <vt:lpstr>5 Внутриклеточная регуляция формирования структуры белка:</vt:lpstr>
      <vt:lpstr>6 Шапероны и шаперонины </vt:lpstr>
      <vt:lpstr>6 Шапероны и шаперонины</vt:lpstr>
      <vt:lpstr>Виды шаперонов</vt:lpstr>
      <vt:lpstr>6 Шапероны и шаперонины</vt:lpstr>
      <vt:lpstr>6 Шапероны и шаперонины</vt:lpstr>
      <vt:lpstr>Список рекомендуемых  источников</vt:lpstr>
      <vt:lpstr>Спасибо за внимание!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молекулярной  биологии</dc:title>
  <dc:creator>Марина Лавренова</dc:creator>
  <cp:lastModifiedBy>Ольга</cp:lastModifiedBy>
  <cp:revision>49</cp:revision>
  <dcterms:created xsi:type="dcterms:W3CDTF">2015-12-05T21:36:36Z</dcterms:created>
  <dcterms:modified xsi:type="dcterms:W3CDTF">2017-03-30T10:16:33Z</dcterms:modified>
</cp:coreProperties>
</file>