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69" r:id="rId6"/>
    <p:sldId id="287" r:id="rId7"/>
    <p:sldId id="344" r:id="rId8"/>
    <p:sldId id="261" r:id="rId9"/>
    <p:sldId id="270" r:id="rId10"/>
    <p:sldId id="339" r:id="rId11"/>
    <p:sldId id="262" r:id="rId12"/>
    <p:sldId id="271" r:id="rId13"/>
    <p:sldId id="334" r:id="rId14"/>
    <p:sldId id="263" r:id="rId15"/>
    <p:sldId id="335" r:id="rId16"/>
    <p:sldId id="272" r:id="rId17"/>
    <p:sldId id="297" r:id="rId18"/>
    <p:sldId id="264" r:id="rId19"/>
    <p:sldId id="337" r:id="rId20"/>
    <p:sldId id="265" r:id="rId21"/>
    <p:sldId id="338" r:id="rId22"/>
    <p:sldId id="340" r:id="rId23"/>
    <p:sldId id="266" r:id="rId24"/>
    <p:sldId id="275" r:id="rId25"/>
    <p:sldId id="267" r:id="rId26"/>
    <p:sldId id="277" r:id="rId27"/>
    <p:sldId id="276" r:id="rId28"/>
    <p:sldId id="278" r:id="rId29"/>
    <p:sldId id="279" r:id="rId30"/>
    <p:sldId id="280" r:id="rId31"/>
    <p:sldId id="281" r:id="rId32"/>
    <p:sldId id="288" r:id="rId33"/>
    <p:sldId id="289" r:id="rId34"/>
    <p:sldId id="282" r:id="rId35"/>
    <p:sldId id="290" r:id="rId36"/>
    <p:sldId id="283" r:id="rId37"/>
    <p:sldId id="330" r:id="rId38"/>
    <p:sldId id="316" r:id="rId39"/>
    <p:sldId id="326" r:id="rId40"/>
    <p:sldId id="327" r:id="rId41"/>
    <p:sldId id="291" r:id="rId42"/>
    <p:sldId id="292" r:id="rId43"/>
    <p:sldId id="293" r:id="rId44"/>
    <p:sldId id="294" r:id="rId45"/>
    <p:sldId id="331" r:id="rId46"/>
    <p:sldId id="333" r:id="rId47"/>
    <p:sldId id="341" r:id="rId48"/>
    <p:sldId id="343" r:id="rId49"/>
    <p:sldId id="342" r:id="rId50"/>
    <p:sldId id="286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2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C58C9-2A93-40AA-A3C9-02FFFDA1D917}" type="doc">
      <dgm:prSet loTypeId="urn:microsoft.com/office/officeart/2005/8/layout/equation1" loCatId="relationship" qsTypeId="urn:microsoft.com/office/officeart/2005/8/quickstyle/simple3" qsCatId="simple" csTypeId="urn:microsoft.com/office/officeart/2005/8/colors/colorful4" csCatId="colorful" phldr="1"/>
      <dgm:spPr/>
    </dgm:pt>
    <dgm:pt modelId="{3F0CA114-ABAF-4335-8C0A-0999AB4B1F7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«Живая физика»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9E0F25-CA5A-48FC-9F49-99BE2691ABBD}" type="parTrans" cxnId="{4062BC84-8943-42BE-A3BE-B28517725EE1}">
      <dgm:prSet/>
      <dgm:spPr/>
      <dgm:t>
        <a:bodyPr/>
        <a:lstStyle/>
        <a:p>
          <a:endParaRPr lang="ru-RU"/>
        </a:p>
      </dgm:t>
    </dgm:pt>
    <dgm:pt modelId="{0A62535D-2699-429B-802F-F590694F64F0}" type="sibTrans" cxnId="{4062BC84-8943-42BE-A3BE-B28517725EE1}">
      <dgm:prSet/>
      <dgm:spPr/>
      <dgm:t>
        <a:bodyPr/>
        <a:lstStyle/>
        <a:p>
          <a:endParaRPr lang="ru-RU"/>
        </a:p>
      </dgm:t>
    </dgm:pt>
    <dgm:pt modelId="{42F9DBCC-CF43-46EF-B3AB-08309A0CC2A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«Меловая физика»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4EA834-4F28-487B-BF66-163AB663CC76}" type="parTrans" cxnId="{6C149326-7571-4D93-A2B9-FAA229BA33DE}">
      <dgm:prSet/>
      <dgm:spPr/>
      <dgm:t>
        <a:bodyPr/>
        <a:lstStyle/>
        <a:p>
          <a:endParaRPr lang="ru-RU"/>
        </a:p>
      </dgm:t>
    </dgm:pt>
    <dgm:pt modelId="{19509B6A-D09C-42D0-83BB-B4E5637BB1A3}" type="sibTrans" cxnId="{6C149326-7571-4D93-A2B9-FAA229BA33DE}">
      <dgm:prSet/>
      <dgm:spPr/>
      <dgm:t>
        <a:bodyPr/>
        <a:lstStyle/>
        <a:p>
          <a:endParaRPr lang="ru-RU"/>
        </a:p>
      </dgm:t>
    </dgm:pt>
    <dgm:pt modelId="{FE309E84-A9D8-4440-8D2F-5A121E31117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</a:t>
          </a: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учебного материала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C5776B-7088-43E4-8332-BD49E5DD3FFE}" type="parTrans" cxnId="{D61859B7-9614-472A-A508-0024A7FB7009}">
      <dgm:prSet/>
      <dgm:spPr/>
      <dgm:t>
        <a:bodyPr/>
        <a:lstStyle/>
        <a:p>
          <a:endParaRPr lang="ru-RU"/>
        </a:p>
      </dgm:t>
    </dgm:pt>
    <dgm:pt modelId="{F857021E-3D44-4934-A03D-E2DB13435ED0}" type="sibTrans" cxnId="{D61859B7-9614-472A-A508-0024A7FB7009}">
      <dgm:prSet/>
      <dgm:spPr/>
      <dgm:t>
        <a:bodyPr/>
        <a:lstStyle/>
        <a:p>
          <a:endParaRPr lang="ru-RU"/>
        </a:p>
      </dgm:t>
    </dgm:pt>
    <dgm:pt modelId="{C64F19C5-3F53-4BCA-AFF0-68FD15D145C0}" type="pres">
      <dgm:prSet presAssocID="{ACBC58C9-2A93-40AA-A3C9-02FFFDA1D917}" presName="linearFlow" presStyleCnt="0">
        <dgm:presLayoutVars>
          <dgm:dir/>
          <dgm:resizeHandles val="exact"/>
        </dgm:presLayoutVars>
      </dgm:prSet>
      <dgm:spPr/>
    </dgm:pt>
    <dgm:pt modelId="{5ED18722-ED2E-41C7-8435-4A7FB7376446}" type="pres">
      <dgm:prSet presAssocID="{3F0CA114-ABAF-4335-8C0A-0999AB4B1F7F}" presName="node" presStyleLbl="node1" presStyleIdx="0" presStyleCnt="3" custScaleX="262058" custScaleY="239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11FE7-CD9D-4D70-8284-749A5D9B8DBB}" type="pres">
      <dgm:prSet presAssocID="{0A62535D-2699-429B-802F-F590694F64F0}" presName="spacerL" presStyleCnt="0"/>
      <dgm:spPr/>
    </dgm:pt>
    <dgm:pt modelId="{7F827B9A-75C8-4C3C-A610-C80170BCA449}" type="pres">
      <dgm:prSet presAssocID="{0A62535D-2699-429B-802F-F590694F64F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0F4223D-3EA8-4A41-9EA9-BF902C4FAE86}" type="pres">
      <dgm:prSet presAssocID="{0A62535D-2699-429B-802F-F590694F64F0}" presName="spacerR" presStyleCnt="0"/>
      <dgm:spPr/>
    </dgm:pt>
    <dgm:pt modelId="{2101DD86-97B5-4FE8-A5A6-2DD4515CFD32}" type="pres">
      <dgm:prSet presAssocID="{42F9DBCC-CF43-46EF-B3AB-08309A0CC2A7}" presName="node" presStyleLbl="node1" presStyleIdx="1" presStyleCnt="3" custScaleX="223251" custScaleY="196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C8E58-4EB8-461F-A3A0-A08537B422BB}" type="pres">
      <dgm:prSet presAssocID="{19509B6A-D09C-42D0-83BB-B4E5637BB1A3}" presName="spacerL" presStyleCnt="0"/>
      <dgm:spPr/>
    </dgm:pt>
    <dgm:pt modelId="{33A00187-3746-414F-9F6D-42BF9008494F}" type="pres">
      <dgm:prSet presAssocID="{19509B6A-D09C-42D0-83BB-B4E5637BB1A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0700ECB-4031-4BB0-BACE-C1DE8A75B57A}" type="pres">
      <dgm:prSet presAssocID="{19509B6A-D09C-42D0-83BB-B4E5637BB1A3}" presName="spacerR" presStyleCnt="0"/>
      <dgm:spPr/>
    </dgm:pt>
    <dgm:pt modelId="{539BFD71-35E4-4E53-BE02-CA80F485FE93}" type="pres">
      <dgm:prSet presAssocID="{FE309E84-A9D8-4440-8D2F-5A121E311172}" presName="node" presStyleLbl="node1" presStyleIdx="2" presStyleCnt="3" custScaleX="233664" custScaleY="20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2A2BA-CDC3-48D3-B17D-8BC413150A9D}" type="presOf" srcId="{19509B6A-D09C-42D0-83BB-B4E5637BB1A3}" destId="{33A00187-3746-414F-9F6D-42BF9008494F}" srcOrd="0" destOrd="0" presId="urn:microsoft.com/office/officeart/2005/8/layout/equation1"/>
    <dgm:cxn modelId="{D61859B7-9614-472A-A508-0024A7FB7009}" srcId="{ACBC58C9-2A93-40AA-A3C9-02FFFDA1D917}" destId="{FE309E84-A9D8-4440-8D2F-5A121E311172}" srcOrd="2" destOrd="0" parTransId="{9DC5776B-7088-43E4-8332-BD49E5DD3FFE}" sibTransId="{F857021E-3D44-4934-A03D-E2DB13435ED0}"/>
    <dgm:cxn modelId="{4062BC84-8943-42BE-A3BE-B28517725EE1}" srcId="{ACBC58C9-2A93-40AA-A3C9-02FFFDA1D917}" destId="{3F0CA114-ABAF-4335-8C0A-0999AB4B1F7F}" srcOrd="0" destOrd="0" parTransId="{579E0F25-CA5A-48FC-9F49-99BE2691ABBD}" sibTransId="{0A62535D-2699-429B-802F-F590694F64F0}"/>
    <dgm:cxn modelId="{D4895612-3A36-498E-B9AD-2518CB945C10}" type="presOf" srcId="{0A62535D-2699-429B-802F-F590694F64F0}" destId="{7F827B9A-75C8-4C3C-A610-C80170BCA449}" srcOrd="0" destOrd="0" presId="urn:microsoft.com/office/officeart/2005/8/layout/equation1"/>
    <dgm:cxn modelId="{2EA7027E-2798-4E47-B289-F9E4A1D2BB0B}" type="presOf" srcId="{3F0CA114-ABAF-4335-8C0A-0999AB4B1F7F}" destId="{5ED18722-ED2E-41C7-8435-4A7FB7376446}" srcOrd="0" destOrd="0" presId="urn:microsoft.com/office/officeart/2005/8/layout/equation1"/>
    <dgm:cxn modelId="{6C149326-7571-4D93-A2B9-FAA229BA33DE}" srcId="{ACBC58C9-2A93-40AA-A3C9-02FFFDA1D917}" destId="{42F9DBCC-CF43-46EF-B3AB-08309A0CC2A7}" srcOrd="1" destOrd="0" parTransId="{DA4EA834-4F28-487B-BF66-163AB663CC76}" sibTransId="{19509B6A-D09C-42D0-83BB-B4E5637BB1A3}"/>
    <dgm:cxn modelId="{710CF866-8D28-470D-BA33-2FB67EB65703}" type="presOf" srcId="{ACBC58C9-2A93-40AA-A3C9-02FFFDA1D917}" destId="{C64F19C5-3F53-4BCA-AFF0-68FD15D145C0}" srcOrd="0" destOrd="0" presId="urn:microsoft.com/office/officeart/2005/8/layout/equation1"/>
    <dgm:cxn modelId="{69603B8F-E1DD-4D1B-AFB3-4CB969F4AD0D}" type="presOf" srcId="{42F9DBCC-CF43-46EF-B3AB-08309A0CC2A7}" destId="{2101DD86-97B5-4FE8-A5A6-2DD4515CFD32}" srcOrd="0" destOrd="0" presId="urn:microsoft.com/office/officeart/2005/8/layout/equation1"/>
    <dgm:cxn modelId="{55242588-36EB-4A45-B237-AD2B52FB5648}" type="presOf" srcId="{FE309E84-A9D8-4440-8D2F-5A121E311172}" destId="{539BFD71-35E4-4E53-BE02-CA80F485FE93}" srcOrd="0" destOrd="0" presId="urn:microsoft.com/office/officeart/2005/8/layout/equation1"/>
    <dgm:cxn modelId="{CF9EA205-A28D-4924-9190-0D4B717B7C9B}" type="presParOf" srcId="{C64F19C5-3F53-4BCA-AFF0-68FD15D145C0}" destId="{5ED18722-ED2E-41C7-8435-4A7FB7376446}" srcOrd="0" destOrd="0" presId="urn:microsoft.com/office/officeart/2005/8/layout/equation1"/>
    <dgm:cxn modelId="{003A6D71-FE73-440B-8CCC-D155B2C15A0E}" type="presParOf" srcId="{C64F19C5-3F53-4BCA-AFF0-68FD15D145C0}" destId="{C8911FE7-CD9D-4D70-8284-749A5D9B8DBB}" srcOrd="1" destOrd="0" presId="urn:microsoft.com/office/officeart/2005/8/layout/equation1"/>
    <dgm:cxn modelId="{6B53078C-AD6F-4218-8E0F-78C1E2263754}" type="presParOf" srcId="{C64F19C5-3F53-4BCA-AFF0-68FD15D145C0}" destId="{7F827B9A-75C8-4C3C-A610-C80170BCA449}" srcOrd="2" destOrd="0" presId="urn:microsoft.com/office/officeart/2005/8/layout/equation1"/>
    <dgm:cxn modelId="{338E968C-9AA1-4ED4-9907-1DA166C14B1A}" type="presParOf" srcId="{C64F19C5-3F53-4BCA-AFF0-68FD15D145C0}" destId="{40F4223D-3EA8-4A41-9EA9-BF902C4FAE86}" srcOrd="3" destOrd="0" presId="urn:microsoft.com/office/officeart/2005/8/layout/equation1"/>
    <dgm:cxn modelId="{41B863E0-9EEC-4CE3-A431-7AE0306A49B5}" type="presParOf" srcId="{C64F19C5-3F53-4BCA-AFF0-68FD15D145C0}" destId="{2101DD86-97B5-4FE8-A5A6-2DD4515CFD32}" srcOrd="4" destOrd="0" presId="urn:microsoft.com/office/officeart/2005/8/layout/equation1"/>
    <dgm:cxn modelId="{74F46375-0C1A-414F-AC38-E6118CED822A}" type="presParOf" srcId="{C64F19C5-3F53-4BCA-AFF0-68FD15D145C0}" destId="{32DC8E58-4EB8-461F-A3A0-A08537B422BB}" srcOrd="5" destOrd="0" presId="urn:microsoft.com/office/officeart/2005/8/layout/equation1"/>
    <dgm:cxn modelId="{582AA38D-7533-48D3-B920-22C49B406FD8}" type="presParOf" srcId="{C64F19C5-3F53-4BCA-AFF0-68FD15D145C0}" destId="{33A00187-3746-414F-9F6D-42BF9008494F}" srcOrd="6" destOrd="0" presId="urn:microsoft.com/office/officeart/2005/8/layout/equation1"/>
    <dgm:cxn modelId="{A0557DB8-C16F-4A92-806E-80D22CF2D075}" type="presParOf" srcId="{C64F19C5-3F53-4BCA-AFF0-68FD15D145C0}" destId="{50700ECB-4031-4BB0-BACE-C1DE8A75B57A}" srcOrd="7" destOrd="0" presId="urn:microsoft.com/office/officeart/2005/8/layout/equation1"/>
    <dgm:cxn modelId="{0D4CE39F-A932-4089-A8AD-CBFDF4409009}" type="presParOf" srcId="{C64F19C5-3F53-4BCA-AFF0-68FD15D145C0}" destId="{539BFD71-35E4-4E53-BE02-CA80F485FE9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0BD43F-5402-420D-AD1B-81F1C8B60CAF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0FDC7E71-F098-43B7-BF70-0A18463583E9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ШАГ 1</a:t>
          </a:r>
          <a:endParaRPr lang="ru-RU" sz="3200" b="1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E53A2F-6DAC-44D5-B733-24F6EC6B338D}" type="parTrans" cxnId="{F3E99101-C75A-4500-8D16-808DC0236B62}">
      <dgm:prSet/>
      <dgm:spPr/>
      <dgm:t>
        <a:bodyPr/>
        <a:lstStyle/>
        <a:p>
          <a:endParaRPr lang="ru-RU"/>
        </a:p>
      </dgm:t>
    </dgm:pt>
    <dgm:pt modelId="{057996A4-3CCB-4E48-B768-22604BBBDEB7}" type="sibTrans" cxnId="{F3E99101-C75A-4500-8D16-808DC0236B62}">
      <dgm:prSet/>
      <dgm:spPr/>
      <dgm:t>
        <a:bodyPr/>
        <a:lstStyle/>
        <a:p>
          <a:endParaRPr lang="ru-RU"/>
        </a:p>
      </dgm:t>
    </dgm:pt>
    <dgm:pt modelId="{AC72CE5A-24C0-4A8A-BF18-B444DC5322E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ШАГ 2</a:t>
          </a:r>
          <a:endParaRPr lang="ru-RU" dirty="0"/>
        </a:p>
      </dgm:t>
    </dgm:pt>
    <dgm:pt modelId="{0D7F57D5-39AA-49D4-B893-1648BB14F2A9}" type="parTrans" cxnId="{1AB3E977-249E-4936-8BA8-7F00BF9A99A9}">
      <dgm:prSet/>
      <dgm:spPr/>
      <dgm:t>
        <a:bodyPr/>
        <a:lstStyle/>
        <a:p>
          <a:endParaRPr lang="ru-RU"/>
        </a:p>
      </dgm:t>
    </dgm:pt>
    <dgm:pt modelId="{7F997E1D-FC04-46C9-B8B4-6B10586B30F9}" type="sibTrans" cxnId="{1AB3E977-249E-4936-8BA8-7F00BF9A99A9}">
      <dgm:prSet/>
      <dgm:spPr/>
      <dgm:t>
        <a:bodyPr/>
        <a:lstStyle/>
        <a:p>
          <a:endParaRPr lang="ru-RU"/>
        </a:p>
      </dgm:t>
    </dgm:pt>
    <dgm:pt modelId="{07DC22E3-0132-4901-8926-A2CA495A460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ШАГ …</a:t>
          </a:r>
          <a:endParaRPr lang="ru-RU" dirty="0"/>
        </a:p>
      </dgm:t>
    </dgm:pt>
    <dgm:pt modelId="{9ADFB246-0385-4626-93B7-58D9678250E2}" type="parTrans" cxnId="{C80FDAA9-9F86-4350-B908-9C64C4D29A5D}">
      <dgm:prSet/>
      <dgm:spPr/>
      <dgm:t>
        <a:bodyPr/>
        <a:lstStyle/>
        <a:p>
          <a:endParaRPr lang="ru-RU"/>
        </a:p>
      </dgm:t>
    </dgm:pt>
    <dgm:pt modelId="{121446D7-D724-43FB-BDAC-BF85048CE9AF}" type="sibTrans" cxnId="{C80FDAA9-9F86-4350-B908-9C64C4D29A5D}">
      <dgm:prSet/>
      <dgm:spPr/>
      <dgm:t>
        <a:bodyPr/>
        <a:lstStyle/>
        <a:p>
          <a:endParaRPr lang="ru-RU"/>
        </a:p>
      </dgm:t>
    </dgm:pt>
    <dgm:pt modelId="{B6D1E9D5-A645-4DB5-A044-86FA2ED935AC}" type="pres">
      <dgm:prSet presAssocID="{FC0BD43F-5402-420D-AD1B-81F1C8B60CAF}" presName="Name0" presStyleCnt="0">
        <dgm:presLayoutVars>
          <dgm:dir/>
          <dgm:resizeHandles val="exact"/>
        </dgm:presLayoutVars>
      </dgm:prSet>
      <dgm:spPr/>
    </dgm:pt>
    <dgm:pt modelId="{D3BC86E4-56F2-4E48-89EB-3FCF22D8BFEE}" type="pres">
      <dgm:prSet presAssocID="{0FDC7E71-F098-43B7-BF70-0A18463583E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6A7200-1570-44F3-AE88-F6FCAD1BBE38}" type="pres">
      <dgm:prSet presAssocID="{057996A4-3CCB-4E48-B768-22604BBBDEB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906CD9C-2661-4158-BC5F-972F26341795}" type="pres">
      <dgm:prSet presAssocID="{057996A4-3CCB-4E48-B768-22604BBBDEB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D94E125-9210-40B2-8F63-905731724E41}" type="pres">
      <dgm:prSet presAssocID="{AC72CE5A-24C0-4A8A-BF18-B444DC5322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24AA4F-9E5D-4C49-AFD2-6C9FBB3E033F}" type="pres">
      <dgm:prSet presAssocID="{7F997E1D-FC04-46C9-B8B4-6B10586B30F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5AE78A5-B916-4B80-B156-8814926B7501}" type="pres">
      <dgm:prSet presAssocID="{7F997E1D-FC04-46C9-B8B4-6B10586B30F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E394F37-1C50-43F9-B663-1D6D62BEB8B3}" type="pres">
      <dgm:prSet presAssocID="{07DC22E3-0132-4901-8926-A2CA495A46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52A673-DF27-4AC7-9C33-91BD174097DD}" type="presOf" srcId="{057996A4-3CCB-4E48-B768-22604BBBDEB7}" destId="{506A7200-1570-44F3-AE88-F6FCAD1BBE38}" srcOrd="0" destOrd="0" presId="urn:microsoft.com/office/officeart/2005/8/layout/process1"/>
    <dgm:cxn modelId="{B1C43695-0F05-4E19-BB9C-B46A37173813}" type="presOf" srcId="{07DC22E3-0132-4901-8926-A2CA495A460B}" destId="{9E394F37-1C50-43F9-B663-1D6D62BEB8B3}" srcOrd="0" destOrd="0" presId="urn:microsoft.com/office/officeart/2005/8/layout/process1"/>
    <dgm:cxn modelId="{3504B1DB-1426-4C6C-88C7-38AAAD507F40}" type="presOf" srcId="{0FDC7E71-F098-43B7-BF70-0A18463583E9}" destId="{D3BC86E4-56F2-4E48-89EB-3FCF22D8BFEE}" srcOrd="0" destOrd="0" presId="urn:microsoft.com/office/officeart/2005/8/layout/process1"/>
    <dgm:cxn modelId="{AA94EC11-C380-4047-8AEC-60C807A871D9}" type="presOf" srcId="{AC72CE5A-24C0-4A8A-BF18-B444DC5322E1}" destId="{8D94E125-9210-40B2-8F63-905731724E41}" srcOrd="0" destOrd="0" presId="urn:microsoft.com/office/officeart/2005/8/layout/process1"/>
    <dgm:cxn modelId="{46DF200F-3736-465D-BF27-9539804800A0}" type="presOf" srcId="{FC0BD43F-5402-420D-AD1B-81F1C8B60CAF}" destId="{B6D1E9D5-A645-4DB5-A044-86FA2ED935AC}" srcOrd="0" destOrd="0" presId="urn:microsoft.com/office/officeart/2005/8/layout/process1"/>
    <dgm:cxn modelId="{F3E99101-C75A-4500-8D16-808DC0236B62}" srcId="{FC0BD43F-5402-420D-AD1B-81F1C8B60CAF}" destId="{0FDC7E71-F098-43B7-BF70-0A18463583E9}" srcOrd="0" destOrd="0" parTransId="{46E53A2F-6DAC-44D5-B733-24F6EC6B338D}" sibTransId="{057996A4-3CCB-4E48-B768-22604BBBDEB7}"/>
    <dgm:cxn modelId="{1AB3E977-249E-4936-8BA8-7F00BF9A99A9}" srcId="{FC0BD43F-5402-420D-AD1B-81F1C8B60CAF}" destId="{AC72CE5A-24C0-4A8A-BF18-B444DC5322E1}" srcOrd="1" destOrd="0" parTransId="{0D7F57D5-39AA-49D4-B893-1648BB14F2A9}" sibTransId="{7F997E1D-FC04-46C9-B8B4-6B10586B30F9}"/>
    <dgm:cxn modelId="{5A434770-493B-49A1-8545-FD612C2767EB}" type="presOf" srcId="{7F997E1D-FC04-46C9-B8B4-6B10586B30F9}" destId="{0224AA4F-9E5D-4C49-AFD2-6C9FBB3E033F}" srcOrd="0" destOrd="0" presId="urn:microsoft.com/office/officeart/2005/8/layout/process1"/>
    <dgm:cxn modelId="{F357E242-031F-4FAA-9F47-ECA3BFF46DCD}" type="presOf" srcId="{057996A4-3CCB-4E48-B768-22604BBBDEB7}" destId="{C906CD9C-2661-4158-BC5F-972F26341795}" srcOrd="1" destOrd="0" presId="urn:microsoft.com/office/officeart/2005/8/layout/process1"/>
    <dgm:cxn modelId="{7DFA2FB2-14E4-485C-A3AB-BC3F8041BD77}" type="presOf" srcId="{7F997E1D-FC04-46C9-B8B4-6B10586B30F9}" destId="{65AE78A5-B916-4B80-B156-8814926B7501}" srcOrd="1" destOrd="0" presId="urn:microsoft.com/office/officeart/2005/8/layout/process1"/>
    <dgm:cxn modelId="{C80FDAA9-9F86-4350-B908-9C64C4D29A5D}" srcId="{FC0BD43F-5402-420D-AD1B-81F1C8B60CAF}" destId="{07DC22E3-0132-4901-8926-A2CA495A460B}" srcOrd="2" destOrd="0" parTransId="{9ADFB246-0385-4626-93B7-58D9678250E2}" sibTransId="{121446D7-D724-43FB-BDAC-BF85048CE9AF}"/>
    <dgm:cxn modelId="{19C252D2-004D-444F-9E1F-8E3FF89B0B8E}" type="presParOf" srcId="{B6D1E9D5-A645-4DB5-A044-86FA2ED935AC}" destId="{D3BC86E4-56F2-4E48-89EB-3FCF22D8BFEE}" srcOrd="0" destOrd="0" presId="urn:microsoft.com/office/officeart/2005/8/layout/process1"/>
    <dgm:cxn modelId="{080A8311-3222-49EE-9F57-31ECFCDD164D}" type="presParOf" srcId="{B6D1E9D5-A645-4DB5-A044-86FA2ED935AC}" destId="{506A7200-1570-44F3-AE88-F6FCAD1BBE38}" srcOrd="1" destOrd="0" presId="urn:microsoft.com/office/officeart/2005/8/layout/process1"/>
    <dgm:cxn modelId="{BFFCB1DF-EDA4-4AE9-818F-F52D1B80636F}" type="presParOf" srcId="{506A7200-1570-44F3-AE88-F6FCAD1BBE38}" destId="{C906CD9C-2661-4158-BC5F-972F26341795}" srcOrd="0" destOrd="0" presId="urn:microsoft.com/office/officeart/2005/8/layout/process1"/>
    <dgm:cxn modelId="{8D8B18A2-D5E7-49A4-98B4-B734A7A379FB}" type="presParOf" srcId="{B6D1E9D5-A645-4DB5-A044-86FA2ED935AC}" destId="{8D94E125-9210-40B2-8F63-905731724E41}" srcOrd="2" destOrd="0" presId="urn:microsoft.com/office/officeart/2005/8/layout/process1"/>
    <dgm:cxn modelId="{B10DACCA-C69D-48AD-8E41-37D4C326C1CE}" type="presParOf" srcId="{B6D1E9D5-A645-4DB5-A044-86FA2ED935AC}" destId="{0224AA4F-9E5D-4C49-AFD2-6C9FBB3E033F}" srcOrd="3" destOrd="0" presId="urn:microsoft.com/office/officeart/2005/8/layout/process1"/>
    <dgm:cxn modelId="{8AE4EBDB-6805-4D87-B97B-9B520D94E545}" type="presParOf" srcId="{0224AA4F-9E5D-4C49-AFD2-6C9FBB3E033F}" destId="{65AE78A5-B916-4B80-B156-8814926B7501}" srcOrd="0" destOrd="0" presId="urn:microsoft.com/office/officeart/2005/8/layout/process1"/>
    <dgm:cxn modelId="{DEC70282-1ED0-4DE2-8A3D-542225B02E33}" type="presParOf" srcId="{B6D1E9D5-A645-4DB5-A044-86FA2ED935AC}" destId="{9E394F37-1C50-43F9-B663-1D6D62BEB8B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18722-ED2E-41C7-8435-4A7FB7376446}">
      <dsp:nvSpPr>
        <dsp:cNvPr id="0" name=""/>
        <dsp:cNvSpPr/>
      </dsp:nvSpPr>
      <dsp:spPr>
        <a:xfrm>
          <a:off x="1026" y="1249533"/>
          <a:ext cx="1565223" cy="14315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«Живая физика»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0248" y="1459183"/>
        <a:ext cx="1106779" cy="1012282"/>
      </dsp:txXfrm>
    </dsp:sp>
    <dsp:sp modelId="{7F827B9A-75C8-4C3C-A610-C80170BCA449}">
      <dsp:nvSpPr>
        <dsp:cNvPr id="0" name=""/>
        <dsp:cNvSpPr/>
      </dsp:nvSpPr>
      <dsp:spPr>
        <a:xfrm>
          <a:off x="1614749" y="1792113"/>
          <a:ext cx="346423" cy="346423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660667" y="1924585"/>
        <a:ext cx="254587" cy="81479"/>
      </dsp:txXfrm>
    </dsp:sp>
    <dsp:sp modelId="{2101DD86-97B5-4FE8-A5A6-2DD4515CFD32}">
      <dsp:nvSpPr>
        <dsp:cNvPr id="0" name=""/>
        <dsp:cNvSpPr/>
      </dsp:nvSpPr>
      <dsp:spPr>
        <a:xfrm>
          <a:off x="2009671" y="1377074"/>
          <a:ext cx="1333436" cy="1176501"/>
        </a:xfrm>
        <a:prstGeom prst="ellipse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«Меловая физика»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4948" y="1549369"/>
        <a:ext cx="942882" cy="831911"/>
      </dsp:txXfrm>
    </dsp:sp>
    <dsp:sp modelId="{33A00187-3746-414F-9F6D-42BF9008494F}">
      <dsp:nvSpPr>
        <dsp:cNvPr id="0" name=""/>
        <dsp:cNvSpPr/>
      </dsp:nvSpPr>
      <dsp:spPr>
        <a:xfrm>
          <a:off x="3391607" y="1792113"/>
          <a:ext cx="346423" cy="346423"/>
        </a:xfrm>
        <a:prstGeom prst="mathEqual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437525" y="1863476"/>
        <a:ext cx="254587" cy="203697"/>
      </dsp:txXfrm>
    </dsp:sp>
    <dsp:sp modelId="{539BFD71-35E4-4E53-BE02-CA80F485FE93}">
      <dsp:nvSpPr>
        <dsp:cNvPr id="0" name=""/>
        <dsp:cNvSpPr/>
      </dsp:nvSpPr>
      <dsp:spPr>
        <a:xfrm>
          <a:off x="3786530" y="1364409"/>
          <a:ext cx="1395631" cy="1201831"/>
        </a:xfrm>
        <a:prstGeom prst="ellipse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Понимание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учебного материала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90915" y="1540413"/>
        <a:ext cx="986861" cy="849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85AED3-6000-4F0E-A4FE-A6C0BD94A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2A4706-173E-452C-AB91-E6CBB4A30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134E364-2FDA-4370-A400-80724DB3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B1A6ED-0D27-4777-942F-B01D90B7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5EED5F-CD4B-4489-BDBC-B1E7927A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2DDB70-EB91-4FC0-8FE0-01B2073A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B973961-6732-479D-9527-745FA5B2F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D04D85-33CE-449B-98F9-4887D07E0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7A88A8-10BD-40DD-8F7A-122978FD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F4D472-4D08-4221-B6E6-BEC9E35D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7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DF7C50B-47BA-4FC4-9525-52A41388FC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42FA23D-2FFA-43D4-AA93-F0B1AE132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85E1E1-16A6-499D-9ED9-76BC0301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A516C-4631-41D6-A1A3-BF6EBECEC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75CABD8-2DF1-4DFC-93EB-3B97DE64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4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6009AC-1D17-42E8-AEC1-C7550A06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FE9778-621D-4C6D-9B21-0C4C65EC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921940-6DF5-4379-A6B9-6DD22969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A3791B-C259-4325-8541-E5FBA8A0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EFA66B-C08A-43CA-86EB-4168A772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9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B39C8F-45C2-44FB-AC83-052A8F160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8E2CA5-E29F-47AA-AE92-763FFB99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6204C7-517C-44E8-B8BC-46A5DCD6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2F15A7-EFE2-4969-A752-B1582EB51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E541A6-7D50-4F69-8CF1-05FE5EDC6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AA1526-234E-4901-AE10-F87D9419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870C5B8-BF09-4AC7-BD4E-9DDCDAC7BE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362142-E28C-4220-8E86-A4975C468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260CD9-02B0-4E8C-B149-E5E93654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8F2D97C-0DF6-474B-B899-1771CBC3A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824240-65F1-4DAF-B2FE-5E31B681A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71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F8D45C-3004-4E47-A83F-94095D109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E445059-1D71-44D2-AE2B-AA7311A16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51664F-BBD0-4E1F-A38C-98B95A2AD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5408666-493A-47D9-BCA0-B7A1AE3B4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13F8A6-485F-4E5B-8712-C163D0D40E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E6FCCB0-6095-4D04-8A5B-1C921567A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F5444C1-4550-4F7E-8522-E9F04F22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76DEEEE-8FE7-4D73-9EDA-E5B0F978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52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72BE06-2941-4945-9C43-1A429F2E5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F0A8335-4146-4AF5-8A30-118518B3E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76E58C0-7F31-4858-AB1F-7D161EFDE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D49DD90-4052-4FE5-8363-EC0A2279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4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9BA5882-EBA7-4C0E-A657-4B933471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F64BF9D-C9F2-43FB-9549-812B6DC1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A732794-6FFC-4A03-9AF9-5CA5B6EE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71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E1EC9D-0F68-48E5-AAC2-89C52312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940C2E-7060-4275-87C6-3004286CB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793BB7-A1A3-4F53-9521-E783E20CB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2C9F6F-A9A3-4516-B9F6-24EC082F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155149-5DC8-41E2-85F5-BF69FB4B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CC5F17-E278-4686-A0BB-3CF26FD2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743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B97131-ED44-47C2-B685-3D3A38CD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6600A6F-A040-4312-90D4-D00F1F47F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0242D38-1BF9-40F7-9CA5-334A0A88D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36EA20-6788-4468-B7ED-171CB942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51AA91-EECA-4475-827C-503EE362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3D543C-C9F7-4946-AF42-01BDB47F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20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158915-4C0B-4981-99A9-97095C21F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0F1BDD-C7B5-4C38-B91F-0D33239E7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9281AE-81ED-4681-A3D2-A7871AE77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AA61-9EBF-4848-A7AE-6E43234F4651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F0ED86-E216-4F5B-98C6-EFBB5A264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BB9F33-86EC-42AF-946C-4F828B02F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9EF75-4C41-484A-ABE0-5475E4166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1AA97E9-B36B-4083-84A0-8B26E9FCD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700" y="713064"/>
            <a:ext cx="10502900" cy="27968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методические приемы подготовки школьников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ОГЭ и ЕГЭ по физике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AB454047-0EE9-455F-8AE6-B2ABE1986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9800"/>
            <a:ext cx="9144000" cy="139513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М.А. Кучеренко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</a:t>
            </a:r>
          </a:p>
          <a:p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физики и методики преподавания физики</a:t>
            </a:r>
          </a:p>
        </p:txBody>
      </p:sp>
    </p:spTree>
    <p:extLst>
      <p:ext uri="{BB962C8B-B14F-4D97-AF65-F5344CB8AC3E}">
        <p14:creationId xmlns:p14="http://schemas.microsoft.com/office/powerpoint/2010/main" val="1201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4763"/>
            <a:ext cx="10058400" cy="686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7E26B6-9E86-43A7-B72E-7DB6CFF2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ОГЭ. Линия 9 (47,12%)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0C7F9E-5430-457B-B352-0944D4DD8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9 – задание с кратким ответом в виде числа, задание базового уровня сложности, проверяют умение вычислять значение физических величин, максимальный балл – 1.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A147F73-645B-49B7-B0C7-390626BC05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89" y="2536911"/>
            <a:ext cx="10515599" cy="3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BDD442-3CA6-4BC2-8360-76060FF9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линии 9 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D1D860-DD8A-47FD-BC6F-6303DDAB8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26373"/>
            <a:ext cx="3579812" cy="89288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 результат обучения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EB5E0E4-EC74-47FB-A1F1-B342B3727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2123" y="2162287"/>
            <a:ext cx="4012602" cy="426079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умениями работы с графической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информацией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2024: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освоении  умений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интерпретации графической информации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самостоятельного построения графиков с обоснованием последовательности действий.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EBEFBD1-C110-45BE-8851-7F0193CBF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34000" y="1398495"/>
            <a:ext cx="6021388" cy="78530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алгоритмического предписания для решения графических задач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получение информации из графика)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DC9DBE1F-5D78-4039-8AEE-0690F9323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73967" y="2355925"/>
            <a:ext cx="7659445" cy="4227755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Внимательно, вдумчиво прочитать условие задачи с установкой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«Понять текст задачи»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себя перед вопросами: о чем говорится в задаче? что говорится в задаче?  на какой вопрос следует ответить?). Выделить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опоры в тексте задачи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краткую запись условия задачи.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графику и ответить на вопросы: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физические величины и в каких единицах отложены на вертикальной и горизонтальной оси?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причинно-следственная связь существует между указанными на графике физическими величинами?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 виду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зависимости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(см. следующий слайд)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связь между физическими величинами, обозначенными на осях?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6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63" y="0"/>
            <a:ext cx="6839712" cy="68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1" y="2180735"/>
            <a:ext cx="3359797" cy="251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8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A1C29B-9C32-440D-8D32-80171E6A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ОГЭ. Линия 21 (25%)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12F929-823B-4511-823B-35DB73499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21 – задания с развернутым ответом, расчетная задача высокого уровня сложности, максимальный балл – 3.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D095BF1-C8FE-4DA8-9F0F-B0DF2F2ED047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</a14:imgLayer>
                </a14:imgProps>
              </a:ext>
            </a:extLst>
          </a:blip>
          <a:srcRect l="35463" t="21317" r="13975" b="21694"/>
          <a:stretch/>
        </p:blipFill>
        <p:spPr bwMode="auto">
          <a:xfrm>
            <a:off x="2413232" y="2558437"/>
            <a:ext cx="7365535" cy="393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6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алгоритмического предписания  для решения задач по физике с развернутым ответом (определение по графику неизвестных величин)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41" y="1678192"/>
            <a:ext cx="11084859" cy="4980791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Внимательное, вдумчивое чтение условия задачи с установкой «Понять текст задачи». Выделить в тесте ключевые слова-опоры.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краткую запись условия задачи.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графику и ответить на вопросы: какие физические величины и в каких единицах отложены на вертикальной и горизонтальной оси?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причинно-следственная связь существует между указанными на графике физическими величинами?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с помощью ряда дедуктивных умозаключений, в которых каждое предыдущее заключение является посылкой для следующего.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аждый логический шаг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развернутым письменным объяснением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строгих и полных формулировок  законов, строгих и полных определений физических величин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ru-RU" sz="24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57156130"/>
              </p:ext>
            </p:extLst>
          </p:nvPr>
        </p:nvGraphicFramePr>
        <p:xfrm>
          <a:off x="2366682" y="5249732"/>
          <a:ext cx="7793318" cy="888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3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C0C62A-92E5-4B33-AF7C-9037A1EE7B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6"/>
            <a:ext cx="10515600" cy="10264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линии 21: логика шагов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8E373E-8E97-41D7-9F31-A5E868F47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3" y="1510605"/>
            <a:ext cx="5916689" cy="41535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0E0CDE-0B8E-475E-8381-BCCD636E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391543"/>
            <a:ext cx="6935168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C54A76-B589-4D43-BEC0-5149E8A8B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111" y="1298643"/>
            <a:ext cx="4994178" cy="5194232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541BA1B5-185C-4761-8317-D42A49A7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63" y="365125"/>
            <a:ext cx="1190324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линии 21: логика шагов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91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633DDC-6217-4818-8CB0-1266A03C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Линия 14 (41,8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 Примерное время выполнения –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мин. (МР 2024)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5F256B1-6444-41E1-AABA-13D7758AF0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65D30F-443C-458C-A54F-57262B3AFA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145C0540-0E37-4867-BB5E-9CA727BA1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требования к предметным результатам освоения основной образовательной программы 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11C5C4D1-B09C-43F6-B516-5421D50F0F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714800"/>
            <a:ext cx="5183188" cy="3684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физические процессы (явления), используя основные положения и законы, изученные в курсе физики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Методический прием, уменьшающий вероятность ошибки у школьника: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последовательный анализ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утверждений на основе  записи математических определений законов или  физических величин.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D8FC2E-D8B7-453E-866F-C2BEF53BC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49" t="34985" r="25976" b="22935"/>
          <a:stretch/>
        </p:blipFill>
        <p:spPr>
          <a:xfrm>
            <a:off x="569366" y="1681163"/>
            <a:ext cx="5526634" cy="4423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11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0B8D6D-E7A5-4101-A2E3-8A830F15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освоения умения и элементов содержания на ЕГЭ-2024 (МР ФИПИ)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BBC254F-747F-4D3D-97C9-8FD20018D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949" y="2013108"/>
            <a:ext cx="8349542" cy="39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45F605-096A-453F-9982-74F88E84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Министерства образования Оренбургской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5EC915-5FFD-43DD-843D-DAA95574E79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в освоении умений и элементов содержания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21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3C9597C-52EF-4286-8189-08C8C07352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Дефициты в освоении умений и элементов содержания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14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21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26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3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452658-24EF-412B-A1FB-EA44008E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Линия 18 (57,82%)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A0DBF07-81C9-4DF5-91A9-0F62C13F8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840711" cy="8239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время выполнения – 8 мин </a:t>
            </a:r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(МР 2024)</a:t>
            </a:r>
            <a:endParaRPr lang="ru-RU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E46FCEB-B6B0-45E4-84A7-752607A2BE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rcRect l="22591" t="22755" r="20808" b="46595"/>
          <a:stretch/>
        </p:blipFill>
        <p:spPr>
          <a:xfrm>
            <a:off x="251249" y="3573276"/>
            <a:ext cx="10144167" cy="30899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5B062649-0726-49F2-9899-5E6846EDB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97413" y="2093119"/>
            <a:ext cx="5183188" cy="823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требования к предметным результатам освоения основной образовательной программы 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D8165DB-60E4-470B-9E67-DF995C28F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7413" y="2592985"/>
            <a:ext cx="5183188" cy="3684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трактовать физический смысл изученных физических величин, законов и закономерностей </a:t>
            </a:r>
          </a:p>
        </p:txBody>
      </p:sp>
    </p:spTree>
    <p:extLst>
      <p:ext uri="{BB962C8B-B14F-4D97-AF65-F5344CB8AC3E}">
        <p14:creationId xmlns:p14="http://schemas.microsoft.com/office/powerpoint/2010/main" val="173044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353FDC-A693-454C-A2E0-2F703621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линии 3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2B8E7D-33DD-43ED-A6FF-207E5B8C5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0767"/>
            <a:ext cx="5157787" cy="7207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Обобщенный план изучения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величин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5D0F17E-30C0-4DC3-B6B8-F93E8F73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64" y="2269864"/>
            <a:ext cx="5556511" cy="3919799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свойство тела или явление характеризует данная величина?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и полное определение физической величины.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Формула, выражающая связь данной величины с другими.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величины.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ее измерения.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преподавания физики в 7-8 классах средней школы: Пособие для учителя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В. Усова, В.П. Орехов, С.Е.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Каменецкий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Просвещение, 1990 г.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58B2474-0544-4026-B781-E59A459EE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1252" y="1463040"/>
            <a:ext cx="5357308" cy="871369"/>
          </a:xfrm>
        </p:spPr>
        <p:txBody>
          <a:bodyPr>
            <a:normAutofit fontScale="70000" lnSpcReduction="20000"/>
          </a:bodyPr>
          <a:lstStyle/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Обобщенный </a:t>
            </a:r>
            <a:r>
              <a:rPr lang="ru-RU" sz="29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изучения физических </a:t>
            </a:r>
            <a:r>
              <a:rPr lang="ru-RU" sz="29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законов</a:t>
            </a:r>
            <a:endParaRPr lang="ru-RU" sz="29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между какими явлениями или величинами, характеризующими явление, выражает данный закон?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Строгая и полная формулировка закона.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выражение закона.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Опыты, подтверждающие справедливость закона.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закона на основе современных научных теорий.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использования закона на практике.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0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AF480E-E3D3-47CF-AC53-0D2C99BC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освоения умения и элементов содержания на ЕГЭ-2024 (МР ФИПИ)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953D49-A05C-4651-96EC-3582DFF54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969" y="2045575"/>
            <a:ext cx="6716062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7F169-8B9C-49F1-A3DF-1E04D220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Линия 21 (28,06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 Примерное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– 25 мин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.(МР 2024)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A8FDC1A-A335-4587-BBBE-87DFFB928E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6CA3A2B-AB33-4F3E-B60F-CA9049F96A3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687C4422-03B4-4BC2-A457-D0226C3D5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1670" y="1992467"/>
            <a:ext cx="5183188" cy="8239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требования к предметным результатам освоения основной образовательной программы 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30C2ECEB-0D97-4448-B2C9-382C114FF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1140" y="2547932"/>
            <a:ext cx="5183188" cy="3684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расчётные задачи с явно за данной физической моделью с использованием законов и формул из одного раздела курса физики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EE2FBA5-FCF9-48D6-A5C2-869707F3A4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87" t="38532" r="26238" b="19143"/>
          <a:stretch/>
        </p:blipFill>
        <p:spPr>
          <a:xfrm>
            <a:off x="760603" y="1690687"/>
            <a:ext cx="5247640" cy="4282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89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3638" y="365760"/>
            <a:ext cx="5948978" cy="7207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таблицы на основе геометрического построения изображений и экспериментальных заданий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61366" y="1161826"/>
            <a:ext cx="6347010" cy="4937761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геометрическое построение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из указанных в левой колонке положений предмета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Охарактеризовать полученное изображение.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из построений проверить опытом.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геометрическое построение для каждого из указанных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колонке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 предмета.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учебно-поисковое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«Получение действительного изображения предмета с помощью оптической системы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«собирающая линза + рассеивающая линза»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25" y="374233"/>
            <a:ext cx="5102352" cy="58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1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D52A0-F076-4468-9A24-62BDE0530E6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66675"/>
            <a:ext cx="11542955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Линия 24 (21,51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 Примерное время выполнения-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мин. (МР 2024)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A5BF55F-1040-4480-A357-D3BEDB63AE6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</a14:imgLayer>
                </a14:imgProps>
              </a:ext>
            </a:extLst>
          </a:blip>
          <a:srcRect l="22599" t="23401" r="21226" b="61949"/>
          <a:stretch/>
        </p:blipFill>
        <p:spPr>
          <a:xfrm>
            <a:off x="195263" y="4039784"/>
            <a:ext cx="11082337" cy="2382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8856376-462E-4A6E-8F68-051FFF1FA3B5}"/>
              </a:ext>
            </a:extLst>
          </p:cNvPr>
          <p:cNvSpPr/>
          <p:nvPr/>
        </p:nvSpPr>
        <p:spPr>
          <a:xfrm>
            <a:off x="746618" y="1392905"/>
            <a:ext cx="63760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требования к предметным результатам освоения основной образовательной программы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CE9058-24C3-4414-9C64-77EEB0FD0EF2}"/>
              </a:ext>
            </a:extLst>
          </p:cNvPr>
          <p:cNvSpPr/>
          <p:nvPr/>
        </p:nvSpPr>
        <p:spPr>
          <a:xfrm>
            <a:off x="746619" y="2839455"/>
            <a:ext cx="6376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расчётные задачи с использованием законов и формул из одного-двух разделов курса физики </a:t>
            </a:r>
          </a:p>
        </p:txBody>
      </p:sp>
    </p:spTree>
    <p:extLst>
      <p:ext uri="{BB962C8B-B14F-4D97-AF65-F5344CB8AC3E}">
        <p14:creationId xmlns:p14="http://schemas.microsoft.com/office/powerpoint/2010/main" val="296496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9B0C69-0929-4A5F-BEAC-37DDDABB3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алгоритмического предписания для решения заданий с развернутым ответом по  термодинамике для системы «сосуд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поршень»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883049" y="1818042"/>
            <a:ext cx="9154757" cy="487321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алгоритмического предписания ( этап решения)</a:t>
            </a:r>
          </a:p>
          <a:p>
            <a:pPr marL="0" indent="0" algn="just">
              <a:buNone/>
            </a:pP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(символическую модель),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поясняющий  описываемую в условии задачи ситуацию  для начального состояния системы. Используем вопросно-ответную методику. С помощью уравнения состояния описываем состояние газа под поршнем.</a:t>
            </a:r>
          </a:p>
          <a:p>
            <a:pPr marL="0" indent="0" algn="just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Первоначальное состояние системы</a:t>
            </a:r>
          </a:p>
          <a:p>
            <a:pPr marL="0" indent="0" algn="just"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Отдельно для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поршня в условии равновесия делаем рисунок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изображаем силы, действующие на поршень. Записываем условие равновесия.</a:t>
            </a:r>
            <a:endParaRPr lang="en-GB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GB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Выполняем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(символическую модель),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поясняющий  описываемую в условии задачи ситуацию  для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конечного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системы. Используем вопросно-ответную методику. С помощью уравнения состояния описываем </a:t>
            </a:r>
            <a:r>
              <a:rPr lang="ru-RU" sz="7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газа под поршнем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Для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поршня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новом условии </a:t>
            </a:r>
            <a:r>
              <a:rPr lang="ru-RU" sz="7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 делаем рисунок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котором изображаем силы, действующие на поршень. Записываем условие равновесия.</a:t>
            </a:r>
            <a:endParaRPr lang="en-GB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5" y="1739564"/>
            <a:ext cx="2200513" cy="290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523" y="2995688"/>
            <a:ext cx="1259541" cy="125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685" y="2705225"/>
            <a:ext cx="1776841" cy="156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06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A99D48-B1F0-4A44-B3AC-B5AE1D45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ЕГЭ. Линия 26 (35,06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124D660-A87B-4640-B925-17811AE50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Примерное время выполнения </a:t>
            </a:r>
            <a:r>
              <a:rPr lang="ru-RU" b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25 мин. (МР 2024)</a:t>
            </a:r>
            <a:endParaRPr lang="ru-RU" b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A8F5045-B309-4BA7-A80A-DBBD4FC93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447048"/>
          </a:xfrm>
        </p:spPr>
        <p:txBody>
          <a:bodyPr>
            <a:normAutofit fontScale="55000" lnSpcReduction="2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требования к предметным результатам освоения основной образовательной программы </a:t>
            </a:r>
          </a:p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FAB63648-DDFF-467A-BC3E-380D3CDA40D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расчётных задач с использованием законов и формул из одного-двух разделов курса физики, обосновывая выбор физической модели для решения задачи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F88A2AC-E64D-4531-B763-778628D6868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</a:extLst>
          </a:blip>
          <a:srcRect l="13182" t="23443" r="51905" b="45788"/>
          <a:stretch>
            <a:fillRect/>
          </a:stretch>
        </p:blipFill>
        <p:spPr bwMode="auto">
          <a:xfrm>
            <a:off x="625119" y="2714889"/>
            <a:ext cx="5496525" cy="355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3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4C72F366-A3BF-4DEA-BF6A-225E39F7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61" y="365125"/>
            <a:ext cx="11332875" cy="173037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обязательным пунктам обоснования для задач по динамике на связанные тела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28819D2F-BC53-4E6D-B0EA-E0CF42400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448" y="2598881"/>
            <a:ext cx="10770373" cy="21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B04E7C-397D-49B3-BDA3-E49BCC2C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обязательным пунктам обоснования для задач по динамике на применение законов сохранения в механи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6C441E-2693-4AD4-8BC3-E1349470A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0E96BA-F715-4D85-A798-DEA49695A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953" y="2603971"/>
            <a:ext cx="9716094" cy="279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1F7D30-03FC-4900-884B-FF315AF20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документы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BBBF498-8643-49F9-87D4-1338219AF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697" y="1653439"/>
            <a:ext cx="5051676" cy="49235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7D83BD5-DB6B-476A-A551-760BD8761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449" y="1299749"/>
            <a:ext cx="5149849" cy="51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7D9F40-131F-496C-B138-88B55FE44C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обязательным пунктам обоснования для задач по статике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11250" y="1825625"/>
            <a:ext cx="11080750" cy="435927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59" y="1616922"/>
            <a:ext cx="9035034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16" y="2631335"/>
            <a:ext cx="5443919" cy="413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s://pic.rutubelist.ru/video/ee/09/ee09a21af2114446c889acc038bbd69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73" y="2916274"/>
            <a:ext cx="414528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E8611-88C0-4304-9924-6BC38DBD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Когнитивная карта как ориентировочная основа учебной деятельности учителя и ученика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189094A-3EE2-4519-90C8-C3FF4B802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4869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FEA8A41-B082-4E10-8FBC-12122218A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22" y="2229853"/>
            <a:ext cx="5532354" cy="426302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(целеполагание)?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чему 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(отбор содержания в соответствии с логической структурой темы      или раздела)?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учить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основе арсенала уже используемых и заново присваиваемых форм, приемов и методов в рамках системно-деятельностного, личностно-ориентированного и герменевтического подходов в обучении)?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80D20B1-F529-4538-9B79-FBCB0B612E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4869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674F1BD0-2552-4E38-AA3A-B2DF7A80C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9853"/>
            <a:ext cx="5394158" cy="3959810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учусь?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должен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должен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 должен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хочу стать?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83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ADEC81-58C7-48A5-9E8C-FA07DEEE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22" y="2048932"/>
            <a:ext cx="9259782" cy="3531696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F8506B91-151B-4CCA-B33E-5DCB77216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когнитивной карты</a:t>
            </a:r>
          </a:p>
        </p:txBody>
      </p:sp>
    </p:spTree>
    <p:extLst>
      <p:ext uri="{BB962C8B-B14F-4D97-AF65-F5344CB8AC3E}">
        <p14:creationId xmlns:p14="http://schemas.microsoft.com/office/powerpoint/2010/main" val="39538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C7E0EC-0DAD-45B3-890B-4A4F33D5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когнитивной карты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9C7C34-6DD5-46B4-B1D7-98C126B5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276" y="1541028"/>
            <a:ext cx="8998952" cy="460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21C6C-D459-4504-A349-850E1D0B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Систематика задач по физике как ориентировочная основа обучения школьника решению задач по физике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61B700A-7C52-4E98-8D0F-0B16762ED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8354"/>
            <a:ext cx="11814554" cy="287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6677C2-39AC-4BCB-B24F-5B790EF4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Систематика задач по физике как ориентировочная основа обучения школьника решению задач по физике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487CAB7-C8AE-4380-80BF-B15593E5CF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612" y="1995114"/>
            <a:ext cx="8809569" cy="44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8AD24A-D18D-42BF-848F-18198F699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Герменевтические  приемы в обучении физике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45E31F6-45F6-4C3B-875F-0203B3A12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0117" y="1825623"/>
            <a:ext cx="4326287" cy="504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4AD86A80-F12B-4922-AE9E-97A8335BC0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2286" y="274638"/>
            <a:ext cx="8505713" cy="2146300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Герменевтика</a:t>
            </a:r>
            <a:br>
              <a:rPr lang="ru-RU" altLang="ru-RU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 (от греч. – объяснение, изложение, толкование</a:t>
            </a:r>
            <a:r>
              <a:rPr lang="ru-RU" altLang="ru-RU" sz="32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B23D5DA0-4755-44A5-B5E6-9A671371A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2576514"/>
            <a:ext cx="8229600" cy="4281487"/>
          </a:xfrm>
        </p:spPr>
        <p:txBody>
          <a:bodyPr/>
          <a:lstStyle/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Искусство </a:t>
            </a:r>
            <a:r>
              <a:rPr lang="ru-RU" alt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интерпретации</a:t>
            </a:r>
            <a:r>
              <a:rPr lang="ru-RU" altLang="ru-RU" dirty="0">
                <a:latin typeface="Times New Roman" panose="02020603050405020304" pitchFamily="18" charset="0"/>
              </a:rPr>
              <a:t> (толкования) текстов как знаково-символических систем различного назначения и происхождения.</a:t>
            </a:r>
          </a:p>
          <a:p>
            <a:pPr eaLnBrk="1" hangingPunct="1"/>
            <a:r>
              <a:rPr lang="ru-RU" alt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Теория понимания</a:t>
            </a:r>
            <a:r>
              <a:rPr lang="ru-RU" altLang="ru-RU" dirty="0">
                <a:latin typeface="Times New Roman" panose="02020603050405020304" pitchFamily="18" charset="0"/>
              </a:rPr>
              <a:t>, учение о технике постижения смысла.</a:t>
            </a:r>
          </a:p>
          <a:p>
            <a:pPr eaLnBrk="1" hangingPunct="1"/>
            <a:r>
              <a:rPr lang="ru-RU" altLang="ru-RU" dirty="0">
                <a:latin typeface="Times New Roman" panose="02020603050405020304" pitchFamily="18" charset="0"/>
              </a:rPr>
              <a:t>Учение о </a:t>
            </a:r>
            <a:r>
              <a:rPr lang="ru-RU" altLang="ru-RU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бытии</a:t>
            </a:r>
          </a:p>
          <a:p>
            <a:pPr eaLnBrk="1" hangingPunct="1"/>
            <a:endParaRPr lang="ru-RU" altLang="ru-RU" dirty="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3049D12A-2E77-400A-9D11-AFDB730CB5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27443" y="397398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32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Что такое </a:t>
            </a:r>
            <a:br>
              <a:rPr lang="ru-RU" altLang="ru-RU" sz="3200" b="1" dirty="0">
                <a:solidFill>
                  <a:srgbClr val="009900"/>
                </a:solidFill>
                <a:latin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«стратегия смыслового чтения»?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8706C9E8-1291-41AC-B603-F323E03E8D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ru-RU" altLang="ru-RU" sz="3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 Стратегия </a:t>
            </a:r>
            <a:r>
              <a:rPr lang="ru-RU" altLang="ru-RU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смыслового чтения </a:t>
            </a:r>
            <a:r>
              <a:rPr lang="ru-RU" altLang="ru-RU" sz="3600" dirty="0">
                <a:latin typeface="Times New Roman" panose="02020603050405020304" pitchFamily="18" charset="0"/>
              </a:rPr>
              <a:t>– это </a:t>
            </a:r>
            <a:r>
              <a:rPr lang="ru-RU" altLang="ru-RU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модель операций или действий,</a:t>
            </a:r>
            <a:r>
              <a:rPr lang="ru-RU" altLang="ru-RU" sz="3600" dirty="0">
                <a:latin typeface="Times New Roman" panose="02020603050405020304" pitchFamily="18" charset="0"/>
              </a:rPr>
              <a:t> предназначенных для достижения 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цели </a:t>
            </a:r>
            <a:r>
              <a:rPr lang="ru-RU" altLang="ru-RU" sz="3600" dirty="0">
                <a:latin typeface="Times New Roman" panose="02020603050405020304" pitchFamily="18" charset="0"/>
              </a:rPr>
              <a:t>смыслового чтения 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«понять учебный текст»</a:t>
            </a:r>
          </a:p>
          <a:p>
            <a:pPr eaLnBrk="1" hangingPunct="1">
              <a:buFontTx/>
              <a:buNone/>
            </a:pPr>
            <a:endParaRPr lang="ru-RU" altLang="ru-RU" sz="3600" b="1" dirty="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1D40F2FA-8B78-421D-B86E-91A70B9F4F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981200" y="0"/>
            <a:ext cx="822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400">
              <a:solidFill>
                <a:schemeClr val="tx2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FF2840A2-0A20-4085-A586-E8D4E57DA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понятий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262E9688-D93B-4605-BEB5-1FD143A0AC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Текст </a:t>
            </a:r>
            <a:r>
              <a:rPr lang="ru-RU" altLang="ru-RU" sz="2400" dirty="0">
                <a:latin typeface="Times New Roman" panose="02020603050405020304" pitchFamily="18" charset="0"/>
              </a:rPr>
              <a:t>- знаково-символические информационные  </a:t>
            </a:r>
            <a:br>
              <a:rPr lang="ru-RU" altLang="ru-RU" sz="2400" dirty="0">
                <a:latin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</a:rPr>
              <a:t>системы разнообразного происхождения и предназначения.</a:t>
            </a:r>
            <a:br>
              <a:rPr lang="ru-RU" altLang="ru-RU" sz="2400" dirty="0">
                <a:latin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Интерпретация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</a:rPr>
              <a:t>– основное средство наделения смыслом непонятных знаково-символических конструкций.</a:t>
            </a:r>
            <a:br>
              <a:rPr lang="ru-RU" altLang="ru-RU" sz="2400" dirty="0">
                <a:latin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</a:rPr>
              <a:t/>
            </a:r>
            <a:br>
              <a:rPr lang="ru-RU" altLang="ru-RU" sz="2400" dirty="0">
                <a:latin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Понимание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</a:rPr>
              <a:t>– подход, определенный метод, обусловленный спецификой познаваемого или возможностями познания. Понимание, как синтетическая функция разума, обеспечивается интерпретацией.</a:t>
            </a:r>
            <a:br>
              <a:rPr lang="ru-RU" altLang="ru-RU" sz="2400" dirty="0">
                <a:latin typeface="Times New Roman" panose="02020603050405020304" pitchFamily="18" charset="0"/>
              </a:rPr>
            </a:br>
            <a:endParaRPr lang="ru-RU" altLang="ru-RU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Понимать текст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</a:rPr>
              <a:t>– значит знать общее семантическое  значение входящих в него элементов, знать свойства структурных отношений и зависимость анализируемого текста от контекста. </a:t>
            </a:r>
            <a:endParaRPr lang="en-US" altLang="ru-RU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000" dirty="0">
              <a:latin typeface="Times New Roman" panose="02020603050405020304" pitchFamily="18" charset="0"/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C0FD4DE0-336D-44AB-B26D-34B05160452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29400" y="1268413"/>
            <a:ext cx="4038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800"/>
              <a:t>	 </a:t>
            </a:r>
            <a:r>
              <a:rPr lang="ru-RU" altLang="ru-RU" sz="1800" b="1"/>
              <a:t/>
            </a:r>
            <a:br>
              <a:rPr lang="ru-RU" altLang="ru-RU" sz="1800" b="1"/>
            </a:br>
            <a:endParaRPr lang="ru-RU" altLang="ru-RU" sz="4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6B689-4A49-4732-8BDC-7AC956A6B8F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документы</a:t>
            </a:r>
            <a:endParaRPr lang="ru-RU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4259AB5-5937-4376-BBCE-1A33A3605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008EB6-CE08-4531-A2A7-E2FF7B7B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322" y="1948274"/>
            <a:ext cx="6015840" cy="42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6B74F0BF-D62F-4C49-8AF9-76123A6CA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понятий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A0984AD4-3036-4B24-A59A-D4D1A535D1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95663"/>
            <a:ext cx="10515600" cy="47813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Смысл </a:t>
            </a:r>
            <a:r>
              <a:rPr lang="ru-RU" altLang="ru-RU" sz="2400" b="1" dirty="0">
                <a:latin typeface="Times New Roman" panose="02020603050405020304" pitchFamily="18" charset="0"/>
              </a:rPr>
              <a:t>–</a:t>
            </a:r>
            <a:r>
              <a:rPr lang="ru-RU" altLang="ru-RU" sz="2400" dirty="0">
                <a:latin typeface="Times New Roman" panose="02020603050405020304" pitchFamily="18" charset="0"/>
              </a:rPr>
              <a:t> сущность сознания, сложнейшее многоуровневое образование, которое непосредственно усматривается рациональной интуицией как нечто очевидное.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           </a:t>
            </a:r>
            <a:endParaRPr lang="ru-RU" altLang="ru-RU" sz="2400" dirty="0" smtClean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!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 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Понимание в герменевтике</a:t>
            </a:r>
            <a:r>
              <a:rPr lang="ru-RU" alt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- постижение смысла (узнавание, реконструкция)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 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Герменевтический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методологический стандарт: </a:t>
            </a:r>
            <a:r>
              <a:rPr lang="ru-RU" altLang="ru-RU" sz="2400" dirty="0">
                <a:latin typeface="Times New Roman" panose="02020603050405020304" pitchFamily="18" charset="0"/>
              </a:rPr>
              <a:t>герменевтические техники, вопросно-ответные методики, контекстный метод, логические средства, семиотические и психологические приемы.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b="1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400" b="1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! </a:t>
            </a:r>
            <a:r>
              <a:rPr lang="ru-RU" alt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Понимание </a:t>
            </a:r>
            <a:r>
              <a:rPr lang="ru-RU" altLang="ru-RU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в психологии</a:t>
            </a:r>
            <a:r>
              <a:rPr lang="ru-RU" altLang="ru-RU" sz="2400" dirty="0">
                <a:latin typeface="Times New Roman" panose="02020603050405020304" pitchFamily="18" charset="0"/>
              </a:rPr>
              <a:t> является опосредствованным аналитико-синтетическим процессом, базирующемся на активной интеллектуальной переработке воспринимаемого текста. </a:t>
            </a:r>
          </a:p>
          <a:p>
            <a:pPr eaLnBrk="1" hangingPunct="1">
              <a:lnSpc>
                <a:spcPct val="80000"/>
              </a:lnSpc>
            </a:pPr>
            <a:endParaRPr lang="ru-RU" alt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F3BB3D-81C7-4693-81E3-261D5020A1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Герменевтические  приемы в обучении физике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434DD1D-B692-46FD-8229-5B06223CF37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46484" y="1690688"/>
            <a:ext cx="4625975" cy="4329113"/>
          </a:xfrm>
          <a:prstGeom prst="rect">
            <a:avLst/>
          </a:prstGeom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3BC54D7A-7EC1-47D3-948F-4A428A6C4F9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310564" y="2044701"/>
            <a:ext cx="42291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86E22321-1170-467B-8B90-62A3CA255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физической задачи как объект смыслового чтения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C37B1F8-5482-4578-8C67-51F3D3D2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82" y="1652051"/>
            <a:ext cx="5679217" cy="520594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2E7A74-7DBE-4FAC-8CEF-0723A2112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846" y="1512202"/>
            <a:ext cx="5998158" cy="180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F04E72-846A-4772-AE84-67FE094CA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169" y="1559752"/>
            <a:ext cx="5134692" cy="4848902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8D36165A-6B28-4C5F-8402-5A158FB59C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физической задачи как объект смыслового чтения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9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1A08F07-E75B-4B09-A680-415EAA99B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91" y="1559676"/>
            <a:ext cx="5449060" cy="23911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CEC5E66-AFA8-486F-9A90-F70710E60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49" y="0"/>
            <a:ext cx="5343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2E9099-F18A-43C2-B8A4-4C3DF42F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методические рекомендации для подготовки школьников к итоговой аттестации по физике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0913" y="1538344"/>
            <a:ext cx="10772887" cy="4638619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способ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 дидактических материалов: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явления или закона включать задания разных форм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проверяющие все особенности данного явления или закона (на узнавание: формул; на узнавание графиков; на построение графиков; табличные модели; расчетные задачи; качественные задачи).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включение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стандартных демонстрационных экспериментов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обучение. В КИМ качественные задачи часто построены на базе таких экспериментов.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профильных классах нецелесообразно уменьшать время, отводимое на выполнение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лабораторных работ и работы физического практикума.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к экзаменам желательно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усовершенствовать тематическое планирование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перераспределяя часть времени, отведенного на механику, «перебросив»  его  на МФ и Т («Насыщенные пары. Влажность воздуха»), электродинамику («Электромагнитные колебания» и «Оптика») и квантовую физику («Физика атома»).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следующих методических приемов для освоения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качественных задач: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устные опросы обучающего характера; через организацию работы в малых группах по коллективному обсуждению и выработке полного объяснения; через использование графических схем отражающих ход решения (все логические шаги и все ссылки на законы и явления для каждого логического шага); включение качественных задач в индивидуальный письменный контроль (сначала «одношаговые»  качественные задачи, а далее – «многошаговые»).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3947B6-148D-4B79-87F7-75BD62736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методические рекомендации для подготовки школьников к итоговой аттестации по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физике: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группами различной подготовки</a:t>
            </a:r>
            <a:endParaRPr lang="ru-RU" sz="32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02" y="1673711"/>
            <a:ext cx="8443532" cy="50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637" y="365125"/>
            <a:ext cx="1166128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методические рекомендации для подготовки школьников к итоговой аттестации по физике: </a:t>
            </a:r>
            <a:r>
              <a:rPr lang="ru-RU" sz="3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группами различной </a:t>
            </a: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(МР ФИПИ, 2016 г. и 2024 г.)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609" y="1667435"/>
            <a:ext cx="10972800" cy="488397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(минимальная граница 36 тестовых баллов) следует сосредоточиться на базовом курсе физики, особо выделяя наиболее значимые   элементы (законы сохранения в механике, законы Ньютона, первый закон термодинамики и т.д.).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 в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(37-60 тестовых баллов) повторение всех элементов курса физики на базовом уровне сложности целесообразно сочетать с дополнительной математической подготовкой. Это позволит им более уверенно чувствовать себя при выполнении заданий с математическими расчетами и ответами в виде числа.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(61-80 тестовых баллов) нужно акцентировать формирование умения решать типовые расчетные задачи повышенного уровня сложности и выбирать посильные для решения задачи высокого уровня сложности.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подготовленных выпус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кников (81-100 тестовых баллов) акцентом должно стать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с неявно заданной моделью, в которых необходимо требовать обоснование хода решения и задания, в которых требуется самостоятельно построить график какого-либо процесса, при этом все данные для построения графика должны быть не представлены в явном виде, а получены за счет интерпретации данных из условия задания.</a:t>
            </a:r>
          </a:p>
          <a:p>
            <a:pPr marL="0" indent="0" algn="just">
              <a:buNone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 важно показывать учащимся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эталонные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 задач. В том числе и для самостоятельной работы.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ru-RU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2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660CCF-FD61-498C-8F13-AB1F6D05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95" y="161365"/>
            <a:ext cx="11768866" cy="1204857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Синергетическое представление модели </a:t>
            </a: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Е.А.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Солодова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Новые модели в системе образования: Синергетический подход)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2.Е.Н. Князева, С.П.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Курдюмов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Основания синергетики: Синергетическое мировиде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CDA917-715E-4121-B220-A545CA20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41" y="1556084"/>
            <a:ext cx="11149263" cy="50853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система -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сложная система,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она удовлетворяет всем свойствам сложной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элементов, соединенных по определенным правилам; </a:t>
            </a:r>
          </a:p>
          <a:p>
            <a:pPr algn="just"/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многоуровневость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которой система больше суммы элементов, а часть может быть сложнее целого; 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нелинейность,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предполагающая неоднозначность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неоднонаправленность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пути ее развития; 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контексте обмена учебной и другой информацией; предопределенность возникновения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эмерджентных феноменов (новых свойств),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возникающих на динамическом уровне системы как целого.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система в образовательном процессе должна выйти 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герменевтический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(понимающий; смысловой) характер взаимообусловленной, двусторонней учебной деятельности как сотрудничества на базе системной триады познания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интуицио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(слово-образ-символ).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27265F-9A50-4579-8CAD-AA72381C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" y="365125"/>
            <a:ext cx="11822654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Синергетическое представление модели образования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55FBC7-374F-4893-9E5C-EA77CBF9E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сложной образовательной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ключевые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порядка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 она подчиняется и которыми можно описать ее поведение на динамическом уровне: 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практика, выстроенная на базе </a:t>
            </a: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фундаментализации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(обеспечивает готовность к жизни)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межпредметного анализа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герменевтически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-синергетическая и целенаправленная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будущей жизни; </a:t>
            </a:r>
          </a:p>
          <a:p>
            <a:pPr algn="just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 гуманизма, культуры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научной),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труда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077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154B6-CF10-47B7-B9F8-CDE0D016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документы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367ECAD-C48A-4498-A8A1-15D67B5CA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245" y="1375794"/>
            <a:ext cx="4471458" cy="46494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A6DE15-E3A1-4F39-910C-2C98B983A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06" y="1293970"/>
            <a:ext cx="3938823" cy="556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CCAB74-4747-476D-A963-F245FE2DD7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5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658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B260384-356F-44A7-A769-F1E97F5C5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современного школьника - субъекта обучения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8EDE1DA-D1E1-4426-BDCE-E31D6AC9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1667436"/>
            <a:ext cx="11364463" cy="50060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показывают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кора мозга у подростка, который по 6–8 часов в день сидит за компьютером, хуже развивается. Это говорит о реальном ухудшении </a:t>
            </a:r>
            <a:r>
              <a:rPr lang="ru-RU" sz="4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когнитивных способностей, навыка планировать и принимать сложные решения, концентрироваться на задаче, запоминать.</a:t>
            </a:r>
          </a:p>
          <a:p>
            <a:pPr algn="just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передоверили гаджетам не только память, но и свое воображение. </a:t>
            </a:r>
            <a:r>
              <a:rPr lang="ru-RU" sz="4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воображение — это компонент нашей познавательной силы.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Испытуемому говорят: «Вообрази, как ты сжимаешь руку в кулак». И в это время регистрируем электроэнцефалограмму и видим метку, когда воображение возникает. Только </a:t>
            </a:r>
            <a:r>
              <a:rPr lang="ru-RU" sz="4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студентов его демонстрируют. </a:t>
            </a:r>
          </a:p>
          <a:p>
            <a:pPr algn="just"/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переносим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жизнь в гаджеты и общаемся в основном через мессенджеры, при этом действительно </a:t>
            </a: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ухудшается память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(ведь мы надеемся, что все сохранится в переписке); общение в приложениях делает </a:t>
            </a:r>
            <a:r>
              <a:rPr lang="ru-RU" sz="4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примитивнее проявление человеческих чувств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 снижает эмпатию), поощряет прокрастинацию, так как на сообщение можно ответить позже.</a:t>
            </a:r>
          </a:p>
          <a:p>
            <a:pPr algn="just"/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мире растет число детей с </a:t>
            </a:r>
            <a:r>
              <a:rPr lang="ru-RU" sz="5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синдромом дефицита внимания и гиперактивности и с расстройствами аутистического спектра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их мозг работает иначе, чем у других детей.</a:t>
            </a:r>
          </a:p>
          <a:p>
            <a:pPr marL="0" indent="0" algn="just">
              <a:buNone/>
            </a:pPr>
            <a:r>
              <a:rPr lang="ru-RU" sz="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Волна цифровизации сейчас накатит — а потом спадет, ее </a:t>
            </a:r>
            <a:r>
              <a:rPr lang="ru-RU" sz="5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отрегулируют новыми правилами</a:t>
            </a:r>
            <a:r>
              <a:rPr lang="ru-RU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начиная с детских садов и школ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Дубынин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Е.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Лаштабега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А.Каплан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«Человечество не допустит катастрофы»: как гаджеты меняют работу мозга — разбор с нейробиологами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https://www.psychologies.ru/articles/chelovechestvo-ne-dopustit-katastrofy-kak-gadzhety-menyayut-rabotu-mozga-razbor-s-neirobiologami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5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122" y="365125"/>
            <a:ext cx="11790382" cy="13255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«МЕТОДИЧЕСКИЕ РЕКОМЕНДАЦИИ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учителей, подготовленные на основе анализа типичных ошибок участников ЕГЭ 2024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76" y="4700178"/>
            <a:ext cx="1022508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55" y="1496155"/>
            <a:ext cx="5902738" cy="33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6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33315-A1E6-4413-92E8-91438753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ОГЭ. Линия 3 (25%)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F35767-405D-423F-936E-37EA411BF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3 – задание с выбором одного верного ответа базового уровня сложности на распознавание явлений, максимальный балл –1.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1989123-2D92-4135-A5CE-4895F4DCDB2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brightnessContrast bright="16000" contrast="20000"/>
                    </a14:imgEffect>
                  </a14:imgLayer>
                </a14:imgProps>
              </a:ext>
            </a:extLst>
          </a:blip>
          <a:srcRect l="19540" t="25478" r="20819" b="50318"/>
          <a:stretch>
            <a:fillRect/>
          </a:stretch>
        </p:blipFill>
        <p:spPr bwMode="auto">
          <a:xfrm>
            <a:off x="537880" y="2700168"/>
            <a:ext cx="10320773" cy="24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510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353FDC-A693-454C-A2E0-2F703621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к линии 3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32B8E7D-33DD-43ED-A6FF-207E5B8C5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30767"/>
            <a:ext cx="5157787" cy="72076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Обобщенный план изучения явления (процесса)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75D0F17E-30C0-4DC3-B6B8-F93E8F737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366" y="2226834"/>
            <a:ext cx="5836210" cy="3962830"/>
          </a:xfrm>
        </p:spPr>
        <p:txBody>
          <a:bodyPr>
            <a:normAutofit fontScale="55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Признаки,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которым обнаруживается      явление.</a:t>
            </a:r>
          </a:p>
          <a:p>
            <a:pPr marL="514350" indent="-514350" algn="just">
              <a:buFont typeface="+mj-lt"/>
              <a:buAutoNum type="arabicPeriod" startAt="2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которых протекает явление.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явления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объяснение на основе современных научных представлений.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явления с другими явлениями.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явления на практике.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ru-RU" sz="29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предупре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ждения вредных действий явления на природу, человека и технику.</a:t>
            </a:r>
          </a:p>
          <a:p>
            <a:pPr marL="0" indent="0" algn="just"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преподавания физики в 7-8 классах средней школы: Пособие для учителя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В. Усова, В.П. Орехов, С.Е.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Каменецкий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Просвещение, 1990 г.</a:t>
            </a:r>
          </a:p>
          <a:p>
            <a:pPr marL="0" indent="0" algn="just"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опыты по физике в 6-7 классах средней школы</a:t>
            </a:r>
            <a:r>
              <a:rPr lang="en-GB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 Буров А.Г. Дубов, Б.С. Зворыкин. –М: Просвещение, 1974 г.  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58B2474-0544-4026-B781-E59A459EE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52282"/>
            <a:ext cx="5183188" cy="69924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метод в физике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27630282"/>
              </p:ext>
            </p:extLst>
          </p:nvPr>
        </p:nvGraphicFramePr>
        <p:xfrm>
          <a:off x="6172200" y="2259013"/>
          <a:ext cx="5183188" cy="3930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10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2205</Words>
  <Application>Microsoft Office PowerPoint</Application>
  <PresentationFormat>Произвольный</PresentationFormat>
  <Paragraphs>224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Общие методические приемы подготовки школьников  к ОГЭ и ЕГЭ по физике</vt:lpstr>
      <vt:lpstr>Запрос Министерства образования Оренбургской области</vt:lpstr>
      <vt:lpstr>Регламентирующие документы</vt:lpstr>
      <vt:lpstr>Регламентирующие документы</vt:lpstr>
      <vt:lpstr>Регламентирующие документы</vt:lpstr>
      <vt:lpstr>Особенности современного школьника - субъекта обучения</vt:lpstr>
      <vt:lpstr>«МЕТОДИЧЕСКИЕ РЕКОМЕНДАЦИИ  для учителей, подготовленные на основе анализа типичных ошибок участников ЕГЭ 2024 года»</vt:lpstr>
      <vt:lpstr>ОГЭ. Линия 3 (25%)</vt:lpstr>
      <vt:lpstr>Методические рекомендации к линии 3 </vt:lpstr>
      <vt:lpstr>Презентация PowerPoint</vt:lpstr>
      <vt:lpstr>ОГЭ. Линия 9 (47,12%)</vt:lpstr>
      <vt:lpstr>Методические рекомендации к линии 9 </vt:lpstr>
      <vt:lpstr>Презентация PowerPoint</vt:lpstr>
      <vt:lpstr>ОГЭ. Линия 21 (25%)</vt:lpstr>
      <vt:lpstr>Элементы алгоритмического предписания  для решения задач по физике с развернутым ответом (определение по графику неизвестных величин)</vt:lpstr>
      <vt:lpstr>Методические рекомендации к линии 21: логика шагов</vt:lpstr>
      <vt:lpstr>Методические рекомендации к линии 21: логика шагов</vt:lpstr>
      <vt:lpstr>ЕГЭ. Линия 14 (41,8%). Примерное время выполнения – 8 мин. (МР 2024)</vt:lpstr>
      <vt:lpstr>Дефицит освоения умения и элементов содержания на ЕГЭ-2024 (МР ФИПИ)</vt:lpstr>
      <vt:lpstr>ЕГЭ. Линия 18 (57,82%)</vt:lpstr>
      <vt:lpstr>Методические рекомендации к линии 3 </vt:lpstr>
      <vt:lpstr>Дефицит освоения умения и элементов содержания на ЕГЭ-2024 (МР ФИПИ)</vt:lpstr>
      <vt:lpstr>ЕГЭ. Линия 21 (28,06%). Примерное времы выполнения – 25 мин.(МР 2024) </vt:lpstr>
      <vt:lpstr>Создание таблицы на основе геометрического построения изображений и экспериментальных заданий</vt:lpstr>
      <vt:lpstr>ЕГЭ. Линия 24 (21,51%). Примерное время выполнения- 25 мин. (МР 2024)</vt:lpstr>
      <vt:lpstr>Элементы алгоритмического предписания для решения заданий с развернутым ответом по  термодинамике для системы «сосуд + газ + поршень» </vt:lpstr>
      <vt:lpstr>ЕГЭ. Линия 26 (35,06%)</vt:lpstr>
      <vt:lpstr>Требования к обязательным пунктам обоснования для задач по динамике на связанные тела</vt:lpstr>
      <vt:lpstr>Требования к обязательным пунктам обоснования для задач по динамике на применение законов сохранения в механике</vt:lpstr>
      <vt:lpstr>Требования к обязательным пунктам обоснования для задач по статике</vt:lpstr>
      <vt:lpstr>Когнитивная карта как ориентировочная основа учебной деятельности учителя и ученика</vt:lpstr>
      <vt:lpstr>Этапы создания когнитивной карты</vt:lpstr>
      <vt:lpstr>Этапы создания когнитивной карты</vt:lpstr>
      <vt:lpstr>Систематика задач по физике как ориентировочная основа обучения школьника решению задач по физике</vt:lpstr>
      <vt:lpstr>Систематика задач по физике как ориентировочная основа обучения школьника решению задач по физике</vt:lpstr>
      <vt:lpstr>Герменевтические  приемы в обучении физике</vt:lpstr>
      <vt:lpstr>Герменевтика  (от греч. – объяснение, изложение, толкование)</vt:lpstr>
      <vt:lpstr>Что такое  «стратегия смыслового чтения»?</vt:lpstr>
      <vt:lpstr>Матрица понятий</vt:lpstr>
      <vt:lpstr>Матрица понятий</vt:lpstr>
      <vt:lpstr>Герменевтические  приемы в обучении физике</vt:lpstr>
      <vt:lpstr>Текст физической задачи как объект смыслового чтения</vt:lpstr>
      <vt:lpstr>Текст физической задачи как объект смыслового чтения</vt:lpstr>
      <vt:lpstr>Презентация PowerPoint</vt:lpstr>
      <vt:lpstr>Общие методические рекомендации для подготовки школьников к итоговой аттестации по физике</vt:lpstr>
      <vt:lpstr>Общие методические рекомендации для подготовки школьников к итоговой аттестации по физике: работа с группами различной подготовки</vt:lpstr>
      <vt:lpstr>Общие методические рекомендации для подготовки школьников к итоговой аттестации по физике: работа с группами различной подготовки (МР ФИПИ, 2016 г. и 2024 г.)</vt:lpstr>
      <vt:lpstr>Синергетическое представление модели образования  1. Е.А. Солодова Новые модели в системе образования: Синергетический подход) 2.Е.Н. Князева, С.П. Курдюмов Основания синергетики: Синергетическое мировидение</vt:lpstr>
      <vt:lpstr>Синергетическое представление модели образования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Анатольевна Кучеренко</dc:creator>
  <cp:lastModifiedBy>Кучеренко</cp:lastModifiedBy>
  <cp:revision>160</cp:revision>
  <dcterms:created xsi:type="dcterms:W3CDTF">2025-03-24T07:58:04Z</dcterms:created>
  <dcterms:modified xsi:type="dcterms:W3CDTF">2025-03-27T18:31:39Z</dcterms:modified>
</cp:coreProperties>
</file>