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6" r:id="rId4"/>
    <p:sldId id="287" r:id="rId5"/>
    <p:sldId id="268" r:id="rId6"/>
    <p:sldId id="269" r:id="rId7"/>
    <p:sldId id="270" r:id="rId8"/>
    <p:sldId id="272" r:id="rId9"/>
    <p:sldId id="261" r:id="rId10"/>
    <p:sldId id="262" r:id="rId11"/>
    <p:sldId id="264" r:id="rId12"/>
    <p:sldId id="266" r:id="rId13"/>
    <p:sldId id="267" r:id="rId14"/>
    <p:sldId id="274" r:id="rId15"/>
    <p:sldId id="275" r:id="rId16"/>
    <p:sldId id="277" r:id="rId17"/>
    <p:sldId id="278" r:id="rId18"/>
    <p:sldId id="279" r:id="rId19"/>
    <p:sldId id="280" r:id="rId20"/>
    <p:sldId id="281" r:id="rId21"/>
    <p:sldId id="28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70A89D21-0504-4932-9FF4-B20219CB61B5}" type="datetimeFigureOut">
              <a:rPr lang="ru-RU" smtClean="0"/>
              <a:t>30.03.2025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18713316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A89D21-0504-4932-9FF4-B20219CB61B5}"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39590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A89D21-0504-4932-9FF4-B20219CB61B5}"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259969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0A89D21-0504-4932-9FF4-B20219CB61B5}" type="datetimeFigureOut">
              <a:rPr lang="ru-RU" smtClean="0"/>
              <a:t>30.03.2025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302266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70A89D21-0504-4932-9FF4-B20219CB61B5}" type="datetimeFigureOut">
              <a:rPr lang="ru-RU" smtClean="0"/>
              <a:t>30.03.2025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39782272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70A89D21-0504-4932-9FF4-B20219CB61B5}" type="datetimeFigureOut">
              <a:rPr lang="ru-RU" smtClean="0"/>
              <a:t>30.03.2025</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173950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83436" y="3143250"/>
            <a:ext cx="4270248"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70A89D21-0504-4932-9FF4-B20219CB61B5}" type="datetimeFigureOut">
              <a:rPr lang="ru-RU" smtClean="0"/>
              <a:t>30.03.2025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EC74753-F6B4-433E-87E5-AC5852C3F497}"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0817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0A89D21-0504-4932-9FF4-B20219CB61B5}" type="datetimeFigureOut">
              <a:rPr lang="ru-RU" smtClean="0"/>
              <a:t>30.03.2025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229383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89D21-0504-4932-9FF4-B20219CB61B5}" type="datetimeFigureOut">
              <a:rPr lang="ru-RU" smtClean="0"/>
              <a:t>30.03.2025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54269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70A89D21-0504-4932-9FF4-B20219CB61B5}" type="datetimeFigureOut">
              <a:rPr lang="ru-RU" smtClean="0"/>
              <a:t>30.03.2025</a:t>
            </a:fld>
            <a:endParaRPr lang="ru-RU"/>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ru-RU"/>
          </a:p>
        </p:txBody>
      </p:sp>
      <p:sp>
        <p:nvSpPr>
          <p:cNvPr id="11" name="Slide Number Placeholder 10"/>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406666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0A89D21-0504-4932-9FF4-B20219CB61B5}" type="datetimeFigureOut">
              <a:rPr lang="ru-RU" smtClean="0"/>
              <a:t>30.03.2025</a:t>
            </a:fld>
            <a:endParaRPr lang="ru-RU"/>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ru-RU"/>
          </a:p>
        </p:txBody>
      </p:sp>
      <p:sp>
        <p:nvSpPr>
          <p:cNvPr id="10" name="Slide Number Placeholder 9"/>
          <p:cNvSpPr>
            <a:spLocks noGrp="1"/>
          </p:cNvSpPr>
          <p:nvPr>
            <p:ph type="sldNum" sz="quarter" idx="12"/>
          </p:nvPr>
        </p:nvSpPr>
        <p:spPr/>
        <p:txBody>
          <a:bodyPr/>
          <a:lstStyle/>
          <a:p>
            <a:fld id="{4EC74753-F6B4-433E-87E5-AC5852C3F497}" type="slidenum">
              <a:rPr lang="ru-RU" smtClean="0"/>
              <a:t>‹#›</a:t>
            </a:fld>
            <a:endParaRPr lang="ru-RU"/>
          </a:p>
        </p:txBody>
      </p:sp>
    </p:spTree>
    <p:extLst>
      <p:ext uri="{BB962C8B-B14F-4D97-AF65-F5344CB8AC3E}">
        <p14:creationId xmlns:p14="http://schemas.microsoft.com/office/powerpoint/2010/main" val="329188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0A89D21-0504-4932-9FF4-B20219CB61B5}" type="datetimeFigureOut">
              <a:rPr lang="ru-RU" smtClean="0"/>
              <a:t>30.03.2025</a:t>
            </a:fld>
            <a:endParaRPr lang="ru-RU"/>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ru-RU"/>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EC74753-F6B4-433E-87E5-AC5852C3F497}" type="slidenum">
              <a:rPr lang="ru-RU" smtClean="0"/>
              <a:t>‹#›</a:t>
            </a:fld>
            <a:endParaRPr lang="ru-RU"/>
          </a:p>
        </p:txBody>
      </p:sp>
    </p:spTree>
    <p:extLst>
      <p:ext uri="{BB962C8B-B14F-4D97-AF65-F5344CB8AC3E}">
        <p14:creationId xmlns:p14="http://schemas.microsoft.com/office/powerpoint/2010/main" val="462955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9531DAF-78AD-44B6-8D84-0D5D8D069916}"/>
              </a:ext>
            </a:extLst>
          </p:cNvPr>
          <p:cNvSpPr/>
          <p:nvPr/>
        </p:nvSpPr>
        <p:spPr>
          <a:xfrm>
            <a:off x="557784" y="1542681"/>
            <a:ext cx="10863072" cy="3554563"/>
          </a:xfrm>
          <a:prstGeom prst="rect">
            <a:avLst/>
          </a:prstGeom>
        </p:spPr>
        <p:txBody>
          <a:bodyPr wrap="square">
            <a:spAutoFit/>
          </a:bodyPr>
          <a:lstStyle/>
          <a:p>
            <a:pPr algn="ctr">
              <a:lnSpc>
                <a:spcPct val="107000"/>
              </a:lnSpc>
              <a:spcAft>
                <a:spcPts val="800"/>
              </a:spcAft>
            </a:pPr>
            <a:r>
              <a:rPr lang="ru-RU"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Электромагнетизм: магнитные силы; </a:t>
            </a:r>
          </a:p>
          <a:p>
            <a:pPr algn="ctr">
              <a:lnSpc>
                <a:spcPct val="107000"/>
              </a:lnSpc>
              <a:spcAft>
                <a:spcPts val="800"/>
              </a:spcAft>
            </a:pPr>
            <a:r>
              <a:rPr lang="ru-RU"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явление электромагнитной индукции; </a:t>
            </a:r>
          </a:p>
          <a:p>
            <a:pPr algn="ctr">
              <a:lnSpc>
                <a:spcPct val="107000"/>
              </a:lnSpc>
              <a:spcAft>
                <a:spcPts val="800"/>
              </a:spcAft>
            </a:pPr>
            <a:r>
              <a:rPr lang="ru-RU"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явление самоиндукции</a:t>
            </a:r>
            <a:endParaRPr lang="ru-RU" sz="3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3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К.т.н., доцент, доцент кафедры </a:t>
            </a:r>
            <a:r>
              <a:rPr lang="ru-RU"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ФиМПФ</a:t>
            </a: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r">
              <a:lnSpc>
                <a:spcPct val="107000"/>
              </a:lnSpc>
              <a:spcAft>
                <a:spcPts val="800"/>
              </a:spcAft>
            </a:pP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Анисина Инга Николаевна</a:t>
            </a:r>
            <a:endParaRPr lang="ru-RU"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9118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4272D00-8756-4017-8C45-B4A1A2024C70}"/>
              </a:ext>
            </a:extLst>
          </p:cNvPr>
          <p:cNvSpPr/>
          <p:nvPr/>
        </p:nvSpPr>
        <p:spPr>
          <a:xfrm>
            <a:off x="932688" y="704088"/>
            <a:ext cx="10652760" cy="2831929"/>
          </a:xfrm>
          <a:prstGeom prst="rect">
            <a:avLst/>
          </a:prstGeom>
        </p:spPr>
        <p:txBody>
          <a:bodyPr wrap="square">
            <a:spAutoFit/>
          </a:bodyPr>
          <a:lstStyle/>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1.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Заряд влетает в магнитное поле перпендикулярно магнитным линиям (базовый уровень)</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400" dirty="0">
                <a:latin typeface="Times New Roman" panose="02020603050405020304" pitchFamily="18" charset="0"/>
                <a:ea typeface="Calibri" panose="020F0502020204030204" pitchFamily="34" charset="0"/>
              </a:rPr>
              <a:t>Два иона, имеющие одинаковый заряд, но различные массы, влетели в однородное магнитное поле перпендикулярно магнитным линиям. Первый ион начал двигаться по окружности радиусом </a:t>
            </a:r>
            <a:r>
              <a:rPr lang="en-US" sz="2400" dirty="0">
                <a:latin typeface="Times New Roman" panose="02020603050405020304" pitchFamily="18" charset="0"/>
                <a:ea typeface="Calibri" panose="020F0502020204030204" pitchFamily="34" charset="0"/>
              </a:rPr>
              <a:t>R</a:t>
            </a:r>
            <a:r>
              <a:rPr lang="ru-RU" sz="2400" baseline="-25000" dirty="0">
                <a:latin typeface="Times New Roman" panose="02020603050405020304" pitchFamily="18" charset="0"/>
                <a:ea typeface="Calibri" panose="020F0502020204030204" pitchFamily="34" charset="0"/>
              </a:rPr>
              <a:t>1</a:t>
            </a:r>
            <a:r>
              <a:rPr lang="ru-RU" sz="2400" dirty="0">
                <a:latin typeface="Times New Roman" panose="02020603050405020304" pitchFamily="18" charset="0"/>
                <a:ea typeface="Calibri" panose="020F0502020204030204" pitchFamily="34" charset="0"/>
              </a:rPr>
              <a:t> = 5 см, второй ион – по окружности радиусом </a:t>
            </a:r>
            <a:r>
              <a:rPr lang="en-US" sz="2400" dirty="0">
                <a:latin typeface="Times New Roman" panose="02020603050405020304" pitchFamily="18" charset="0"/>
                <a:ea typeface="Calibri" panose="020F0502020204030204" pitchFamily="34" charset="0"/>
              </a:rPr>
              <a:t>R</a:t>
            </a:r>
            <a:r>
              <a:rPr lang="ru-RU" sz="2400" baseline="-25000" dirty="0">
                <a:latin typeface="Times New Roman" panose="02020603050405020304" pitchFamily="18" charset="0"/>
                <a:ea typeface="Calibri" panose="020F0502020204030204" pitchFamily="34" charset="0"/>
              </a:rPr>
              <a:t>2</a:t>
            </a:r>
            <a:r>
              <a:rPr lang="ru-RU" sz="2400" dirty="0">
                <a:latin typeface="Times New Roman" panose="02020603050405020304" pitchFamily="18" charset="0"/>
                <a:ea typeface="Calibri" panose="020F0502020204030204" pitchFamily="34" charset="0"/>
              </a:rPr>
              <a:t> = 2,5 см. Найти отношение масс ионов </a:t>
            </a:r>
            <a:r>
              <a:rPr lang="en-US" sz="2400" dirty="0">
                <a:latin typeface="Times New Roman" panose="02020603050405020304" pitchFamily="18" charset="0"/>
                <a:ea typeface="Calibri" panose="020F0502020204030204" pitchFamily="34" charset="0"/>
              </a:rPr>
              <a:t>m</a:t>
            </a:r>
            <a:r>
              <a:rPr lang="ru-RU" sz="2400" baseline="-25000" dirty="0">
                <a:latin typeface="Times New Roman" panose="02020603050405020304" pitchFamily="18" charset="0"/>
                <a:ea typeface="Calibri" panose="020F0502020204030204" pitchFamily="34" charset="0"/>
              </a:rPr>
              <a:t>1</a:t>
            </a:r>
            <a:r>
              <a:rPr lang="ru-RU" sz="2400"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m</a:t>
            </a:r>
            <a:r>
              <a:rPr lang="ru-RU" sz="2400" baseline="-25000" dirty="0">
                <a:latin typeface="Times New Roman" panose="02020603050405020304" pitchFamily="18" charset="0"/>
                <a:ea typeface="Calibri" panose="020F0502020204030204" pitchFamily="34" charset="0"/>
              </a:rPr>
              <a:t>2</a:t>
            </a:r>
            <a:r>
              <a:rPr lang="ru-RU" sz="2400" dirty="0">
                <a:latin typeface="Times New Roman" panose="02020603050405020304" pitchFamily="18" charset="0"/>
                <a:ea typeface="Calibri" panose="020F0502020204030204" pitchFamily="34" charset="0"/>
              </a:rPr>
              <a:t>, если они прошли одинаковую ускоряющую разность потенциалов.</a:t>
            </a:r>
            <a:endParaRPr lang="ru-RU" sz="2400" dirty="0"/>
          </a:p>
        </p:txBody>
      </p:sp>
      <p:sp>
        <p:nvSpPr>
          <p:cNvPr id="5" name="Прямоугольник 4">
            <a:extLst>
              <a:ext uri="{FF2B5EF4-FFF2-40B4-BE49-F238E27FC236}">
                <a16:creationId xmlns:a16="http://schemas.microsoft.com/office/drawing/2014/main" id="{ABC387AF-63A8-4806-961D-D9E344983C1C}"/>
              </a:ext>
            </a:extLst>
          </p:cNvPr>
          <p:cNvSpPr/>
          <p:nvPr/>
        </p:nvSpPr>
        <p:spPr>
          <a:xfrm>
            <a:off x="932688" y="3923341"/>
            <a:ext cx="10460736" cy="2546531"/>
          </a:xfrm>
          <a:prstGeom prst="rect">
            <a:avLst/>
          </a:prstGeom>
        </p:spPr>
        <p:txBody>
          <a:bodyPr wrap="square">
            <a:spAutoFit/>
          </a:bodyPr>
          <a:lstStyle/>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2.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Электрон влетает в магнитное поле под углом к магнитным линиям (базовый уровень).</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Электрон, пройдя ускоряющую разность потенциалов </a:t>
            </a:r>
            <a:r>
              <a:rPr lang="en-US" sz="2400" dirty="0">
                <a:latin typeface="Times New Roman" panose="02020603050405020304" pitchFamily="18" charset="0"/>
                <a:ea typeface="Calibri" panose="020F0502020204030204" pitchFamily="34" charset="0"/>
                <a:cs typeface="Times New Roman" panose="02020603050405020304" pitchFamily="18" charset="0"/>
              </a:rPr>
              <a:t>U</a:t>
            </a:r>
            <a:r>
              <a:rPr lang="ru-RU" sz="2400" dirty="0">
                <a:latin typeface="Times New Roman" panose="02020603050405020304" pitchFamily="18" charset="0"/>
                <a:ea typeface="Calibri" panose="020F0502020204030204" pitchFamily="34" charset="0"/>
                <a:cs typeface="Times New Roman" panose="02020603050405020304" pitchFamily="18" charset="0"/>
              </a:rPr>
              <a:t>, попадает в однородное магнитное поле и движется в нём по винтовой линии радиуса </a:t>
            </a:r>
            <a:r>
              <a:rPr lang="en-US" sz="2400" dirty="0">
                <a:latin typeface="Times New Roman" panose="02020603050405020304" pitchFamily="18" charset="0"/>
                <a:ea typeface="Calibri" panose="020F0502020204030204" pitchFamily="34" charset="0"/>
                <a:cs typeface="Times New Roman" panose="02020603050405020304" pitchFamily="18" charset="0"/>
              </a:rPr>
              <a:t>R</a:t>
            </a:r>
            <a:r>
              <a:rPr lang="ru-RU" sz="2400" dirty="0">
                <a:latin typeface="Times New Roman" panose="02020603050405020304" pitchFamily="18" charset="0"/>
                <a:ea typeface="Calibri" panose="020F0502020204030204" pitchFamily="34" charset="0"/>
                <a:cs typeface="Times New Roman" panose="02020603050405020304" pitchFamily="18" charset="0"/>
              </a:rPr>
              <a:t> и шагом </a:t>
            </a:r>
            <a:r>
              <a:rPr lang="en-US" sz="2400" dirty="0">
                <a:latin typeface="Times New Roman" panose="02020603050405020304" pitchFamily="18" charset="0"/>
                <a:ea typeface="Calibri" panose="020F0502020204030204" pitchFamily="34" charset="0"/>
                <a:cs typeface="Times New Roman" panose="02020603050405020304" pitchFamily="18" charset="0"/>
              </a:rPr>
              <a:t>h</a:t>
            </a:r>
            <a:r>
              <a:rPr lang="ru-RU" sz="2400" dirty="0">
                <a:latin typeface="Times New Roman" panose="02020603050405020304" pitchFamily="18" charset="0"/>
                <a:ea typeface="Calibri" panose="020F0502020204030204" pitchFamily="34" charset="0"/>
                <a:cs typeface="Times New Roman" panose="02020603050405020304" pitchFamily="18" charset="0"/>
              </a:rPr>
              <a:t>. Найдите значение магнитной индукции </a:t>
            </a:r>
            <a:r>
              <a:rPr lang="en-US" sz="2400" dirty="0">
                <a:latin typeface="Times New Roman" panose="02020603050405020304" pitchFamily="18" charset="0"/>
                <a:ea typeface="Calibri" panose="020F0502020204030204" pitchFamily="34" charset="0"/>
                <a:cs typeface="Times New Roman" panose="02020603050405020304" pitchFamily="18" charset="0"/>
              </a:rPr>
              <a:t>B</a:t>
            </a:r>
            <a:r>
              <a:rPr lang="ru-RU" sz="2400" dirty="0">
                <a:latin typeface="Times New Roman" panose="02020603050405020304" pitchFamily="18" charset="0"/>
                <a:ea typeface="Calibri" panose="020F0502020204030204" pitchFamily="34" charset="0"/>
                <a:cs typeface="Times New Roman" panose="02020603050405020304" pitchFamily="18" charset="0"/>
              </a:rPr>
              <a:t>. Масса электрона </a:t>
            </a:r>
            <a:r>
              <a:rPr lang="en-US" sz="2400" dirty="0">
                <a:latin typeface="Times New Roman" panose="02020603050405020304" pitchFamily="18" charset="0"/>
                <a:ea typeface="Calibri" panose="020F0502020204030204" pitchFamily="34" charset="0"/>
                <a:cs typeface="Times New Roman" panose="02020603050405020304" pitchFamily="18" charset="0"/>
              </a:rPr>
              <a:t>m</a:t>
            </a:r>
            <a:r>
              <a:rPr lang="ru-RU" sz="2400" dirty="0">
                <a:latin typeface="Times New Roman" panose="02020603050405020304" pitchFamily="18" charset="0"/>
                <a:ea typeface="Calibri" panose="020F0502020204030204" pitchFamily="34" charset="0"/>
                <a:cs typeface="Times New Roman" panose="02020603050405020304" pitchFamily="18" charset="0"/>
              </a:rPr>
              <a:t>, элементарный заряд </a:t>
            </a:r>
            <a:r>
              <a:rPr lang="en-US" sz="2400" dirty="0">
                <a:latin typeface="Times New Roman" panose="02020603050405020304" pitchFamily="18" charset="0"/>
                <a:ea typeface="Calibri" panose="020F0502020204030204" pitchFamily="34" charset="0"/>
                <a:cs typeface="Times New Roman" panose="02020603050405020304" pitchFamily="18" charset="0"/>
              </a:rPr>
              <a:t>e</a:t>
            </a:r>
            <a:r>
              <a:rPr lang="ru-RU" sz="2400" dirty="0">
                <a:latin typeface="Times New Roman" panose="02020603050405020304" pitchFamily="18"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386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F9CCB8B-597F-4B49-8EA3-5ECBD8A245C3}"/>
              </a:ext>
            </a:extLst>
          </p:cNvPr>
          <p:cNvSpPr/>
          <p:nvPr/>
        </p:nvSpPr>
        <p:spPr>
          <a:xfrm>
            <a:off x="1060704" y="499501"/>
            <a:ext cx="6419088" cy="3405932"/>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3. </a:t>
            </a:r>
            <a:r>
              <a:rPr lang="ru-RU" b="1" i="1" u="sng" dirty="0">
                <a:latin typeface="Times New Roman" panose="02020603050405020304" pitchFamily="18" charset="0"/>
                <a:ea typeface="Calibri" panose="020F0502020204030204" pitchFamily="34" charset="0"/>
                <a:cs typeface="Times New Roman" panose="02020603050405020304" pitchFamily="18" charset="0"/>
              </a:rPr>
              <a:t>Отклонение заряженной частицы в магнитном поле (углубленный уровень)</a:t>
            </a:r>
            <a:endParaRPr lang="ru-RU" sz="1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Частица массой </a:t>
            </a:r>
            <a:r>
              <a:rPr lang="en-US" sz="2000" dirty="0">
                <a:latin typeface="Times New Roman" panose="02020603050405020304" pitchFamily="18" charset="0"/>
                <a:ea typeface="Calibri" panose="020F0502020204030204" pitchFamily="34" charset="0"/>
                <a:cs typeface="Times New Roman" panose="02020603050405020304" pitchFamily="18" charset="0"/>
              </a:rPr>
              <a:t>m</a:t>
            </a:r>
            <a:r>
              <a:rPr lang="ru-RU" sz="2000" dirty="0">
                <a:latin typeface="Times New Roman" panose="02020603050405020304" pitchFamily="18" charset="0"/>
                <a:ea typeface="Calibri" panose="020F0502020204030204" pitchFamily="34" charset="0"/>
                <a:cs typeface="Times New Roman" panose="02020603050405020304" pitchFamily="18" charset="0"/>
              </a:rPr>
              <a:t> = 6,7 ·10</a:t>
            </a:r>
            <a:r>
              <a:rPr lang="ru-RU" sz="2000" baseline="30000" dirty="0">
                <a:latin typeface="Times New Roman" panose="02020603050405020304" pitchFamily="18" charset="0"/>
                <a:ea typeface="Calibri" panose="020F0502020204030204" pitchFamily="34" charset="0"/>
                <a:cs typeface="Times New Roman" panose="02020603050405020304" pitchFamily="18" charset="0"/>
              </a:rPr>
              <a:t>-27</a:t>
            </a:r>
            <a:r>
              <a:rPr lang="ru-RU" sz="2000" dirty="0">
                <a:latin typeface="Times New Roman" panose="02020603050405020304" pitchFamily="18" charset="0"/>
                <a:ea typeface="Calibri" panose="020F0502020204030204" pitchFamily="34" charset="0"/>
                <a:cs typeface="Times New Roman" panose="02020603050405020304" pitchFamily="18" charset="0"/>
              </a:rPr>
              <a:t> кг с электрическим зарядом </a:t>
            </a:r>
            <a:r>
              <a:rPr lang="en-US" sz="2000" dirty="0">
                <a:latin typeface="Times New Roman" panose="02020603050405020304" pitchFamily="18" charset="0"/>
                <a:ea typeface="Calibri" panose="020F0502020204030204" pitchFamily="34" charset="0"/>
                <a:cs typeface="Times New Roman" panose="02020603050405020304" pitchFamily="18" charset="0"/>
              </a:rPr>
              <a:t>q</a:t>
            </a:r>
            <a:r>
              <a:rPr lang="ru-RU" sz="2000" dirty="0">
                <a:latin typeface="Times New Roman" panose="02020603050405020304" pitchFamily="18" charset="0"/>
                <a:ea typeface="Calibri" panose="020F0502020204030204" pitchFamily="34" charset="0"/>
                <a:cs typeface="Times New Roman" panose="02020603050405020304" pitchFamily="18" charset="0"/>
              </a:rPr>
              <a:t> = +3,2·10</a:t>
            </a:r>
            <a:r>
              <a:rPr lang="ru-RU" sz="2000" baseline="30000" dirty="0">
                <a:latin typeface="Times New Roman" panose="02020603050405020304" pitchFamily="18" charset="0"/>
                <a:ea typeface="Calibri" panose="020F0502020204030204" pitchFamily="34" charset="0"/>
                <a:cs typeface="Times New Roman" panose="02020603050405020304" pitchFamily="18" charset="0"/>
              </a:rPr>
              <a:t>-19</a:t>
            </a:r>
            <a:r>
              <a:rPr lang="ru-RU" sz="2000" dirty="0">
                <a:latin typeface="Times New Roman" panose="02020603050405020304" pitchFamily="18" charset="0"/>
                <a:ea typeface="Calibri" panose="020F0502020204030204" pitchFamily="34" charset="0"/>
                <a:cs typeface="Times New Roman" panose="02020603050405020304" pitchFamily="18" charset="0"/>
              </a:rPr>
              <a:t> Кл, ускоренная разностью потенциалов </a:t>
            </a:r>
            <a:r>
              <a:rPr lang="en-US" sz="2000" dirty="0">
                <a:latin typeface="Times New Roman" panose="02020603050405020304" pitchFamily="18" charset="0"/>
                <a:ea typeface="Calibri" panose="020F0502020204030204" pitchFamily="34" charset="0"/>
                <a:cs typeface="Times New Roman" panose="02020603050405020304" pitchFamily="18" charset="0"/>
              </a:rPr>
              <a:t>U</a:t>
            </a:r>
            <a:r>
              <a:rPr lang="ru-RU" sz="2000" dirty="0">
                <a:latin typeface="Times New Roman" panose="02020603050405020304" pitchFamily="18" charset="0"/>
                <a:ea typeface="Calibri" panose="020F0502020204030204" pitchFamily="34" charset="0"/>
                <a:cs typeface="Times New Roman" panose="02020603050405020304" pitchFamily="18" charset="0"/>
              </a:rPr>
              <a:t> = 10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кВ</a:t>
            </a:r>
            <a:r>
              <a:rPr lang="ru-RU" sz="2000" dirty="0">
                <a:latin typeface="Times New Roman" panose="02020603050405020304" pitchFamily="18" charset="0"/>
                <a:ea typeface="Calibri" panose="020F0502020204030204" pitchFamily="34" charset="0"/>
                <a:cs typeface="Times New Roman" panose="02020603050405020304" pitchFamily="18" charset="0"/>
              </a:rPr>
              <a:t>, «влетает по нормали в магнитный барьер» протяженностью </a:t>
            </a:r>
            <a:r>
              <a:rPr lang="en-US" sz="2000" dirty="0">
                <a:latin typeface="Times New Roman" panose="02020603050405020304" pitchFamily="18" charset="0"/>
                <a:ea typeface="Calibri" panose="020F0502020204030204" pitchFamily="34" charset="0"/>
                <a:cs typeface="Times New Roman" panose="02020603050405020304" pitchFamily="18" charset="0"/>
              </a:rPr>
              <a:t>l </a:t>
            </a:r>
            <a:r>
              <a:rPr lang="ru-RU" sz="2000" dirty="0">
                <a:latin typeface="Times New Roman" panose="02020603050405020304" pitchFamily="18" charset="0"/>
                <a:ea typeface="Calibri" panose="020F0502020204030204" pitchFamily="34" charset="0"/>
                <a:cs typeface="Times New Roman" panose="02020603050405020304" pitchFamily="18" charset="0"/>
              </a:rPr>
              <a:t>= 0,1 м поперёк линий магнитной индукции </a:t>
            </a:r>
            <a:r>
              <a:rPr lang="en-US" sz="2000" b="1" dirty="0">
                <a:latin typeface="Times New Roman" panose="02020603050405020304" pitchFamily="18" charset="0"/>
                <a:ea typeface="Calibri" panose="020F0502020204030204" pitchFamily="34" charset="0"/>
                <a:cs typeface="Times New Roman" panose="02020603050405020304" pitchFamily="18" charset="0"/>
              </a:rPr>
              <a:t>B</a:t>
            </a:r>
            <a:r>
              <a:rPr lang="ru-RU" sz="2000" dirty="0">
                <a:latin typeface="Times New Roman" panose="02020603050405020304" pitchFamily="18" charset="0"/>
                <a:ea typeface="Calibri" panose="020F0502020204030204" pitchFamily="34" charset="0"/>
                <a:cs typeface="Times New Roman" panose="02020603050405020304" pitchFamily="18" charset="0"/>
              </a:rPr>
              <a:t>. Если известна величина индукции однородного магнитного поля в «барьере» </a:t>
            </a:r>
            <a:r>
              <a:rPr lang="en-US" sz="2000" dirty="0">
                <a:latin typeface="Times New Roman" panose="02020603050405020304" pitchFamily="18" charset="0"/>
                <a:ea typeface="Calibri" panose="020F0502020204030204" pitchFamily="34" charset="0"/>
                <a:cs typeface="Times New Roman" panose="02020603050405020304" pitchFamily="18" charset="0"/>
              </a:rPr>
              <a:t>B </a:t>
            </a:r>
            <a:r>
              <a:rPr lang="ru-RU" sz="2000" dirty="0">
                <a:latin typeface="Times New Roman" panose="02020603050405020304" pitchFamily="18" charset="0"/>
                <a:ea typeface="Calibri" panose="020F0502020204030204" pitchFamily="34" charset="0"/>
                <a:cs typeface="Times New Roman" panose="02020603050405020304" pitchFamily="18" charset="0"/>
              </a:rPr>
              <a:t>= 30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мТл</a:t>
            </a:r>
            <a:r>
              <a:rPr lang="ru-RU" sz="2000" dirty="0">
                <a:latin typeface="Times New Roman" panose="02020603050405020304" pitchFamily="18" charset="0"/>
                <a:ea typeface="Calibri" panose="020F0502020204030204" pitchFamily="34" charset="0"/>
                <a:cs typeface="Times New Roman" panose="02020603050405020304" pitchFamily="18" charset="0"/>
              </a:rPr>
              <a:t>, найдите угол α, на который частица изменит направление своего движения.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BBE7BD9C-F9AF-4D9B-8BC7-E081A0D396D8}"/>
              </a:ext>
            </a:extLst>
          </p:cNvPr>
          <p:cNvPicPr>
            <a:picLocks noChangeAspect="1"/>
          </p:cNvPicPr>
          <p:nvPr/>
        </p:nvPicPr>
        <p:blipFill>
          <a:blip r:embed="rId2"/>
          <a:stretch>
            <a:fillRect/>
          </a:stretch>
        </p:blipFill>
        <p:spPr>
          <a:xfrm>
            <a:off x="8449055" y="360035"/>
            <a:ext cx="2776195" cy="2987040"/>
          </a:xfrm>
          <a:prstGeom prst="rect">
            <a:avLst/>
          </a:prstGeom>
        </p:spPr>
      </p:pic>
      <p:sp>
        <p:nvSpPr>
          <p:cNvPr id="5" name="Прямоугольник 4">
            <a:extLst>
              <a:ext uri="{FF2B5EF4-FFF2-40B4-BE49-F238E27FC236}">
                <a16:creationId xmlns:a16="http://schemas.microsoft.com/office/drawing/2014/main" id="{F2744657-1195-4A5D-AACB-44EA27870DB1}"/>
              </a:ext>
            </a:extLst>
          </p:cNvPr>
          <p:cNvSpPr/>
          <p:nvPr/>
        </p:nvSpPr>
        <p:spPr>
          <a:xfrm>
            <a:off x="1042416" y="4023360"/>
            <a:ext cx="6419088" cy="2337948"/>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4. </a:t>
            </a:r>
            <a:r>
              <a:rPr lang="ru-RU" b="1" i="1" u="sng" dirty="0">
                <a:latin typeface="Times New Roman" panose="02020603050405020304" pitchFamily="18" charset="0"/>
                <a:ea typeface="Calibri" panose="020F0502020204030204" pitchFamily="34" charset="0"/>
                <a:cs typeface="Times New Roman" panose="02020603050405020304" pitchFamily="18" charset="0"/>
              </a:rPr>
              <a:t>Движение заряда в скрещенных полях (базовый уровень).</a:t>
            </a:r>
            <a:endParaRPr lang="ru-RU" sz="1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latin typeface="Times New Roman" panose="02020603050405020304" pitchFamily="18" charset="0"/>
                <a:ea typeface="Calibri" panose="020F0502020204030204" pitchFamily="34" charset="0"/>
              </a:rPr>
              <a:t>В двух скрещенных под прямым углом однородных электрическом и магнитном полях в направлении, перпендикулярном векторам </a:t>
            </a:r>
            <a:r>
              <a:rPr lang="en-US" sz="2000" b="1" dirty="0">
                <a:latin typeface="Times New Roman" panose="02020603050405020304" pitchFamily="18" charset="0"/>
                <a:ea typeface="Calibri" panose="020F0502020204030204" pitchFamily="34" charset="0"/>
              </a:rPr>
              <a:t>E</a:t>
            </a:r>
            <a:r>
              <a:rPr lang="en-US" sz="2000" dirty="0">
                <a:latin typeface="Times New Roman" panose="02020603050405020304" pitchFamily="18" charset="0"/>
                <a:ea typeface="Calibri" panose="020F0502020204030204" pitchFamily="34" charset="0"/>
              </a:rPr>
              <a:t> </a:t>
            </a:r>
            <a:r>
              <a:rPr lang="ru-RU" sz="2000" dirty="0">
                <a:latin typeface="Times New Roman" panose="02020603050405020304" pitchFamily="18" charset="0"/>
                <a:ea typeface="Calibri" panose="020F0502020204030204" pitchFamily="34" charset="0"/>
              </a:rPr>
              <a:t>и </a:t>
            </a:r>
            <a:r>
              <a:rPr lang="en-US" sz="2000" b="1" dirty="0">
                <a:latin typeface="Times New Roman" panose="02020603050405020304" pitchFamily="18" charset="0"/>
                <a:ea typeface="Calibri" panose="020F0502020204030204" pitchFamily="34" charset="0"/>
              </a:rPr>
              <a:t>B</a:t>
            </a:r>
            <a:r>
              <a:rPr lang="ru-RU" sz="2000" dirty="0">
                <a:latin typeface="Times New Roman" panose="02020603050405020304" pitchFamily="18" charset="0"/>
                <a:ea typeface="Calibri" panose="020F0502020204030204" pitchFamily="34" charset="0"/>
              </a:rPr>
              <a:t>, движется частица, несущая положительный заряд </a:t>
            </a:r>
            <a:r>
              <a:rPr lang="en-US" sz="2000" dirty="0">
                <a:latin typeface="Times New Roman" panose="02020603050405020304" pitchFamily="18" charset="0"/>
                <a:ea typeface="Calibri" panose="020F0502020204030204" pitchFamily="34" charset="0"/>
              </a:rPr>
              <a:t>q</a:t>
            </a:r>
            <a:r>
              <a:rPr lang="ru-RU" sz="2000" dirty="0">
                <a:latin typeface="Times New Roman" panose="02020603050405020304" pitchFamily="18" charset="0"/>
                <a:ea typeface="Calibri" panose="020F0502020204030204" pitchFamily="34" charset="0"/>
              </a:rPr>
              <a:t>. Определите модуль скорости частицы, чтобы движение было равномерным и прямолинейным.</a:t>
            </a:r>
            <a:endParaRPr lang="ru-RU" sz="2000" dirty="0"/>
          </a:p>
        </p:txBody>
      </p:sp>
      <p:pic>
        <p:nvPicPr>
          <p:cNvPr id="7" name="Рисунок 6">
            <a:extLst>
              <a:ext uri="{FF2B5EF4-FFF2-40B4-BE49-F238E27FC236}">
                <a16:creationId xmlns:a16="http://schemas.microsoft.com/office/drawing/2014/main" id="{1856A020-EE4B-46A7-A216-2F49085C0A82}"/>
              </a:ext>
            </a:extLst>
          </p:cNvPr>
          <p:cNvPicPr>
            <a:picLocks noChangeAspect="1"/>
          </p:cNvPicPr>
          <p:nvPr/>
        </p:nvPicPr>
        <p:blipFill>
          <a:blip r:embed="rId3"/>
          <a:stretch>
            <a:fillRect/>
          </a:stretch>
        </p:blipFill>
        <p:spPr>
          <a:xfrm>
            <a:off x="8449055" y="3718348"/>
            <a:ext cx="2700529" cy="2805745"/>
          </a:xfrm>
          <a:prstGeom prst="rect">
            <a:avLst/>
          </a:prstGeom>
        </p:spPr>
      </p:pic>
    </p:spTree>
    <p:extLst>
      <p:ext uri="{BB962C8B-B14F-4D97-AF65-F5344CB8AC3E}">
        <p14:creationId xmlns:p14="http://schemas.microsoft.com/office/powerpoint/2010/main" val="2756813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A6AEB18-E63D-4B04-A736-39FD0710908A}"/>
              </a:ext>
            </a:extLst>
          </p:cNvPr>
          <p:cNvSpPr/>
          <p:nvPr/>
        </p:nvSpPr>
        <p:spPr>
          <a:xfrm>
            <a:off x="1043939" y="685801"/>
            <a:ext cx="5950749" cy="5715475"/>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5. </a:t>
            </a:r>
            <a:r>
              <a:rPr lang="ru-RU" b="1" i="1" u="sng" dirty="0">
                <a:latin typeface="Times New Roman" panose="02020603050405020304" pitchFamily="18" charset="0"/>
                <a:ea typeface="Calibri" panose="020F0502020204030204" pitchFamily="34" charset="0"/>
                <a:cs typeface="Times New Roman" panose="02020603050405020304" pitchFamily="18" charset="0"/>
              </a:rPr>
              <a:t>Движение заряда в параллельных полях (углубленный уровень)</a:t>
            </a:r>
            <a:r>
              <a:rPr lang="ru-RU" b="1" i="1" dirty="0">
                <a:latin typeface="Times New Roman" panose="02020603050405020304" pitchFamily="18" charset="0"/>
                <a:ea typeface="Calibri" panose="020F0502020204030204" pitchFamily="34" charset="0"/>
                <a:cs typeface="Times New Roman" panose="02020603050405020304" pitchFamily="18" charset="0"/>
              </a:rPr>
              <a:t>.</a:t>
            </a:r>
            <a:endParaRPr lang="ru-RU" sz="1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Частица массы </a:t>
            </a:r>
            <a:r>
              <a:rPr lang="en-US" sz="2400" dirty="0">
                <a:latin typeface="Times New Roman" panose="02020603050405020304" pitchFamily="18" charset="0"/>
                <a:ea typeface="Calibri" panose="020F0502020204030204" pitchFamily="34" charset="0"/>
                <a:cs typeface="Times New Roman" panose="02020603050405020304" pitchFamily="18" charset="0"/>
              </a:rPr>
              <a:t>m</a:t>
            </a:r>
            <a:r>
              <a:rPr lang="ru-RU" sz="2400" dirty="0">
                <a:latin typeface="Times New Roman" panose="02020603050405020304" pitchFamily="18" charset="0"/>
                <a:ea typeface="Calibri" panose="020F0502020204030204" pitchFamily="34" charset="0"/>
                <a:cs typeface="Times New Roman" panose="02020603050405020304" pitchFamily="18" charset="0"/>
              </a:rPr>
              <a:t> с положительным зарядом </a:t>
            </a:r>
            <a:r>
              <a:rPr lang="en-US" sz="2400" dirty="0">
                <a:latin typeface="Times New Roman" panose="02020603050405020304" pitchFamily="18" charset="0"/>
                <a:ea typeface="Calibri" panose="020F0502020204030204" pitchFamily="34" charset="0"/>
                <a:cs typeface="Times New Roman" panose="02020603050405020304" pitchFamily="18" charset="0"/>
              </a:rPr>
              <a:t>q</a:t>
            </a:r>
            <a:r>
              <a:rPr lang="ru-RU" sz="2400" dirty="0">
                <a:latin typeface="Times New Roman" panose="02020603050405020304" pitchFamily="18" charset="0"/>
                <a:ea typeface="Calibri" panose="020F0502020204030204" pitchFamily="34" charset="0"/>
                <a:cs typeface="Times New Roman" panose="02020603050405020304" pitchFamily="18" charset="0"/>
              </a:rPr>
              <a:t> находится в однородных электрическом и магнитном полях. Линии индукции магнитного поля параллельны силовым линиям электрического поля. В начальный момент частице сообщают скорость υ</a:t>
            </a:r>
            <a:r>
              <a:rPr lang="ru-RU" sz="2400" baseline="-25000" dirty="0">
                <a:latin typeface="Times New Roman" panose="02020603050405020304" pitchFamily="18" charset="0"/>
                <a:ea typeface="Calibri" panose="020F0502020204030204" pitchFamily="34" charset="0"/>
                <a:cs typeface="Times New Roman" panose="02020603050405020304" pitchFamily="18" charset="0"/>
              </a:rPr>
              <a:t>0</a:t>
            </a:r>
            <a:r>
              <a:rPr lang="ru-RU" sz="2400" dirty="0">
                <a:latin typeface="Times New Roman" panose="02020603050405020304" pitchFamily="18" charset="0"/>
                <a:ea typeface="Calibri" panose="020F0502020204030204" pitchFamily="34" charset="0"/>
                <a:cs typeface="Times New Roman" panose="02020603050405020304" pitchFamily="18" charset="0"/>
              </a:rPr>
              <a:t>, направленную под углом α (α &gt; 90</a:t>
            </a:r>
            <a:r>
              <a:rPr lang="ru-RU" sz="2400" baseline="30000" dirty="0">
                <a:latin typeface="Times New Roman" panose="02020603050405020304" pitchFamily="18" charset="0"/>
                <a:ea typeface="Calibri" panose="020F0502020204030204" pitchFamily="34" charset="0"/>
                <a:cs typeface="Times New Roman" panose="02020603050405020304" pitchFamily="18" charset="0"/>
              </a:rPr>
              <a:t>º</a:t>
            </a:r>
            <a:r>
              <a:rPr lang="ru-RU" sz="2400" dirty="0">
                <a:latin typeface="Times New Roman" panose="02020603050405020304" pitchFamily="18" charset="0"/>
                <a:ea typeface="Calibri" panose="020F0502020204030204" pitchFamily="34" charset="0"/>
                <a:cs typeface="Times New Roman" panose="02020603050405020304" pitchFamily="18" charset="0"/>
              </a:rPr>
              <a:t>) к линиям индукции. Через время τ частица возвращается в начальную точку.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Чему равна напряженность электрического поля </a:t>
            </a:r>
            <a:r>
              <a:rPr lang="en-US" sz="2400" dirty="0">
                <a:latin typeface="Times New Roman" panose="02020603050405020304" pitchFamily="18" charset="0"/>
                <a:ea typeface="Calibri" panose="020F0502020204030204" pitchFamily="34" charset="0"/>
                <a:cs typeface="Times New Roman" panose="02020603050405020304" pitchFamily="18" charset="0"/>
              </a:rPr>
              <a:t>E</a:t>
            </a:r>
            <a:r>
              <a:rPr lang="ru-RU" sz="2400"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rPr>
              <a:t>Найдите индукция магнитного поля </a:t>
            </a:r>
            <a:r>
              <a:rPr lang="en-US" sz="2400" dirty="0">
                <a:latin typeface="Times New Roman" panose="02020603050405020304" pitchFamily="18" charset="0"/>
                <a:ea typeface="Calibri" panose="020F0502020204030204" pitchFamily="34" charset="0"/>
              </a:rPr>
              <a:t>B</a:t>
            </a:r>
            <a:r>
              <a:rPr lang="ru-RU" sz="2400" dirty="0">
                <a:latin typeface="Times New Roman" panose="02020603050405020304" pitchFamily="18" charset="0"/>
                <a:ea typeface="Calibri" panose="020F0502020204030204" pitchFamily="34" charset="0"/>
              </a:rPr>
              <a:t>.</a:t>
            </a:r>
            <a:endParaRPr lang="ru-RU" sz="2400" dirty="0"/>
          </a:p>
        </p:txBody>
      </p:sp>
      <p:pic>
        <p:nvPicPr>
          <p:cNvPr id="4" name="Рисунок 3">
            <a:extLst>
              <a:ext uri="{FF2B5EF4-FFF2-40B4-BE49-F238E27FC236}">
                <a16:creationId xmlns:a16="http://schemas.microsoft.com/office/drawing/2014/main" id="{03188FF8-8056-4C91-834D-98F0F3EC1DA0}"/>
              </a:ext>
            </a:extLst>
          </p:cNvPr>
          <p:cNvPicPr>
            <a:picLocks noChangeAspect="1"/>
          </p:cNvPicPr>
          <p:nvPr/>
        </p:nvPicPr>
        <p:blipFill>
          <a:blip r:embed="rId2"/>
          <a:stretch>
            <a:fillRect/>
          </a:stretch>
        </p:blipFill>
        <p:spPr>
          <a:xfrm>
            <a:off x="7538410" y="909854"/>
            <a:ext cx="3609650" cy="2811754"/>
          </a:xfrm>
          <a:prstGeom prst="rect">
            <a:avLst/>
          </a:prstGeom>
        </p:spPr>
      </p:pic>
    </p:spTree>
    <p:extLst>
      <p:ext uri="{BB962C8B-B14F-4D97-AF65-F5344CB8AC3E}">
        <p14:creationId xmlns:p14="http://schemas.microsoft.com/office/powerpoint/2010/main" val="290782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8DEBC25-7698-4620-9D24-FFAAD5B9257D}"/>
              </a:ext>
            </a:extLst>
          </p:cNvPr>
          <p:cNvSpPr/>
          <p:nvPr/>
        </p:nvSpPr>
        <p:spPr>
          <a:xfrm>
            <a:off x="1024128" y="548641"/>
            <a:ext cx="7909560" cy="5781391"/>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6. </a:t>
            </a:r>
            <a:r>
              <a:rPr lang="ru-RU" sz="2000" b="1" i="1" u="sng" dirty="0">
                <a:latin typeface="Times New Roman" panose="02020603050405020304" pitchFamily="18" charset="0"/>
                <a:ea typeface="Calibri" panose="020F0502020204030204" pitchFamily="34" charset="0"/>
                <a:cs typeface="Times New Roman" panose="02020603050405020304" pitchFamily="18" charset="0"/>
              </a:rPr>
              <a:t>Разность потенциалов между концами проводника, движущегося в магнитном поле (базовый уровень)</a:t>
            </a:r>
            <a:endParaRPr lang="ru-RU"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Проводник длиной </a:t>
            </a:r>
            <a:r>
              <a:rPr lang="en-US" sz="2400" b="1" dirty="0">
                <a:latin typeface="Times New Roman" panose="02020603050405020304" pitchFamily="18" charset="0"/>
                <a:ea typeface="Calibri" panose="020F0502020204030204" pitchFamily="34" charset="0"/>
                <a:cs typeface="Times New Roman" panose="02020603050405020304" pitchFamily="18" charset="0"/>
              </a:rPr>
              <a:t>L</a:t>
            </a:r>
            <a:r>
              <a:rPr lang="ru-RU" sz="2400" dirty="0">
                <a:latin typeface="Times New Roman" panose="02020603050405020304" pitchFamily="18" charset="0"/>
                <a:ea typeface="Calibri" panose="020F0502020204030204" pitchFamily="34" charset="0"/>
                <a:cs typeface="Times New Roman" panose="02020603050405020304" pitchFamily="18" charset="0"/>
              </a:rPr>
              <a:t> движется в однородном магнитном поле индукции </a:t>
            </a:r>
            <a:r>
              <a:rPr lang="en-US" sz="2400" b="1" dirty="0">
                <a:latin typeface="Times New Roman" panose="02020603050405020304" pitchFamily="18" charset="0"/>
                <a:ea typeface="Calibri" panose="020F0502020204030204" pitchFamily="34" charset="0"/>
                <a:cs typeface="Times New Roman" panose="02020603050405020304" pitchFamily="18" charset="0"/>
              </a:rPr>
              <a:t>B</a:t>
            </a:r>
            <a:r>
              <a:rPr lang="ru-RU" sz="2400" dirty="0">
                <a:latin typeface="Times New Roman" panose="02020603050405020304" pitchFamily="18" charset="0"/>
                <a:ea typeface="Calibri" panose="020F0502020204030204" pitchFamily="34" charset="0"/>
                <a:cs typeface="Times New Roman" panose="02020603050405020304" pitchFamily="18" charset="0"/>
              </a:rPr>
              <a:t>. Проводник, магнитные линии и вектор скорости взаимно перпендикулярны. Скорость проводника </a:t>
            </a:r>
            <a:r>
              <a:rPr lang="ru-RU" sz="2400" b="1" dirty="0">
                <a:latin typeface="Times New Roman" panose="02020603050405020304" pitchFamily="18" charset="0"/>
                <a:ea typeface="Calibri" panose="020F0502020204030204" pitchFamily="34" charset="0"/>
                <a:cs typeface="Times New Roman" panose="02020603050405020304" pitchFamily="18" charset="0"/>
              </a:rPr>
              <a:t>υ</a:t>
            </a:r>
            <a:r>
              <a:rPr lang="ru-RU" sz="2400" dirty="0">
                <a:latin typeface="Times New Roman" panose="02020603050405020304" pitchFamily="18" charset="0"/>
                <a:ea typeface="Calibri" panose="020F0502020204030204" pitchFamily="34" charset="0"/>
                <a:cs typeface="Times New Roman" panose="02020603050405020304" pitchFamily="18" charset="0"/>
              </a:rPr>
              <a:t>. Чему равна разность потенциалов, возникающая между концами проводника при таком движении?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400" b="1" i="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i="1" dirty="0">
                <a:latin typeface="Times New Roman" panose="02020603050405020304" pitchFamily="18" charset="0"/>
                <a:ea typeface="Calibri" panose="020F0502020204030204" pitchFamily="34" charset="0"/>
                <a:cs typeface="Times New Roman" panose="02020603050405020304" pitchFamily="18" charset="0"/>
              </a:rPr>
              <a:t>Примечание:</a:t>
            </a:r>
            <a:r>
              <a:rPr lang="ru-RU" sz="2400" dirty="0">
                <a:latin typeface="Times New Roman" panose="02020603050405020304" pitchFamily="18" charset="0"/>
                <a:ea typeface="Calibri" panose="020F0502020204030204" pitchFamily="34" charset="0"/>
                <a:cs typeface="Times New Roman" panose="02020603050405020304" pitchFamily="18" charset="0"/>
              </a:rPr>
              <a:t> Задача важна, поскольку в ней объясняется природа ЭДС индукции в движущихся проводниках. Решение задачи в разделе «Сила Лоренца», с одной стороны, расширяет представления о круге явлений, где сила Лоренца играет ключевую роль. С другой стороны, задача является элементом опережающего обучения.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4BD5641-4AEA-42EF-9172-31A75BA21D54}"/>
              </a:ext>
            </a:extLst>
          </p:cNvPr>
          <p:cNvPicPr>
            <a:picLocks noChangeAspect="1"/>
          </p:cNvPicPr>
          <p:nvPr/>
        </p:nvPicPr>
        <p:blipFill>
          <a:blip r:embed="rId2"/>
          <a:stretch>
            <a:fillRect/>
          </a:stretch>
        </p:blipFill>
        <p:spPr>
          <a:xfrm>
            <a:off x="9226941" y="685801"/>
            <a:ext cx="2372425" cy="3191255"/>
          </a:xfrm>
          <a:prstGeom prst="rect">
            <a:avLst/>
          </a:prstGeom>
        </p:spPr>
      </p:pic>
    </p:spTree>
    <p:extLst>
      <p:ext uri="{BB962C8B-B14F-4D97-AF65-F5344CB8AC3E}">
        <p14:creationId xmlns:p14="http://schemas.microsoft.com/office/powerpoint/2010/main" val="90357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0F2B47-06DC-4AB0-84E3-1A073803F544}"/>
              </a:ext>
            </a:extLst>
          </p:cNvPr>
          <p:cNvSpPr/>
          <p:nvPr/>
        </p:nvSpPr>
        <p:spPr>
          <a:xfrm>
            <a:off x="782425" y="594360"/>
            <a:ext cx="10887959" cy="5295360"/>
          </a:xfrm>
          <a:prstGeom prst="rect">
            <a:avLst/>
          </a:prstGeom>
        </p:spPr>
        <p:txBody>
          <a:bodyPr wrap="square">
            <a:spAutoFit/>
          </a:bodyPr>
          <a:lstStyle/>
          <a:p>
            <a:pPr algn="ctr">
              <a:lnSpc>
                <a:spcPct val="107000"/>
              </a:lnSpc>
              <a:spcAft>
                <a:spcPts val="800"/>
              </a:spcAft>
            </a:pPr>
            <a:r>
              <a:rPr lang="ru-RU"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ЭДС индукции в движущихся проводниках</a:t>
            </a:r>
            <a:endParaRPr lang="ru-RU" sz="28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1. ЭДС индукции в поступательно движущемся проводнике (базовый уровень)</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2. ЭДС индукции в проводнике, вращающемся в магнитном поле (базовый уровень)</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3. Рамку двигают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4. Рамка двигается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5. Движение проводящей перемычки по рельсам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6. Падение проводящей перемычки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7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2DEF4E5-8412-4EEE-A4D0-B02AD1B1AA04}"/>
              </a:ext>
            </a:extLst>
          </p:cNvPr>
          <p:cNvSpPr/>
          <p:nvPr/>
        </p:nvSpPr>
        <p:spPr>
          <a:xfrm>
            <a:off x="704088" y="502920"/>
            <a:ext cx="10634472" cy="2546531"/>
          </a:xfrm>
          <a:prstGeom prst="rect">
            <a:avLst/>
          </a:prstGeom>
        </p:spPr>
        <p:txBody>
          <a:bodyPr wrap="square">
            <a:spAutoFit/>
          </a:bodyPr>
          <a:lstStyle/>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1.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ЭДС индукции в поступательно движущемся проводнике (базовый уровень)</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Прямолинейный проводник длины </a:t>
            </a:r>
            <a:r>
              <a:rPr lang="en-US" sz="2400" dirty="0">
                <a:latin typeface="Times New Roman" panose="02020603050405020304" pitchFamily="18" charset="0"/>
                <a:ea typeface="Calibri" panose="020F0502020204030204" pitchFamily="34" charset="0"/>
                <a:cs typeface="Times New Roman" panose="02020603050405020304" pitchFamily="18" charset="0"/>
              </a:rPr>
              <a:t>L</a:t>
            </a:r>
            <a:r>
              <a:rPr lang="ru-RU" sz="2400" dirty="0">
                <a:latin typeface="Times New Roman" panose="02020603050405020304" pitchFamily="18" charset="0"/>
                <a:ea typeface="Calibri" panose="020F0502020204030204" pitchFamily="34" charset="0"/>
                <a:cs typeface="Times New Roman" panose="02020603050405020304" pitchFamily="18" charset="0"/>
              </a:rPr>
              <a:t>, расположенный в однородном магнитном поле индукции </a:t>
            </a:r>
            <a:r>
              <a:rPr lang="en-US" sz="2400" dirty="0">
                <a:latin typeface="Times New Roman" panose="02020603050405020304" pitchFamily="18" charset="0"/>
                <a:ea typeface="Calibri" panose="020F0502020204030204" pitchFamily="34" charset="0"/>
                <a:cs typeface="Times New Roman" panose="02020603050405020304" pitchFamily="18" charset="0"/>
              </a:rPr>
              <a:t>B</a:t>
            </a:r>
            <a:r>
              <a:rPr lang="ru-RU" sz="2400" dirty="0">
                <a:latin typeface="Times New Roman" panose="02020603050405020304" pitchFamily="18" charset="0"/>
                <a:ea typeface="Calibri" panose="020F0502020204030204" pitchFamily="34" charset="0"/>
                <a:cs typeface="Times New Roman" panose="02020603050405020304" pitchFamily="18" charset="0"/>
              </a:rPr>
              <a:t> перпендикулярно магнитным линиям, движется со скоростью </a:t>
            </a:r>
            <a:r>
              <a:rPr lang="ru-RU" sz="2400" b="1" dirty="0">
                <a:latin typeface="Times New Roman" panose="02020603050405020304" pitchFamily="18" charset="0"/>
                <a:ea typeface="Calibri" panose="020F0502020204030204" pitchFamily="34" charset="0"/>
                <a:cs typeface="Times New Roman" panose="02020603050405020304" pitchFamily="18" charset="0"/>
              </a:rPr>
              <a:t>υ</a:t>
            </a:r>
            <a:r>
              <a:rPr lang="ru-RU" sz="2400" dirty="0">
                <a:latin typeface="Times New Roman" panose="02020603050405020304" pitchFamily="18" charset="0"/>
                <a:ea typeface="Calibri" panose="020F0502020204030204" pitchFamily="34" charset="0"/>
                <a:cs typeface="Times New Roman" panose="02020603050405020304" pitchFamily="18" charset="0"/>
              </a:rPr>
              <a:t>. Вектор скорости перпендикулярен самому проводнику и магнитным линиям. Определите величину ЭДС индукции, возникающей в проводнике.</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62E91F36-C5FC-4B02-A3FB-C93A7EB1F9A7}"/>
              </a:ext>
            </a:extLst>
          </p:cNvPr>
          <p:cNvSpPr/>
          <p:nvPr/>
        </p:nvSpPr>
        <p:spPr>
          <a:xfrm>
            <a:off x="704088" y="3058368"/>
            <a:ext cx="10783824" cy="2941703"/>
          </a:xfrm>
          <a:prstGeom prst="rect">
            <a:avLst/>
          </a:prstGeom>
        </p:spPr>
        <p:txBody>
          <a:bodyPr wrap="square">
            <a:spAutoFit/>
          </a:bodyPr>
          <a:lstStyle/>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2.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ЭДС индукции в проводнике, вращающемся в магнитном поле (базовый уровень)</a:t>
            </a:r>
            <a:endParaRPr lang="ru-RU" sz="2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Прямолинейный проводник длины L, расположенный в однородном магнитном поле индукции B перпендикулярно магнитным линиям, вращается с постоянной угловой скоростью ω вокруг оси, параллельной магнитным линиям, проходящей через один из концов проводник. Определим величину ЭДС индукции, возникающей в проводнике.</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32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515EFB-FBC5-4F2A-83CA-8EF62D636B96}"/>
              </a:ext>
            </a:extLst>
          </p:cNvPr>
          <p:cNvSpPr/>
          <p:nvPr/>
        </p:nvSpPr>
        <p:spPr>
          <a:xfrm>
            <a:off x="748205" y="412517"/>
            <a:ext cx="7047761" cy="5243423"/>
          </a:xfrm>
          <a:prstGeom prst="rect">
            <a:avLst/>
          </a:prstGeom>
        </p:spPr>
        <p:txBody>
          <a:bodyPr wrap="square">
            <a:spAutoFit/>
          </a:bodyPr>
          <a:lstStyle/>
          <a:p>
            <a:pPr algn="just">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3. </a:t>
            </a:r>
            <a:r>
              <a:rPr lang="ru-RU" sz="2800" u="sng" dirty="0">
                <a:latin typeface="Times New Roman" panose="02020603050405020304" pitchFamily="18" charset="0"/>
                <a:ea typeface="Calibri" panose="020F0502020204030204" pitchFamily="34" charset="0"/>
                <a:cs typeface="Times New Roman" panose="02020603050405020304" pitchFamily="18" charset="0"/>
              </a:rPr>
              <a:t>Рамку двигают в магнитном поле</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Квадратную проволочную рамку с длиной стороны </a:t>
            </a:r>
            <a:r>
              <a:rPr lang="en-US" sz="2800" i="1" dirty="0">
                <a:latin typeface="Times New Roman" panose="02020603050405020304" pitchFamily="18" charset="0"/>
                <a:ea typeface="Calibri" panose="020F0502020204030204" pitchFamily="34" charset="0"/>
                <a:cs typeface="Times New Roman" panose="02020603050405020304" pitchFamily="18" charset="0"/>
              </a:rPr>
              <a:t>a</a:t>
            </a:r>
            <a:r>
              <a:rPr lang="ru-RU" sz="2800" dirty="0">
                <a:latin typeface="Times New Roman" panose="02020603050405020304" pitchFamily="18" charset="0"/>
                <a:ea typeface="Calibri" panose="020F0502020204030204" pitchFamily="34" charset="0"/>
                <a:cs typeface="Times New Roman" panose="02020603050405020304" pitchFamily="18" charset="0"/>
              </a:rPr>
              <a:t> и сопротивлением </a:t>
            </a:r>
            <a:r>
              <a:rPr lang="en-US" sz="2800" dirty="0">
                <a:latin typeface="Times New Roman" panose="02020603050405020304" pitchFamily="18" charset="0"/>
                <a:ea typeface="Calibri" panose="020F0502020204030204" pitchFamily="34" charset="0"/>
                <a:cs typeface="Times New Roman" panose="02020603050405020304" pitchFamily="18" charset="0"/>
              </a:rPr>
              <a:t>R</a:t>
            </a:r>
            <a:r>
              <a:rPr lang="ru-RU" sz="2800" dirty="0">
                <a:latin typeface="Times New Roman" panose="02020603050405020304" pitchFamily="18" charset="0"/>
                <a:ea typeface="Calibri" panose="020F0502020204030204" pitchFamily="34" charset="0"/>
                <a:cs typeface="Times New Roman" panose="02020603050405020304" pitchFamily="18" charset="0"/>
              </a:rPr>
              <a:t> протягивают с постоянной скоростью υ через зазор электромагнита. Магнитное поле в зазоре однородно и его индукция </a:t>
            </a:r>
            <a:r>
              <a:rPr lang="en-US" sz="2800" dirty="0">
                <a:latin typeface="Times New Roman" panose="02020603050405020304" pitchFamily="18" charset="0"/>
                <a:ea typeface="Calibri" panose="020F0502020204030204" pitchFamily="34" charset="0"/>
                <a:cs typeface="Times New Roman" panose="02020603050405020304" pitchFamily="18" charset="0"/>
              </a:rPr>
              <a:t>B</a:t>
            </a:r>
            <a:r>
              <a:rPr lang="ru-RU" sz="2800" dirty="0">
                <a:latin typeface="Times New Roman" panose="02020603050405020304" pitchFamily="18" charset="0"/>
                <a:ea typeface="Calibri" panose="020F0502020204030204" pitchFamily="34" charset="0"/>
                <a:cs typeface="Times New Roman" panose="02020603050405020304" pitchFamily="18" charset="0"/>
              </a:rPr>
              <a:t>. Плоскость рамки перпендикулярна </a:t>
            </a:r>
            <a:r>
              <a:rPr lang="en-US" sz="2800" b="1" dirty="0">
                <a:latin typeface="Times New Roman" panose="02020603050405020304" pitchFamily="18" charset="0"/>
                <a:ea typeface="Calibri" panose="020F0502020204030204" pitchFamily="34" charset="0"/>
                <a:cs typeface="Times New Roman" panose="02020603050405020304" pitchFamily="18" charset="0"/>
              </a:rPr>
              <a:t>B</a:t>
            </a:r>
            <a:r>
              <a:rPr lang="ru-RU" sz="2800" dirty="0">
                <a:latin typeface="Times New Roman" panose="02020603050405020304" pitchFamily="18" charset="0"/>
                <a:ea typeface="Calibri" panose="020F0502020204030204" pitchFamily="34" charset="0"/>
                <a:cs typeface="Times New Roman" panose="02020603050405020304" pitchFamily="18" charset="0"/>
              </a:rPr>
              <a:t>. Пренебрегая краевыми эффектами, определить, какое количество теплоты выделится в рамке, если сторона рамки </a:t>
            </a:r>
            <a:r>
              <a:rPr lang="en-US" sz="2800" dirty="0">
                <a:latin typeface="Times New Roman" panose="02020603050405020304" pitchFamily="18" charset="0"/>
                <a:ea typeface="Calibri" panose="020F0502020204030204" pitchFamily="34" charset="0"/>
                <a:cs typeface="Times New Roman" panose="02020603050405020304" pitchFamily="18" charset="0"/>
              </a:rPr>
              <a:t>a</a:t>
            </a:r>
            <a:r>
              <a:rPr lang="ru-RU" sz="2800" dirty="0">
                <a:latin typeface="Times New Roman" panose="02020603050405020304" pitchFamily="18" charset="0"/>
                <a:ea typeface="Calibri" panose="020F0502020204030204" pitchFamily="34" charset="0"/>
                <a:cs typeface="Times New Roman" panose="02020603050405020304" pitchFamily="18" charset="0"/>
              </a:rPr>
              <a:t> меньше продольного размера зазора </a:t>
            </a:r>
            <a:r>
              <a:rPr lang="en-US" sz="2800" i="1" dirty="0">
                <a:latin typeface="Times New Roman" panose="02020603050405020304" pitchFamily="18" charset="0"/>
                <a:ea typeface="Calibri" panose="020F0502020204030204" pitchFamily="34" charset="0"/>
                <a:cs typeface="Times New Roman" panose="02020603050405020304" pitchFamily="18" charset="0"/>
              </a:rPr>
              <a:t>b</a:t>
            </a:r>
            <a:r>
              <a:rPr lang="ru-RU" sz="2800" dirty="0">
                <a:latin typeface="Times New Roman" panose="02020603050405020304" pitchFamily="18" charset="0"/>
                <a:ea typeface="Calibri" panose="020F0502020204030204" pitchFamily="34" charset="0"/>
                <a:cs typeface="Times New Roman" panose="02020603050405020304" pitchFamily="18" charset="0"/>
              </a:rPr>
              <a:t>, а поперечный размер </a:t>
            </a:r>
            <a:r>
              <a:rPr lang="en-US" sz="2800" dirty="0">
                <a:latin typeface="Times New Roman" panose="02020603050405020304" pitchFamily="18" charset="0"/>
                <a:ea typeface="Calibri" panose="020F0502020204030204" pitchFamily="34" charset="0"/>
                <a:cs typeface="Times New Roman" panose="02020603050405020304" pitchFamily="18" charset="0"/>
              </a:rPr>
              <a:t>l </a:t>
            </a:r>
            <a:r>
              <a:rPr lang="ru-RU"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i="1" dirty="0">
                <a:latin typeface="Times New Roman" panose="02020603050405020304" pitchFamily="18" charset="0"/>
                <a:ea typeface="Calibri" panose="020F0502020204030204" pitchFamily="34" charset="0"/>
                <a:cs typeface="Times New Roman" panose="02020603050405020304" pitchFamily="18" charset="0"/>
              </a:rPr>
              <a:t>a</a:t>
            </a:r>
            <a:r>
              <a:rPr lang="ru-RU" sz="2800" dirty="0">
                <a:latin typeface="Times New Roman" panose="02020603050405020304" pitchFamily="18" charset="0"/>
                <a:ea typeface="Calibri" panose="020F0502020204030204" pitchFamily="34" charset="0"/>
                <a:cs typeface="Times New Roman" panose="02020603050405020304" pitchFamily="18" charset="0"/>
              </a:rPr>
              <a:t>.</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08816784-1502-4B4A-9014-A2E043E486B1}"/>
              </a:ext>
            </a:extLst>
          </p:cNvPr>
          <p:cNvPicPr>
            <a:picLocks noChangeAspect="1"/>
          </p:cNvPicPr>
          <p:nvPr/>
        </p:nvPicPr>
        <p:blipFill>
          <a:blip r:embed="rId2"/>
          <a:stretch>
            <a:fillRect/>
          </a:stretch>
        </p:blipFill>
        <p:spPr>
          <a:xfrm>
            <a:off x="8423909" y="1168399"/>
            <a:ext cx="3123925" cy="4165233"/>
          </a:xfrm>
          <a:prstGeom prst="rect">
            <a:avLst/>
          </a:prstGeom>
        </p:spPr>
      </p:pic>
    </p:spTree>
    <p:extLst>
      <p:ext uri="{BB962C8B-B14F-4D97-AF65-F5344CB8AC3E}">
        <p14:creationId xmlns:p14="http://schemas.microsoft.com/office/powerpoint/2010/main" val="424978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F50F7E9-E7CE-465A-A5CD-29A3AC637628}"/>
              </a:ext>
            </a:extLst>
          </p:cNvPr>
          <p:cNvSpPr/>
          <p:nvPr/>
        </p:nvSpPr>
        <p:spPr>
          <a:xfrm>
            <a:off x="1014419" y="474545"/>
            <a:ext cx="6083965" cy="5707909"/>
          </a:xfrm>
          <a:prstGeom prst="rect">
            <a:avLst/>
          </a:prstGeom>
        </p:spPr>
        <p:txBody>
          <a:bodyPr wrap="square">
            <a:spAutoFit/>
          </a:bodyPr>
          <a:lstStyle/>
          <a:p>
            <a:pPr algn="just">
              <a:lnSpc>
                <a:spcPct val="107000"/>
              </a:lnSpc>
              <a:spcAft>
                <a:spcPts val="800"/>
              </a:spcAft>
            </a:pPr>
            <a:r>
              <a:rPr lang="ru-RU" sz="2400" b="1" i="1" dirty="0">
                <a:latin typeface="Times New Roman" panose="02020603050405020304" pitchFamily="18" charset="0"/>
                <a:ea typeface="Calibri" panose="020F0502020204030204" pitchFamily="34" charset="0"/>
                <a:cs typeface="Times New Roman" panose="02020603050405020304" pitchFamily="18" charset="0"/>
              </a:rPr>
              <a:t>4.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Рамка двигается в магнитном поле</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Проволочный контур в виде квадрата со стороной </a:t>
            </a:r>
            <a:r>
              <a:rPr lang="ru-RU" sz="2400" i="1" dirty="0">
                <a:latin typeface="Times New Roman" panose="02020603050405020304" pitchFamily="18" charset="0"/>
                <a:ea typeface="Calibri" panose="020F0502020204030204" pitchFamily="34" charset="0"/>
                <a:cs typeface="Times New Roman" panose="02020603050405020304" pitchFamily="18" charset="0"/>
              </a:rPr>
              <a:t>a</a:t>
            </a:r>
            <a:r>
              <a:rPr lang="ru-RU" sz="2400" dirty="0">
                <a:latin typeface="Times New Roman" panose="02020603050405020304" pitchFamily="18" charset="0"/>
                <a:ea typeface="Calibri" panose="020F0502020204030204" pitchFamily="34" charset="0"/>
                <a:cs typeface="Times New Roman" panose="02020603050405020304" pitchFamily="18" charset="0"/>
              </a:rPr>
              <a:t>, массой М и общим сопротивлением R расположен на гладкой горизонтальной поверхности вблизи от границы области однородного магнитного поля с индукцией B</a:t>
            </a:r>
            <a:r>
              <a:rPr lang="ru-RU" sz="2400" baseline="-25000" dirty="0">
                <a:latin typeface="Times New Roman" panose="02020603050405020304" pitchFamily="18" charset="0"/>
                <a:ea typeface="Calibri" panose="020F0502020204030204" pitchFamily="34" charset="0"/>
                <a:cs typeface="Times New Roman" panose="02020603050405020304" pitchFamily="18" charset="0"/>
              </a:rPr>
              <a:t>0</a:t>
            </a:r>
            <a:r>
              <a:rPr lang="ru-RU" sz="2400" dirty="0">
                <a:latin typeface="Times New Roman" panose="02020603050405020304" pitchFamily="18" charset="0"/>
                <a:ea typeface="Calibri" panose="020F0502020204030204" pitchFamily="34" charset="0"/>
                <a:cs typeface="Times New Roman" panose="02020603050405020304" pitchFamily="18" charset="0"/>
              </a:rPr>
              <a:t>, перпендикулярной плоскости контура. Конуру сообщают скорость </a:t>
            </a:r>
            <a:r>
              <a:rPr lang="ru-RU" sz="24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400" baseline="-25000" dirty="0">
                <a:latin typeface="Times New Roman" panose="02020603050405020304" pitchFamily="18" charset="0"/>
                <a:ea typeface="Calibri" panose="020F0502020204030204" pitchFamily="34" charset="0"/>
                <a:cs typeface="Times New Roman" panose="02020603050405020304" pitchFamily="18" charset="0"/>
              </a:rPr>
              <a:t>0</a:t>
            </a:r>
            <a:r>
              <a:rPr lang="ru-RU" sz="2400" dirty="0">
                <a:latin typeface="Times New Roman" panose="02020603050405020304" pitchFamily="18" charset="0"/>
                <a:ea typeface="Calibri" panose="020F0502020204030204" pitchFamily="34" charset="0"/>
                <a:cs typeface="Times New Roman" panose="02020603050405020304" pitchFamily="18" charset="0"/>
              </a:rPr>
              <a:t>, направленную перпендикулярно границе магнитного поля (ось OY). Определите максимальную величину ускорения контура при его дальнейшем движении, включая область магнитного поля. Самоиндукцией контура пренебречь.</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67E1D9B3-9334-4A8C-87FA-02728D5B8FEB}"/>
              </a:ext>
            </a:extLst>
          </p:cNvPr>
          <p:cNvPicPr>
            <a:picLocks noChangeAspect="1"/>
          </p:cNvPicPr>
          <p:nvPr/>
        </p:nvPicPr>
        <p:blipFill>
          <a:blip r:embed="rId2"/>
          <a:stretch>
            <a:fillRect/>
          </a:stretch>
        </p:blipFill>
        <p:spPr>
          <a:xfrm>
            <a:off x="7663521" y="1862030"/>
            <a:ext cx="3910584" cy="2932938"/>
          </a:xfrm>
          <a:prstGeom prst="rect">
            <a:avLst/>
          </a:prstGeom>
        </p:spPr>
      </p:pic>
    </p:spTree>
    <p:extLst>
      <p:ext uri="{BB962C8B-B14F-4D97-AF65-F5344CB8AC3E}">
        <p14:creationId xmlns:p14="http://schemas.microsoft.com/office/powerpoint/2010/main" val="26392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6E73767-ED82-439A-8A1F-EAA56B23269B}"/>
              </a:ext>
            </a:extLst>
          </p:cNvPr>
          <p:cNvSpPr/>
          <p:nvPr/>
        </p:nvSpPr>
        <p:spPr>
          <a:xfrm>
            <a:off x="611517" y="320041"/>
            <a:ext cx="7665217" cy="6050952"/>
          </a:xfrm>
          <a:prstGeom prst="rect">
            <a:avLst/>
          </a:prstGeom>
        </p:spPr>
        <p:txBody>
          <a:bodyPr wrap="square">
            <a:spAutoFit/>
          </a:bodyPr>
          <a:lstStyle/>
          <a:p>
            <a:pPr algn="just">
              <a:lnSpc>
                <a:spcPct val="107000"/>
              </a:lnSpc>
              <a:spcAft>
                <a:spcPts val="800"/>
              </a:spcAft>
            </a:pPr>
            <a:r>
              <a:rPr lang="ru-RU" b="1" i="1" dirty="0">
                <a:latin typeface="Times New Roman" panose="02020603050405020304" pitchFamily="18" charset="0"/>
                <a:ea typeface="Calibri" panose="020F0502020204030204" pitchFamily="34" charset="0"/>
                <a:cs typeface="Times New Roman" panose="02020603050405020304" pitchFamily="18" charset="0"/>
              </a:rPr>
              <a:t>5. </a:t>
            </a:r>
            <a:r>
              <a:rPr lang="ru-RU" b="1" i="1" u="sng" dirty="0">
                <a:latin typeface="Times New Roman" panose="02020603050405020304" pitchFamily="18" charset="0"/>
                <a:ea typeface="Calibri" panose="020F0502020204030204" pitchFamily="34" charset="0"/>
                <a:cs typeface="Times New Roman" panose="02020603050405020304" pitchFamily="18" charset="0"/>
              </a:rPr>
              <a:t>Движение проводящей перемычки по рельсам в магнитном поле</a:t>
            </a:r>
            <a:r>
              <a:rPr lang="ru-RU" b="1" i="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По длинным параллельным горизонтальным проводящим рельсам, находящимся на расстоянии l друг от друга, может без трения скользить, не теряя электрического контакта и оставаясь перпендикулярной рельсам, проводящая перемычка (на рисунке изображен вид сверху). Рельсы соединены через резистор сопротивлением r и идеальную батарею с ЭДС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cs typeface="Times New Roman" panose="02020603050405020304" pitchFamily="18" charset="0"/>
              </a:rPr>
              <a:t>. Сопротивлением остальных участков цепи можно пренебречь. Система находится в вертикальном постоянном однородном магнитном поле с индукцией В, перпендикулярном плоскости рисунка. Если к перемычке приложить параллельную рельсам силу F, то перемычка будет оставаться неподвижной, а при вдвое большей силе (в том же направлении) через некоторое время устанавливается равномерное движение перемычки со скоростью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1 Найдите величину силы F.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2 Найдите величину и направление скорости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Считайте заданными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cs typeface="Times New Roman" panose="02020603050405020304" pitchFamily="18" charset="0"/>
              </a:rPr>
              <a:t>, r, B, l.</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DD355A96-F554-48CD-AE20-7601F7619B80}"/>
              </a:ext>
            </a:extLst>
          </p:cNvPr>
          <p:cNvPicPr>
            <a:picLocks noChangeAspect="1"/>
          </p:cNvPicPr>
          <p:nvPr/>
        </p:nvPicPr>
        <p:blipFill>
          <a:blip r:embed="rId2"/>
          <a:stretch>
            <a:fillRect/>
          </a:stretch>
        </p:blipFill>
        <p:spPr>
          <a:xfrm>
            <a:off x="8525319" y="1270753"/>
            <a:ext cx="3561902" cy="2693689"/>
          </a:xfrm>
          <a:prstGeom prst="rect">
            <a:avLst/>
          </a:prstGeom>
        </p:spPr>
      </p:pic>
    </p:spTree>
    <p:extLst>
      <p:ext uri="{BB962C8B-B14F-4D97-AF65-F5344CB8AC3E}">
        <p14:creationId xmlns:p14="http://schemas.microsoft.com/office/powerpoint/2010/main" val="2719575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049258-3941-48C3-88DC-AB4ECBEA025B}"/>
              </a:ext>
            </a:extLst>
          </p:cNvPr>
          <p:cNvSpPr/>
          <p:nvPr/>
        </p:nvSpPr>
        <p:spPr>
          <a:xfrm>
            <a:off x="777240" y="694945"/>
            <a:ext cx="6949440" cy="4127220"/>
          </a:xfrm>
          <a:prstGeom prst="rect">
            <a:avLst/>
          </a:prstGeom>
        </p:spPr>
        <p:txBody>
          <a:bodyPr wrap="square">
            <a:spAutoFit/>
          </a:bodyPr>
          <a:lstStyle/>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6.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Падение проводящей перемычки в магнитном поле</a:t>
            </a:r>
            <a:r>
              <a:rPr lang="ru-RU" sz="2400" b="1" i="1" dirty="0">
                <a:latin typeface="Times New Roman" panose="02020603050405020304" pitchFamily="18" charset="0"/>
                <a:ea typeface="Calibri" panose="020F0502020204030204" pitchFamily="34" charset="0"/>
                <a:cs typeface="Times New Roman" panose="02020603050405020304" pitchFamily="18" charset="0"/>
              </a:rPr>
              <a:t> </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Перемычка MN скользит по двум вертикальным направляющим под действием силы тяжести без потери контакта. Длина перемычки l, масса m. Вверху цепь замкнута на конденсатор емкостью С. Вся система находится в однородном магнитном поле с индукцией </a:t>
            </a:r>
            <a:r>
              <a:rPr lang="ru-RU" sz="2400" b="1" dirty="0">
                <a:latin typeface="Times New Roman" panose="02020603050405020304" pitchFamily="18" charset="0"/>
                <a:ea typeface="Calibri" panose="020F0502020204030204" pitchFamily="34" charset="0"/>
                <a:cs typeface="Times New Roman" panose="02020603050405020304" pitchFamily="18" charset="0"/>
              </a:rPr>
              <a:t>B</a:t>
            </a:r>
            <a:r>
              <a:rPr lang="ru-RU" sz="2400" dirty="0">
                <a:latin typeface="Times New Roman" panose="02020603050405020304" pitchFamily="18" charset="0"/>
                <a:ea typeface="Calibri" panose="020F0502020204030204" pitchFamily="34" charset="0"/>
                <a:cs typeface="Times New Roman" panose="02020603050405020304" pitchFamily="18" charset="0"/>
              </a:rPr>
              <a:t>. Каково ускорение перемычки? Сопротивлением проводников и силой трения пренебречь.</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7E3DF882-F5D9-42C3-AAD3-16CBD6817B3F}"/>
              </a:ext>
            </a:extLst>
          </p:cNvPr>
          <p:cNvPicPr>
            <a:picLocks noChangeAspect="1"/>
          </p:cNvPicPr>
          <p:nvPr/>
        </p:nvPicPr>
        <p:blipFill>
          <a:blip r:embed="rId2"/>
          <a:stretch>
            <a:fillRect/>
          </a:stretch>
        </p:blipFill>
        <p:spPr>
          <a:xfrm>
            <a:off x="8452866" y="802587"/>
            <a:ext cx="2961894" cy="3949192"/>
          </a:xfrm>
          <a:prstGeom prst="rect">
            <a:avLst/>
          </a:prstGeom>
        </p:spPr>
      </p:pic>
    </p:spTree>
    <p:extLst>
      <p:ext uri="{BB962C8B-B14F-4D97-AF65-F5344CB8AC3E}">
        <p14:creationId xmlns:p14="http://schemas.microsoft.com/office/powerpoint/2010/main" val="256026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1113F2F-E697-4CB8-B408-BE911376920A}"/>
              </a:ext>
            </a:extLst>
          </p:cNvPr>
          <p:cNvSpPr/>
          <p:nvPr/>
        </p:nvSpPr>
        <p:spPr>
          <a:xfrm>
            <a:off x="576072" y="51970"/>
            <a:ext cx="11201400" cy="6806030"/>
          </a:xfrm>
          <a:prstGeom prst="rect">
            <a:avLst/>
          </a:prstGeom>
        </p:spPr>
        <p:txBody>
          <a:bodyPr wrap="square">
            <a:spAutoFit/>
          </a:bodyPr>
          <a:lstStyle/>
          <a:p>
            <a:pPr algn="just">
              <a:lnSpc>
                <a:spcPct val="107000"/>
              </a:lnSpc>
              <a:spcAft>
                <a:spcPts val="800"/>
              </a:spcAft>
            </a:pPr>
            <a:r>
              <a:rPr lang="ru-RU"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Методика решения расчетных задач о силах, действующих на проводники с током в однородном магнитном поле:</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1) делается схематический чертеж, на котором указываются контур с током и направление линий магнитной индукции поля. Отмечаются углы между направлением вектора индукции и отдельными элементами контура, если последний состоит из нескольких прямых проводников;</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2) используя правило левой руки, определяется направление сил, действующих со стороны поля на каждый элемент контура и проставляются векторы этих сил на чертеже;</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3) в простейших случаях задача состоит в том, чтобы найти одну из величин, входящих в выражение для сил, действующих на отдельные проводники контура, или вращающих моментов, создаваемых этими силами, зная остальные величины.</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Если в задаче рассматривают равновесие проводника или контура с током в магнитном поле, то, помимо силы Ампера, указываются и все остальные силы, приложенные к проводнику, и записывается условие его равновесия Ʃ</a:t>
            </a:r>
            <a:r>
              <a:rPr lang="en-US" sz="2400" dirty="0">
                <a:latin typeface="Times New Roman" panose="02020603050405020304" pitchFamily="18" charset="0"/>
                <a:ea typeface="Calibri" panose="020F0502020204030204" pitchFamily="34" charset="0"/>
                <a:cs typeface="Times New Roman" panose="02020603050405020304" pitchFamily="18" charset="0"/>
              </a:rPr>
              <a:t>F</a:t>
            </a:r>
            <a:r>
              <a:rPr lang="ru-RU" sz="2400" dirty="0">
                <a:latin typeface="Times New Roman" panose="02020603050405020304" pitchFamily="18" charset="0"/>
                <a:ea typeface="Calibri" panose="020F0502020204030204" pitchFamily="34" charset="0"/>
                <a:cs typeface="Times New Roman" panose="02020603050405020304" pitchFamily="18" charset="0"/>
              </a:rPr>
              <a:t>=0 (или Ʃ</a:t>
            </a:r>
            <a:r>
              <a:rPr lang="en-US" sz="2400" dirty="0">
                <a:latin typeface="Times New Roman" panose="02020603050405020304" pitchFamily="18" charset="0"/>
                <a:ea typeface="Calibri" panose="020F0502020204030204" pitchFamily="34" charset="0"/>
                <a:cs typeface="Times New Roman" panose="02020603050405020304" pitchFamily="18" charset="0"/>
              </a:rPr>
              <a:t>M</a:t>
            </a:r>
            <a:r>
              <a:rPr lang="ru-RU" sz="2400" dirty="0">
                <a:latin typeface="Times New Roman" panose="02020603050405020304" pitchFamily="18" charset="0"/>
                <a:ea typeface="Calibri" panose="020F0502020204030204" pitchFamily="34" charset="0"/>
                <a:cs typeface="Times New Roman" panose="02020603050405020304" pitchFamily="18" charset="0"/>
              </a:rPr>
              <a:t>=0 – для рамки с током).</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857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1FAD2A-D8E3-45B3-8BD4-1DA839A640DE}"/>
              </a:ext>
            </a:extLst>
          </p:cNvPr>
          <p:cNvSpPr/>
          <p:nvPr/>
        </p:nvSpPr>
        <p:spPr>
          <a:xfrm>
            <a:off x="763571" y="482125"/>
            <a:ext cx="10858170" cy="5893750"/>
          </a:xfrm>
          <a:prstGeom prst="rect">
            <a:avLst/>
          </a:prstGeom>
        </p:spPr>
        <p:txBody>
          <a:bodyPr wrap="square">
            <a:spAutoFit/>
          </a:bodyPr>
          <a:lstStyle/>
          <a:p>
            <a:pPr algn="ctr">
              <a:lnSpc>
                <a:spcPct val="107000"/>
              </a:lnSpc>
              <a:spcAft>
                <a:spcPts val="800"/>
              </a:spcAft>
            </a:pP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Явление самоиндукции</a:t>
            </a:r>
            <a:endParaRPr lang="ru-RU"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i="1" dirty="0">
                <a:latin typeface="Times New Roman" panose="02020603050405020304" pitchFamily="18" charset="0"/>
                <a:ea typeface="Calibri" panose="020F0502020204030204" pitchFamily="34" charset="0"/>
                <a:cs typeface="Times New Roman" panose="02020603050405020304" pitchFamily="18" charset="0"/>
              </a:rPr>
              <a:t>1. Размыкание цепи, содержащей катушку индуктивности (базовый уровень)</a:t>
            </a:r>
            <a:endParaRPr lang="ru-RU" sz="24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i="1" dirty="0">
                <a:latin typeface="Times New Roman" panose="02020603050405020304" pitchFamily="18" charset="0"/>
                <a:ea typeface="Calibri" panose="020F0502020204030204" pitchFamily="34" charset="0"/>
                <a:cs typeface="Times New Roman" panose="02020603050405020304" pitchFamily="18" charset="0"/>
              </a:rPr>
              <a:t>2.</a:t>
            </a:r>
            <a:r>
              <a:rPr lang="ru-RU" sz="2400" b="1" i="1" dirty="0">
                <a:latin typeface="Times New Roman" panose="02020603050405020304" pitchFamily="18" charset="0"/>
                <a:ea typeface="Calibri" panose="020F0502020204030204" pitchFamily="34" charset="0"/>
                <a:cs typeface="Times New Roman" panose="02020603050405020304" pitchFamily="18" charset="0"/>
              </a:rPr>
              <a:t> </a:t>
            </a:r>
            <a:r>
              <a:rPr lang="ru-RU" sz="2400" i="1" dirty="0">
                <a:latin typeface="Times New Roman" panose="02020603050405020304" pitchFamily="18" charset="0"/>
                <a:ea typeface="Calibri" panose="020F0502020204030204" pitchFamily="34" charset="0"/>
                <a:cs typeface="Times New Roman" panose="02020603050405020304" pitchFamily="18" charset="0"/>
              </a:rPr>
              <a:t>Переходный процесс в цепи, содержащей две катушки индуктивности (углубленный уровень)</a:t>
            </a:r>
            <a:endParaRPr lang="ru-RU" sz="24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1.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Размыкание цепи, содержащей катушку индуктивности (базовый уровень)</a:t>
            </a:r>
            <a:r>
              <a:rPr lang="ru-RU" sz="2400" b="1" i="1" dirty="0">
                <a:latin typeface="Times New Roman" panose="02020603050405020304" pitchFamily="18" charset="0"/>
                <a:ea typeface="Calibri" panose="020F0502020204030204" pitchFamily="34" charset="0"/>
                <a:cs typeface="Times New Roman" panose="02020603050405020304" pitchFamily="18" charset="0"/>
              </a:rPr>
              <a:t> </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Какое количество теплоты выделится на резисторе R</a:t>
            </a:r>
            <a:r>
              <a:rPr lang="ru-RU" sz="2400" baseline="-25000" dirty="0">
                <a:latin typeface="Times New Roman" panose="02020603050405020304" pitchFamily="18" charset="0"/>
                <a:ea typeface="Calibri" panose="020F0502020204030204" pitchFamily="34" charset="0"/>
                <a:cs typeface="Times New Roman" panose="02020603050405020304" pitchFamily="18" charset="0"/>
              </a:rPr>
              <a:t>2</a:t>
            </a:r>
            <a:r>
              <a:rPr lang="ru-RU" sz="2400" dirty="0">
                <a:latin typeface="Times New Roman" panose="02020603050405020304" pitchFamily="18" charset="0"/>
                <a:ea typeface="Calibri" panose="020F0502020204030204" pitchFamily="34" charset="0"/>
                <a:cs typeface="Times New Roman" panose="02020603050405020304" pitchFamily="18" charset="0"/>
              </a:rPr>
              <a:t> в схеме, </a:t>
            </a: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изображенной на рисунке, после перемещения ключа К </a:t>
            </a: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из положения 1 в положение 2.</a:t>
            </a:r>
          </a:p>
          <a:p>
            <a:pPr algn="just">
              <a:lnSpc>
                <a:spcPct val="107000"/>
              </a:lnSpc>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3B55909F-EBA7-4FA9-8E5A-FCA411623038}"/>
              </a:ext>
            </a:extLst>
          </p:cNvPr>
          <p:cNvPicPr>
            <a:picLocks noChangeAspect="1"/>
          </p:cNvPicPr>
          <p:nvPr/>
        </p:nvPicPr>
        <p:blipFill>
          <a:blip r:embed="rId2"/>
          <a:stretch>
            <a:fillRect/>
          </a:stretch>
        </p:blipFill>
        <p:spPr>
          <a:xfrm>
            <a:off x="8266166" y="4310522"/>
            <a:ext cx="3162263" cy="2065353"/>
          </a:xfrm>
          <a:prstGeom prst="rect">
            <a:avLst/>
          </a:prstGeom>
        </p:spPr>
      </p:pic>
    </p:spTree>
    <p:extLst>
      <p:ext uri="{BB962C8B-B14F-4D97-AF65-F5344CB8AC3E}">
        <p14:creationId xmlns:p14="http://schemas.microsoft.com/office/powerpoint/2010/main" val="633076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99B4109-8456-44B9-8E70-E8FB7FB1B14F}"/>
              </a:ext>
            </a:extLst>
          </p:cNvPr>
          <p:cNvSpPr/>
          <p:nvPr/>
        </p:nvSpPr>
        <p:spPr>
          <a:xfrm>
            <a:off x="972312" y="593526"/>
            <a:ext cx="6096000" cy="4229812"/>
          </a:xfrm>
          <a:prstGeom prst="rect">
            <a:avLst/>
          </a:prstGeom>
        </p:spPr>
        <p:txBody>
          <a:bodyPr>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Переходный процесс в цепи, содержащей две катушки индуктивности (углубленный уровень)</a:t>
            </a:r>
            <a:r>
              <a:rPr lang="ru-RU" sz="2400" b="1" i="1" dirty="0">
                <a:latin typeface="Times New Roman" panose="02020603050405020304" pitchFamily="18" charset="0"/>
                <a:ea typeface="Calibri" panose="020F0502020204030204" pitchFamily="34" charset="0"/>
                <a:cs typeface="Times New Roman" panose="02020603050405020304" pitchFamily="18" charset="0"/>
              </a:rPr>
              <a:t> </a:t>
            </a:r>
            <a:endParaRPr lang="ru-RU" sz="24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Две катушки индуктивностями и подключены к источнику с ЭДС и внутренним сопротивлением r. Определите установившиеся токи в катушках после замыкания ключа. Сопротивлением катушек пренебречь.</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08E8E019-959A-4D57-BA27-9E6DB5DB9A38}"/>
              </a:ext>
            </a:extLst>
          </p:cNvPr>
          <p:cNvPicPr>
            <a:picLocks noChangeAspect="1"/>
          </p:cNvPicPr>
          <p:nvPr/>
        </p:nvPicPr>
        <p:blipFill>
          <a:blip r:embed="rId2"/>
          <a:stretch>
            <a:fillRect/>
          </a:stretch>
        </p:blipFill>
        <p:spPr>
          <a:xfrm>
            <a:off x="7973568" y="593526"/>
            <a:ext cx="3887292" cy="3179683"/>
          </a:xfrm>
          <a:prstGeom prst="rect">
            <a:avLst/>
          </a:prstGeom>
        </p:spPr>
      </p:pic>
    </p:spTree>
    <p:extLst>
      <p:ext uri="{BB962C8B-B14F-4D97-AF65-F5344CB8AC3E}">
        <p14:creationId xmlns:p14="http://schemas.microsoft.com/office/powerpoint/2010/main" val="201903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118AF15-D5F9-4706-B6DF-92AEA4C84110}"/>
              </a:ext>
            </a:extLst>
          </p:cNvPr>
          <p:cNvSpPr/>
          <p:nvPr/>
        </p:nvSpPr>
        <p:spPr>
          <a:xfrm>
            <a:off x="402336" y="183590"/>
            <a:ext cx="11576304" cy="6353406"/>
          </a:xfrm>
          <a:prstGeom prst="rect">
            <a:avLst/>
          </a:prstGeom>
        </p:spPr>
        <p:txBody>
          <a:bodyPr wrap="square">
            <a:spAutoFit/>
          </a:bodyPr>
          <a:lstStyle/>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Особое место в задачах этой группы занимают </a:t>
            </a:r>
            <a:r>
              <a:rPr lang="ru-RU"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задачи о движении заряженных частиц в электрическом и магнитном полях.</a:t>
            </a:r>
            <a:r>
              <a:rPr lang="ru-RU" sz="2000" dirty="0">
                <a:latin typeface="Times New Roman" panose="02020603050405020304" pitchFamily="18" charset="0"/>
                <a:ea typeface="Calibri" panose="020F0502020204030204" pitchFamily="34" charset="0"/>
                <a:cs typeface="Times New Roman" panose="02020603050405020304" pitchFamily="18" charset="0"/>
              </a:rPr>
              <a:t> Их решение в большинстве случаев основано на составлении основного уравнения динамики материальной точки с учетом сил, действующих на заряженную частицу со стороны магнитного и электрического полей.</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Схема решения этих задач во многом сходна с предыдущей.</a:t>
            </a:r>
            <a:endParaRPr lang="ru-RU" sz="14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1) сделать чертеж, указать на нём линии индукции магнитного поля и линии напряженности электрического поля, проставить вектор начальной скорости частицы и отметить знак её заряда.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 если скорость частицы направлена под углом к линии индукции магнитного поля, её следует спроецировать на две оси, одна из которых должна быть направлена перпендикулярно вектору </a:t>
            </a:r>
            <a:r>
              <a:rPr lang="en-US" b="1"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вторая - параллельно ему.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3) изобразить силы, действующие на заряженную частицу. Обычно во всех задачах, где нет специальных оговорок, действие силы тяжести не учитывают, поскольку эта сила ничтожна мала по сравнению с силами электромагнитного поля.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4) указав силы, нужно попытаться определить вид траектории частицы. Иногда это делается сравнительно просто, иногда нахождение вида траектории представляет основное содержание задачи. Силы, действующие на заряженную частицу, следует спроецировать на оси, направленные вдоль линий индукции магнитного поля и перпендикулярно им. Далее необходимо составить основное уравнение динамики материальной точки для проекций на каждую ось. Записав уравнения динамики, нужно подставить в них выражения сил. В большинстве задач после такой подстановки получаются уравнения, из которых искомую величину определяют непосредственно, в ряде случаев к уравнениям динамики приходится добавлять формулы кинематики.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361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Прямоугольник 1">
                <a:extLst>
                  <a:ext uri="{FF2B5EF4-FFF2-40B4-BE49-F238E27FC236}">
                    <a16:creationId xmlns:a16="http://schemas.microsoft.com/office/drawing/2014/main" id="{2D9C4781-D565-4AFF-9FAC-129EC795A38A}"/>
                  </a:ext>
                </a:extLst>
              </p:cNvPr>
              <p:cNvSpPr/>
              <p:nvPr/>
            </p:nvSpPr>
            <p:spPr>
              <a:xfrm>
                <a:off x="557784" y="221327"/>
                <a:ext cx="11274552" cy="6267934"/>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Решая </a:t>
                </a: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задачи на закон электромагнитной индукции</a:t>
                </a:r>
                <a:r>
                  <a:rPr lang="ru-RU" dirty="0">
                    <a:latin typeface="Times New Roman" panose="02020603050405020304" pitchFamily="18" charset="0"/>
                    <a:ea typeface="Calibri" panose="020F0502020204030204" pitchFamily="34" charset="0"/>
                    <a:cs typeface="Times New Roman" panose="02020603050405020304" pitchFamily="18" charset="0"/>
                  </a:rPr>
                  <a:t>, удобно пользоваться следующими рекомендациями: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1) анализируя условие задачи, необходимо прежде всего установить причины изменения магнитного потока, связанного с контуром, и определить, какая из величин </a:t>
                </a:r>
                <a:r>
                  <a:rPr lang="en-US"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S </a:t>
                </a:r>
                <a:r>
                  <a:rPr lang="ru-RU" dirty="0">
                    <a:latin typeface="Times New Roman" panose="02020603050405020304" pitchFamily="18" charset="0"/>
                    <a:ea typeface="Calibri" panose="020F0502020204030204" pitchFamily="34" charset="0"/>
                    <a:cs typeface="Times New Roman" panose="02020603050405020304" pitchFamily="18" charset="0"/>
                  </a:rPr>
                  <a:t>или α, входящих в выражение для Ф, изменяется с течением времени. После этого нужно записать основное расчетное соотношение </a:t>
                </a:r>
                <a14:m>
                  <m:oMath xmlns:m="http://schemas.openxmlformats.org/officeDocument/2006/math">
                    <m:sSub>
                      <m:sSubPr>
                        <m:ctrlPr>
                          <a:rPr lang="ru-RU"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𝜀</m:t>
                        </m:r>
                      </m:e>
                      <m:sub>
                        <m:r>
                          <a:rPr lang="en-US"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 </m:t>
                    </m:r>
                  </m:oMath>
                </a14:m>
                <a:r>
                  <a:rPr lang="ru-RU"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ru-RU" b="0" i="1" dirty="0" smtClean="0">
                        <a:latin typeface="Cambria Math" panose="02040503050406030204" pitchFamily="18" charset="0"/>
                        <a:ea typeface="Calibri" panose="020F0502020204030204" pitchFamily="34" charset="0"/>
                        <a:cs typeface="Times New Roman" panose="02020603050405020304" pitchFamily="18" charset="0"/>
                      </a:rPr>
                      <m:t>−</m:t>
                    </m:r>
                    <m:f>
                      <m:fPr>
                        <m:ctrlPr>
                          <a:rPr lang="ru-RU" b="0" i="1" dirty="0" smtClean="0">
                            <a:latin typeface="Cambria Math" panose="02040503050406030204" pitchFamily="18" charset="0"/>
                            <a:cs typeface="Times New Roman" panose="02020603050405020304" pitchFamily="18" charset="0"/>
                          </a:rPr>
                        </m:ctrlPr>
                      </m:fPr>
                      <m:num>
                        <m:r>
                          <a:rPr lang="ru-RU" b="0" i="1" dirty="0" smtClean="0">
                            <a:latin typeface="Cambria Math" panose="02040503050406030204" pitchFamily="18" charset="0"/>
                            <a:ea typeface="Cambria Math" panose="02040503050406030204" pitchFamily="18" charset="0"/>
                            <a:cs typeface="Times New Roman" panose="02020603050405020304" pitchFamily="18" charset="0"/>
                          </a:rPr>
                          <m:t>∆Ф</m:t>
                        </m:r>
                      </m:num>
                      <m:den>
                        <m:r>
                          <a:rPr lang="ru-RU"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b="0" i="1" dirty="0" smtClean="0">
                            <a:latin typeface="Cambria Math" panose="02040503050406030204" pitchFamily="18" charset="0"/>
                            <a:ea typeface="Cambria Math" panose="02040503050406030204" pitchFamily="18" charset="0"/>
                            <a:cs typeface="Times New Roman" panose="02020603050405020304" pitchFamily="18" charset="0"/>
                          </a:rPr>
                          <m:t>𝑡</m:t>
                        </m:r>
                      </m:den>
                    </m:f>
                  </m:oMath>
                </a14:m>
                <a:r>
                  <a:rPr lang="ru-RU" dirty="0">
                    <a:latin typeface="Times New Roman" panose="02020603050405020304" pitchFamily="18" charset="0"/>
                    <a:ea typeface="Calibri" panose="020F0502020204030204" pitchFamily="34" charset="0"/>
                    <a:cs typeface="Times New Roman" panose="02020603050405020304" pitchFamily="18" charset="0"/>
                  </a:rPr>
                  <a:t>. Если в задаче рассматривается поступательное движение проводника, то ЭДС индукции определяют по формуле</a:t>
                </a:r>
                <a:r>
                  <a:rPr lang="ru-RU" dirty="0">
                    <a:ea typeface="Calibri" panose="020F0502020204030204" pitchFamily="34" charset="0"/>
                    <a:cs typeface="Times New Roman" panose="02020603050405020304" pitchFamily="18" charset="0"/>
                  </a:rPr>
                  <a:t> </a:t>
                </a:r>
                <a14:m>
                  <m:oMath xmlns:m="http://schemas.openxmlformats.org/officeDocument/2006/math">
                    <m:sSub>
                      <m:sSubPr>
                        <m:ctrlPr>
                          <a:rPr lang="ru-RU"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𝜀</m:t>
                        </m:r>
                      </m:e>
                      <m:sub>
                        <m:r>
                          <a:rPr lang="en-US"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i="1" dirty="0" err="1">
                    <a:latin typeface="Times New Roman" panose="02020603050405020304" pitchFamily="18" charset="0"/>
                    <a:ea typeface="Calibri" panose="020F0502020204030204" pitchFamily="34" charset="0"/>
                    <a:cs typeface="Times New Roman" panose="02020603050405020304" pitchFamily="18" charset="0"/>
                  </a:rPr>
                  <a:t>BvL</a:t>
                </a:r>
                <a:r>
                  <a:rPr lang="ru-RU" dirty="0">
                    <a:latin typeface="Times New Roman" panose="02020603050405020304" pitchFamily="18" charset="0"/>
                    <a:ea typeface="Calibri" panose="020F0502020204030204" pitchFamily="34" charset="0"/>
                    <a:cs typeface="Times New Roman" panose="02020603050405020304" pitchFamily="18" charset="0"/>
                  </a:rPr>
                  <a:t> , вытекающей из закона электромагнитной индукции.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 Затем выражение для Ф надо представить в развернутом виде. Для этого выбирают два момента времени и для каждого из них определяют потоки, связанные с данным контуром. Изменение магнитного потока за время </a:t>
                </a:r>
                <a14:m>
                  <m:oMath xmlns:m="http://schemas.openxmlformats.org/officeDocument/2006/math">
                    <m:r>
                      <a:rPr lang="ru-RU"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𝑡</m:t>
                    </m:r>
                    <m:r>
                      <a:rPr lang="ru-RU" i="1">
                        <a:latin typeface="Cambria Math" panose="02040503050406030204" pitchFamily="18" charset="0"/>
                        <a:ea typeface="Calibri" panose="020F0502020204030204" pitchFamily="34" charset="0"/>
                        <a:cs typeface="Times New Roman" panose="02020603050405020304" pitchFamily="18" charset="0"/>
                      </a:rPr>
                      <m:t>=</m:t>
                    </m:r>
                    <m:sSub>
                      <m:sSubPr>
                        <m:ctrlPr>
                          <a:rPr lang="ru-RU"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𝑡</m:t>
                        </m:r>
                      </m:e>
                      <m:sub>
                        <m:r>
                          <a:rPr lang="ru-RU" i="1">
                            <a:latin typeface="Cambria Math" panose="02040503050406030204" pitchFamily="18" charset="0"/>
                            <a:ea typeface="Calibri" panose="020F0502020204030204" pitchFamily="34" charset="0"/>
                            <a:cs typeface="Times New Roman" panose="02020603050405020304" pitchFamily="18" charset="0"/>
                          </a:rPr>
                          <m:t>2</m:t>
                        </m:r>
                      </m:sub>
                    </m:sSub>
                    <m:r>
                      <a:rPr lang="ru-RU" i="1">
                        <a:latin typeface="Cambria Math" panose="02040503050406030204" pitchFamily="18" charset="0"/>
                        <a:ea typeface="Calibri" panose="020F0502020204030204" pitchFamily="34" charset="0"/>
                        <a:cs typeface="Times New Roman" panose="02020603050405020304" pitchFamily="18" charset="0"/>
                      </a:rPr>
                      <m:t>−</m:t>
                    </m:r>
                    <m:sSub>
                      <m:sSubPr>
                        <m:ctrlPr>
                          <a:rPr lang="ru-RU"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𝑡</m:t>
                        </m:r>
                      </m:e>
                      <m:sub>
                        <m:r>
                          <a:rPr lang="ru-RU" i="1">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 в зависимости от условия задачи будет равно или </a:t>
                </a:r>
                <a14:m>
                  <m:oMath xmlns:m="http://schemas.openxmlformats.org/officeDocument/2006/math">
                    <m:r>
                      <a:rPr lang="ru-RU" i="1">
                        <a:latin typeface="Cambria Math" panose="02040503050406030204" pitchFamily="18" charset="0"/>
                        <a:ea typeface="Times New Roman" panose="02020603050405020304" pitchFamily="18" charset="0"/>
                        <a:cs typeface="Times New Roman" panose="02020603050405020304" pitchFamily="18" charset="0"/>
                      </a:rPr>
                      <m:t>∆Ф=</m:t>
                    </m:r>
                    <m:d>
                      <m:dPr>
                        <m:ctrlPr>
                          <a:rPr lang="ru-RU"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𝐵</m:t>
                            </m:r>
                          </m:e>
                          <m:sub>
                            <m:r>
                              <a:rPr lang="ru-RU" i="1">
                                <a:latin typeface="Cambria Math" panose="02040503050406030204" pitchFamily="18" charset="0"/>
                                <a:ea typeface="Times New Roman" panose="02020603050405020304" pitchFamily="18" charset="0"/>
                                <a:cs typeface="Times New Roman" panose="02020603050405020304" pitchFamily="18" charset="0"/>
                              </a:rPr>
                              <m:t>2</m:t>
                            </m:r>
                          </m:sub>
                        </m:sSub>
                        <m:r>
                          <a:rPr lang="ru-RU"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latin typeface="Cambria Math" panose="02040503050406030204" pitchFamily="18" charset="0"/>
                                <a:ea typeface="Times New Roman" panose="02020603050405020304" pitchFamily="18" charset="0"/>
                                <a:cs typeface="Times New Roman" panose="02020603050405020304" pitchFamily="18" charset="0"/>
                              </a:rPr>
                              <m:t>𝐵</m:t>
                            </m:r>
                          </m:e>
                          <m:sub>
                            <m:r>
                              <a:rPr lang="ru-RU" i="1">
                                <a:latin typeface="Cambria Math" panose="02040503050406030204" pitchFamily="18" charset="0"/>
                                <a:ea typeface="Times New Roman" panose="02020603050405020304" pitchFamily="18" charset="0"/>
                                <a:cs typeface="Times New Roman" panose="02020603050405020304" pitchFamily="18" charset="0"/>
                              </a:rPr>
                              <m:t>1</m:t>
                            </m:r>
                          </m:sub>
                        </m:sSub>
                      </m:e>
                    </m:d>
                    <m:r>
                      <a:rPr lang="ru-RU" i="1">
                        <a:latin typeface="Cambria Math" panose="02040503050406030204" pitchFamily="18" charset="0"/>
                        <a:ea typeface="Times New Roman" panose="02020603050405020304" pitchFamily="18" charset="0"/>
                        <a:cs typeface="Times New Roman" panose="02020603050405020304" pitchFamily="18" charset="0"/>
                      </a:rPr>
                      <m:t>𝑆𝑐𝑜𝑠</m:t>
                    </m:r>
                    <m:r>
                      <a:rPr lang="ru-RU" i="1">
                        <a:latin typeface="Cambria Math" panose="02040503050406030204" pitchFamily="18" charset="0"/>
                        <a:ea typeface="Times New Roman" panose="02020603050405020304" pitchFamily="18" charset="0"/>
                        <a:cs typeface="Times New Roman" panose="02020603050405020304" pitchFamily="18" charset="0"/>
                      </a:rPr>
                      <m:t>𝛼</m:t>
                    </m:r>
                  </m:oMath>
                </a14:m>
                <a:r>
                  <a:rPr lang="ru-RU" dirty="0">
                    <a:latin typeface="Times New Roman" panose="02020603050405020304" pitchFamily="18" charset="0"/>
                    <a:ea typeface="Times New Roman" panose="02020603050405020304" pitchFamily="18" charset="0"/>
                    <a:cs typeface="Times New Roman" panose="02020603050405020304" pitchFamily="18" charset="0"/>
                  </a:rPr>
                  <a:t>, если изменяется индукция магнитного поля, в котором находится контур, или </a:t>
                </a:r>
                <a14:m>
                  <m:oMath xmlns:m="http://schemas.openxmlformats.org/officeDocument/2006/math">
                    <m:r>
                      <a:rPr lang="ru-RU" i="1">
                        <a:latin typeface="Cambria Math" panose="02040503050406030204" pitchFamily="18" charset="0"/>
                        <a:ea typeface="Times New Roman" panose="02020603050405020304" pitchFamily="18" charset="0"/>
                        <a:cs typeface="Times New Roman" panose="02020603050405020304" pitchFamily="18" charset="0"/>
                      </a:rPr>
                      <m:t>∆Ф=</m:t>
                    </m:r>
                    <m:r>
                      <a:rPr lang="en-US" i="1">
                        <a:latin typeface="Cambria Math" panose="02040503050406030204" pitchFamily="18" charset="0"/>
                        <a:ea typeface="Times New Roman" panose="02020603050405020304" pitchFamily="18" charset="0"/>
                        <a:cs typeface="Times New Roman" panose="02020603050405020304" pitchFamily="18" charset="0"/>
                      </a:rPr>
                      <m:t>𝐵𝑆</m:t>
                    </m:r>
                    <m:r>
                      <a:rPr lang="ru-RU"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𝑐𝑜𝑠</m:t>
                    </m:r>
                    <m:sSub>
                      <m:sSubPr>
                        <m:ctrlPr>
                          <a:rPr lang="ru-RU"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𝛼</m:t>
                        </m:r>
                      </m:e>
                      <m:sub>
                        <m:r>
                          <a:rPr lang="ru-RU" i="1">
                            <a:latin typeface="Cambria Math" panose="02040503050406030204" pitchFamily="18" charset="0"/>
                            <a:ea typeface="Times New Roman" panose="02020603050405020304" pitchFamily="18" charset="0"/>
                            <a:cs typeface="Times New Roman" panose="02020603050405020304" pitchFamily="18" charset="0"/>
                          </a:rPr>
                          <m:t>2</m:t>
                        </m:r>
                      </m:sub>
                    </m:sSub>
                    <m:r>
                      <a:rPr lang="ru-RU"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𝑐𝑜𝑠</m:t>
                    </m:r>
                    <m:sSub>
                      <m:sSubPr>
                        <m:ctrlPr>
                          <a:rPr lang="ru-RU"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𝛼</m:t>
                        </m:r>
                      </m:e>
                      <m:sub>
                        <m:r>
                          <a:rPr lang="ru-RU" i="1">
                            <a:latin typeface="Cambria Math" panose="02040503050406030204" pitchFamily="18" charset="0"/>
                            <a:ea typeface="Times New Roman" panose="02020603050405020304" pitchFamily="18" charset="0"/>
                            <a:cs typeface="Times New Roman" panose="02020603050405020304" pitchFamily="18" charset="0"/>
                          </a:rPr>
                          <m:t>1</m:t>
                        </m:r>
                      </m:sub>
                    </m:sSub>
                    <m:r>
                      <a:rPr lang="ru-RU" i="1">
                        <a:latin typeface="Cambria Math" panose="02040503050406030204" pitchFamily="18" charset="0"/>
                        <a:ea typeface="Times New Roman" panose="02020603050405020304" pitchFamily="18" charset="0"/>
                        <a:cs typeface="Times New Roman" panose="02020603050405020304" pitchFamily="18" charset="0"/>
                      </a:rPr>
                      <m:t>)</m:t>
                    </m:r>
                  </m:oMath>
                </a14:m>
                <a:r>
                  <a:rPr lang="ru-RU" dirty="0">
                    <a:latin typeface="Times New Roman" panose="02020603050405020304" pitchFamily="18" charset="0"/>
                    <a:ea typeface="Times New Roman" panose="02020603050405020304" pitchFamily="18" charset="0"/>
                    <a:cs typeface="Times New Roman" panose="02020603050405020304" pitchFamily="18" charset="0"/>
                  </a:rPr>
                  <a:t>, если изменяется положение рамки в поле, или, наконец, </a:t>
                </a:r>
                <a14:m>
                  <m:oMath xmlns:m="http://schemas.openxmlformats.org/officeDocument/2006/math">
                    <m:r>
                      <a:rPr lang="ru-RU" i="1">
                        <a:latin typeface="Cambria Math" panose="02040503050406030204" pitchFamily="18" charset="0"/>
                        <a:ea typeface="Times New Roman" panose="02020603050405020304" pitchFamily="18" charset="0"/>
                        <a:cs typeface="Times New Roman" panose="02020603050405020304" pitchFamily="18" charset="0"/>
                      </a:rPr>
                      <m:t>∆Ф=</m:t>
                    </m:r>
                    <m:r>
                      <a:rPr lang="en-US" i="1">
                        <a:latin typeface="Cambria Math" panose="02040503050406030204" pitchFamily="18" charset="0"/>
                        <a:ea typeface="Times New Roman" panose="02020603050405020304" pitchFamily="18" charset="0"/>
                        <a:cs typeface="Times New Roman" panose="02020603050405020304" pitchFamily="18" charset="0"/>
                      </a:rPr>
                      <m:t>𝐵</m:t>
                    </m:r>
                    <m:r>
                      <a:rPr lang="ru-RU" i="1">
                        <a:latin typeface="Cambria Math" panose="02040503050406030204" pitchFamily="18" charset="0"/>
                        <a:ea typeface="Times New Roman" panose="02020603050405020304" pitchFamily="18" charset="0"/>
                        <a:cs typeface="Times New Roman" panose="02020603050405020304" pitchFamily="18" charset="0"/>
                      </a:rPr>
                      <m:t>∆</m:t>
                    </m:r>
                    <m:r>
                      <a:rPr lang="ru-RU" i="1">
                        <a:latin typeface="Cambria Math" panose="02040503050406030204" pitchFamily="18" charset="0"/>
                        <a:ea typeface="Times New Roman" panose="02020603050405020304" pitchFamily="18" charset="0"/>
                        <a:cs typeface="Times New Roman" panose="02020603050405020304" pitchFamily="18" charset="0"/>
                      </a:rPr>
                      <m:t>𝑆𝑐𝑜𝑠</m:t>
                    </m:r>
                    <m:r>
                      <a:rPr lang="ru-RU" i="1">
                        <a:latin typeface="Cambria Math" panose="02040503050406030204" pitchFamily="18" charset="0"/>
                        <a:ea typeface="Times New Roman" panose="02020603050405020304" pitchFamily="18" charset="0"/>
                        <a:cs typeface="Times New Roman" panose="02020603050405020304" pitchFamily="18" charset="0"/>
                      </a:rPr>
                      <m:t>𝛼</m:t>
                    </m:r>
                  </m:oMath>
                </a14:m>
                <a:r>
                  <a:rPr lang="ru-RU" dirty="0">
                    <a:latin typeface="Times New Roman" panose="02020603050405020304" pitchFamily="18" charset="0"/>
                    <a:ea typeface="Times New Roman" panose="02020603050405020304" pitchFamily="18" charset="0"/>
                    <a:cs typeface="Times New Roman" panose="02020603050405020304" pitchFamily="18" charset="0"/>
                  </a:rPr>
                  <a:t>, где ∆</a:t>
                </a:r>
                <a:r>
                  <a:rPr lang="en-US" dirty="0">
                    <a:latin typeface="Times New Roman" panose="02020603050405020304" pitchFamily="18" charset="0"/>
                    <a:ea typeface="Times New Roman" panose="02020603050405020304" pitchFamily="18" charset="0"/>
                    <a:cs typeface="Times New Roman" panose="02020603050405020304" pitchFamily="18" charset="0"/>
                  </a:rPr>
                  <a:t>S</a:t>
                </a:r>
                <a:r>
                  <a:rPr lang="ru-RU" dirty="0">
                    <a:latin typeface="Times New Roman" panose="02020603050405020304" pitchFamily="18" charset="0"/>
                    <a:ea typeface="Times New Roman" panose="02020603050405020304" pitchFamily="18" charset="0"/>
                    <a:cs typeface="Times New Roman" panose="02020603050405020304" pitchFamily="18" charset="0"/>
                  </a:rPr>
                  <a:t> – изменение площади контура, описанного в пространстве движущимся проводником.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3) Далее надо подставить выражение для </a:t>
                </a:r>
                <a14:m>
                  <m:oMath xmlns:m="http://schemas.openxmlformats.org/officeDocument/2006/math">
                    <m:r>
                      <a:rPr lang="ru-RU" i="1">
                        <a:latin typeface="Cambria Math" panose="02040503050406030204" pitchFamily="18" charset="0"/>
                        <a:ea typeface="Times New Roman" panose="02020603050405020304" pitchFamily="18" charset="0"/>
                        <a:cs typeface="Times New Roman" panose="02020603050405020304" pitchFamily="18" charset="0"/>
                      </a:rPr>
                      <m:t>∆Ф</m:t>
                    </m:r>
                  </m:oMath>
                </a14:m>
                <a:r>
                  <a:rPr lang="ru-RU" dirty="0">
                    <a:latin typeface="Times New Roman" panose="02020603050405020304" pitchFamily="18" charset="0"/>
                    <a:ea typeface="Times New Roman" panose="02020603050405020304" pitchFamily="18" charset="0"/>
                    <a:cs typeface="Times New Roman" panose="02020603050405020304" pitchFamily="18" charset="0"/>
                  </a:rPr>
                  <a:t> в исходную формулу закона электромагнитной индукции и, записав дополнительные условия, решить полученные уравнения совместно относительно искомой величины. </a:t>
                </a:r>
              </a:p>
              <a:p>
                <a:pPr algn="just">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Наибольшие затруднения возникают обычно при расчете электрических цепей, содержащих источники тока, когда на одном из участков цепи возникает ЭДС индукции, вызванная движением проводника в магнитном поле. Решение таких задач нужно начинать с определения полярности и модуля этой ЭДС индукции, после чего задача сведется к расчету обычной цепи постоянного тока с несколькими источниками ЭДС, соединенными между собой последовательно или параллельно.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Прямоугольник 1">
                <a:extLst>
                  <a:ext uri="{FF2B5EF4-FFF2-40B4-BE49-F238E27FC236}">
                    <a16:creationId xmlns:a16="http://schemas.microsoft.com/office/drawing/2014/main" id="{2D9C4781-D565-4AFF-9FAC-129EC795A38A}"/>
                  </a:ext>
                </a:extLst>
              </p:cNvPr>
              <p:cNvSpPr>
                <a:spLocks noRot="1" noChangeAspect="1" noMove="1" noResize="1" noEditPoints="1" noAdjustHandles="1" noChangeArrowheads="1" noChangeShapeType="1" noTextEdit="1"/>
              </p:cNvSpPr>
              <p:nvPr/>
            </p:nvSpPr>
            <p:spPr>
              <a:xfrm>
                <a:off x="557784" y="221327"/>
                <a:ext cx="11274552" cy="6267934"/>
              </a:xfrm>
              <a:prstGeom prst="rect">
                <a:avLst/>
              </a:prstGeom>
              <a:blipFill>
                <a:blip r:embed="rId2"/>
                <a:stretch>
                  <a:fillRect l="-487" t="-486" r="-433" b="-194"/>
                </a:stretch>
              </a:blipFill>
            </p:spPr>
            <p:txBody>
              <a:bodyPr/>
              <a:lstStyle/>
              <a:p>
                <a:r>
                  <a:rPr lang="ru-RU">
                    <a:noFill/>
                  </a:rPr>
                  <a:t> </a:t>
                </a:r>
              </a:p>
            </p:txBody>
          </p:sp>
        </mc:Fallback>
      </mc:AlternateContent>
    </p:spTree>
    <p:extLst>
      <p:ext uri="{BB962C8B-B14F-4D97-AF65-F5344CB8AC3E}">
        <p14:creationId xmlns:p14="http://schemas.microsoft.com/office/powerpoint/2010/main" val="3925597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9B6C209-EB63-462A-9474-ECC8FE0174B6}"/>
              </a:ext>
            </a:extLst>
          </p:cNvPr>
          <p:cNvSpPr/>
          <p:nvPr/>
        </p:nvSpPr>
        <p:spPr>
          <a:xfrm>
            <a:off x="923827" y="777240"/>
            <a:ext cx="10661715" cy="4373313"/>
          </a:xfrm>
          <a:prstGeom prst="rect">
            <a:avLst/>
          </a:prstGeom>
        </p:spPr>
        <p:txBody>
          <a:bodyPr wrap="square">
            <a:spAutoFit/>
          </a:bodyPr>
          <a:lstStyle/>
          <a:p>
            <a:pPr algn="ctr">
              <a:lnSpc>
                <a:spcPct val="107000"/>
              </a:lnSpc>
              <a:spcAft>
                <a:spcPts val="800"/>
              </a:spcAft>
            </a:pPr>
            <a:r>
              <a:rPr lang="ru-RU"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Сила Ампера</a:t>
            </a:r>
            <a:endParaRPr lang="ru-RU" sz="28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1. Проводник с током подвешен на нитях и помещен в магнитное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2. Закрепленная рамка с током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3. Незакрепленная рамка с током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4. Треугольная рамка с током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800" b="1" u="sng" dirty="0">
                <a:latin typeface="Times New Roman" panose="02020603050405020304" pitchFamily="18" charset="0"/>
                <a:ea typeface="Calibri" panose="020F0502020204030204" pitchFamily="34" charset="0"/>
                <a:cs typeface="Times New Roman" panose="02020603050405020304" pitchFamily="18" charset="0"/>
              </a:rPr>
              <a:t>5. Разрыв кольца с током в магнитном поле</a:t>
            </a:r>
            <a:endParaRPr lang="ru-RU" sz="2800" b="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546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85AC448-B2F9-41BE-8ACB-73B6735B2B10}"/>
              </a:ext>
            </a:extLst>
          </p:cNvPr>
          <p:cNvSpPr/>
          <p:nvPr/>
        </p:nvSpPr>
        <p:spPr>
          <a:xfrm>
            <a:off x="810705" y="621792"/>
            <a:ext cx="6705663" cy="4309257"/>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1.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Проводник с током подвешен на нитях и помещен в магнитное поле</a:t>
            </a:r>
            <a:endParaRPr lang="ru-RU" sz="2400" b="1" i="1" dirty="0">
              <a:latin typeface="Calibri" panose="020F0502020204030204" pitchFamily="34" charset="0"/>
              <a:ea typeface="Calibri" panose="020F0502020204030204" pitchFamily="34" charset="0"/>
              <a:cs typeface="Times New Roman" panose="02020603050405020304" pitchFamily="18" charset="0"/>
            </a:endParaRPr>
          </a:p>
          <a:p>
            <a:pPr algn="just"/>
            <a:r>
              <a:rPr lang="ru-RU" sz="2400" dirty="0">
                <a:latin typeface="Times New Roman" panose="02020603050405020304" pitchFamily="18" charset="0"/>
                <a:ea typeface="Calibri" panose="020F0502020204030204" pitchFamily="34" charset="0"/>
              </a:rPr>
              <a:t>В вертикальном однородном магнитном поле на двух тонких нитях подвешен горизонтальный проводник массы 0,16 кг и длины 80 см. Концы проводника при помощи гибких проводов, находящихся вне поля, подсоединены к источнику тока. Найдите угол, на который отклоняются от вертикали нити подвеса, если по проводнику течет ток 2 А, а индукция магнитного поля 1 Тл.</a:t>
            </a:r>
            <a:endParaRPr lang="ru-RU" sz="2400" dirty="0"/>
          </a:p>
        </p:txBody>
      </p:sp>
      <p:pic>
        <p:nvPicPr>
          <p:cNvPr id="3" name="Рисунок 2">
            <a:extLst>
              <a:ext uri="{FF2B5EF4-FFF2-40B4-BE49-F238E27FC236}">
                <a16:creationId xmlns:a16="http://schemas.microsoft.com/office/drawing/2014/main" id="{B8806176-D318-47D5-8546-75A6058358DC}"/>
              </a:ext>
            </a:extLst>
          </p:cNvPr>
          <p:cNvPicPr>
            <a:picLocks noChangeAspect="1"/>
          </p:cNvPicPr>
          <p:nvPr/>
        </p:nvPicPr>
        <p:blipFill>
          <a:blip r:embed="rId2"/>
          <a:stretch>
            <a:fillRect/>
          </a:stretch>
        </p:blipFill>
        <p:spPr>
          <a:xfrm>
            <a:off x="8010144" y="771144"/>
            <a:ext cx="3252216" cy="3252216"/>
          </a:xfrm>
          <a:prstGeom prst="rect">
            <a:avLst/>
          </a:prstGeom>
        </p:spPr>
      </p:pic>
    </p:spTree>
    <p:extLst>
      <p:ext uri="{BB962C8B-B14F-4D97-AF65-F5344CB8AC3E}">
        <p14:creationId xmlns:p14="http://schemas.microsoft.com/office/powerpoint/2010/main" val="109335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F9F7993-78BD-4AC3-951E-E6998ABC4BDF}"/>
              </a:ext>
            </a:extLst>
          </p:cNvPr>
          <p:cNvSpPr/>
          <p:nvPr/>
        </p:nvSpPr>
        <p:spPr>
          <a:xfrm>
            <a:off x="1155191" y="227739"/>
            <a:ext cx="6876288" cy="2740237"/>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 </a:t>
            </a:r>
            <a:r>
              <a:rPr lang="ru-RU" sz="2000" b="1" i="1" dirty="0">
                <a:latin typeface="Times New Roman" panose="02020603050405020304" pitchFamily="18" charset="0"/>
                <a:ea typeface="Calibri" panose="020F0502020204030204" pitchFamily="34" charset="0"/>
                <a:cs typeface="Times New Roman" panose="02020603050405020304" pitchFamily="18" charset="0"/>
              </a:rPr>
              <a:t>Закрепленная рамка с током в магнитном поле.</a:t>
            </a:r>
            <a:endParaRPr lang="ru-RU"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400" dirty="0">
                <a:latin typeface="Times New Roman" panose="02020603050405020304" pitchFamily="18" charset="0"/>
                <a:ea typeface="Calibri" panose="020F0502020204030204" pitchFamily="34" charset="0"/>
              </a:rPr>
              <a:t>Квадратная рамка с током закреплена так, что может свободно вращаться вокруг горизонтально расположенной стороны. Рамка находится в вертикальном магнитном поле индукции </a:t>
            </a:r>
            <a:r>
              <a:rPr lang="en-US" sz="2400" dirty="0">
                <a:latin typeface="Times New Roman" panose="02020603050405020304" pitchFamily="18" charset="0"/>
                <a:ea typeface="Calibri" panose="020F0502020204030204" pitchFamily="34" charset="0"/>
              </a:rPr>
              <a:t>B</a:t>
            </a:r>
            <a:r>
              <a:rPr lang="ru-RU" sz="2400" dirty="0">
                <a:latin typeface="Times New Roman" panose="02020603050405020304" pitchFamily="18" charset="0"/>
                <a:ea typeface="Calibri" panose="020F0502020204030204" pitchFamily="34" charset="0"/>
              </a:rPr>
              <a:t>. Угол наклона рамки к горизонту равен α, её масса </a:t>
            </a:r>
            <a:r>
              <a:rPr lang="en-US" sz="2400" dirty="0">
                <a:latin typeface="Times New Roman" panose="02020603050405020304" pitchFamily="18" charset="0"/>
                <a:ea typeface="Calibri" panose="020F0502020204030204" pitchFamily="34" charset="0"/>
              </a:rPr>
              <a:t>m</a:t>
            </a:r>
            <a:r>
              <a:rPr lang="ru-RU" sz="2400" dirty="0">
                <a:latin typeface="Times New Roman" panose="02020603050405020304" pitchFamily="18" charset="0"/>
                <a:ea typeface="Calibri" panose="020F0502020204030204" pitchFamily="34" charset="0"/>
              </a:rPr>
              <a:t>, длина стороны </a:t>
            </a:r>
            <a:r>
              <a:rPr lang="en-US" sz="2400" i="1" dirty="0">
                <a:latin typeface="Times New Roman" panose="02020603050405020304" pitchFamily="18" charset="0"/>
                <a:ea typeface="Calibri" panose="020F0502020204030204" pitchFamily="34" charset="0"/>
              </a:rPr>
              <a:t>a</a:t>
            </a:r>
            <a:r>
              <a:rPr lang="ru-RU" sz="2400" dirty="0">
                <a:latin typeface="Times New Roman" panose="02020603050405020304" pitchFamily="18" charset="0"/>
                <a:ea typeface="Calibri" panose="020F0502020204030204" pitchFamily="34" charset="0"/>
              </a:rPr>
              <a:t>. Найдите ток в рамке.</a:t>
            </a:r>
            <a:endParaRPr lang="ru-RU" sz="2400" dirty="0"/>
          </a:p>
        </p:txBody>
      </p:sp>
      <p:pic>
        <p:nvPicPr>
          <p:cNvPr id="3" name="Рисунок 2">
            <a:extLst>
              <a:ext uri="{FF2B5EF4-FFF2-40B4-BE49-F238E27FC236}">
                <a16:creationId xmlns:a16="http://schemas.microsoft.com/office/drawing/2014/main" id="{7F05361F-3CED-4762-AE54-94788C1E0AEE}"/>
              </a:ext>
            </a:extLst>
          </p:cNvPr>
          <p:cNvPicPr>
            <a:picLocks noChangeAspect="1"/>
          </p:cNvPicPr>
          <p:nvPr/>
        </p:nvPicPr>
        <p:blipFill>
          <a:blip r:embed="rId2"/>
          <a:stretch>
            <a:fillRect/>
          </a:stretch>
        </p:blipFill>
        <p:spPr>
          <a:xfrm>
            <a:off x="8650225" y="640081"/>
            <a:ext cx="2386584" cy="2577913"/>
          </a:xfrm>
          <a:prstGeom prst="rect">
            <a:avLst/>
          </a:prstGeom>
        </p:spPr>
      </p:pic>
      <p:sp>
        <p:nvSpPr>
          <p:cNvPr id="5" name="Прямоугольник 4">
            <a:extLst>
              <a:ext uri="{FF2B5EF4-FFF2-40B4-BE49-F238E27FC236}">
                <a16:creationId xmlns:a16="http://schemas.microsoft.com/office/drawing/2014/main" id="{AA052965-CE06-4B64-8991-3DF1B1F0BAD1}"/>
              </a:ext>
            </a:extLst>
          </p:cNvPr>
          <p:cNvSpPr/>
          <p:nvPr/>
        </p:nvSpPr>
        <p:spPr>
          <a:xfrm>
            <a:off x="1155191" y="3090299"/>
            <a:ext cx="6656832" cy="3109569"/>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3. </a:t>
            </a:r>
            <a:r>
              <a:rPr lang="ru-RU" sz="2000" b="1" i="1" u="sng" dirty="0">
                <a:latin typeface="Times New Roman" panose="02020603050405020304" pitchFamily="18" charset="0"/>
                <a:ea typeface="Calibri" panose="020F0502020204030204" pitchFamily="34" charset="0"/>
                <a:cs typeface="Times New Roman" panose="02020603050405020304" pitchFamily="18" charset="0"/>
              </a:rPr>
              <a:t>Незакрепленная рамка с током в магнитном поле.</a:t>
            </a:r>
            <a:endParaRPr lang="ru-RU" sz="20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400" dirty="0">
                <a:latin typeface="Times New Roman" panose="02020603050405020304" pitchFamily="18" charset="0"/>
                <a:ea typeface="Calibri" panose="020F0502020204030204" pitchFamily="34" charset="0"/>
              </a:rPr>
              <a:t>В однородном магнитном поле поместили прямоугольную рамку с током. Индукция магнитного поля </a:t>
            </a:r>
            <a:r>
              <a:rPr lang="en-US" sz="2400" dirty="0">
                <a:latin typeface="Times New Roman" panose="02020603050405020304" pitchFamily="18" charset="0"/>
                <a:ea typeface="Calibri" panose="020F0502020204030204" pitchFamily="34" charset="0"/>
              </a:rPr>
              <a:t>B</a:t>
            </a:r>
            <a:r>
              <a:rPr lang="ru-RU" sz="2400" dirty="0">
                <a:latin typeface="Times New Roman" panose="02020603050405020304" pitchFamily="18" charset="0"/>
                <a:ea typeface="Calibri" panose="020F0502020204030204" pitchFamily="34" charset="0"/>
              </a:rPr>
              <a:t> параллельна плоскости рамки. Площадь рамки </a:t>
            </a:r>
            <a:r>
              <a:rPr lang="en-US" sz="2400" dirty="0">
                <a:latin typeface="Times New Roman" panose="02020603050405020304" pitchFamily="18" charset="0"/>
                <a:ea typeface="Calibri" panose="020F0502020204030204" pitchFamily="34" charset="0"/>
              </a:rPr>
              <a:t>S</a:t>
            </a:r>
            <a:r>
              <a:rPr lang="ru-RU" sz="2400" dirty="0">
                <a:latin typeface="Times New Roman" panose="02020603050405020304" pitchFamily="18" charset="0"/>
                <a:ea typeface="Calibri" panose="020F0502020204030204" pitchFamily="34" charset="0"/>
              </a:rPr>
              <a:t>, ток в ней </a:t>
            </a:r>
            <a:r>
              <a:rPr lang="en-US" sz="2400" dirty="0">
                <a:latin typeface="Times New Roman" panose="02020603050405020304" pitchFamily="18" charset="0"/>
                <a:ea typeface="Calibri" panose="020F0502020204030204" pitchFamily="34" charset="0"/>
              </a:rPr>
              <a:t>I</a:t>
            </a:r>
            <a:r>
              <a:rPr lang="ru-RU" sz="2400" dirty="0">
                <a:latin typeface="Times New Roman" panose="02020603050405020304" pitchFamily="18" charset="0"/>
                <a:ea typeface="Calibri" panose="020F0502020204030204" pitchFamily="34" charset="0"/>
              </a:rPr>
              <a:t>. Чему равен момент мил, действующих на рамку? Изменится ли ответ, если рамка будет иметь форму кольца той же площади? </a:t>
            </a:r>
            <a:endParaRPr lang="ru-RU" sz="2400" dirty="0"/>
          </a:p>
        </p:txBody>
      </p:sp>
      <p:pic>
        <p:nvPicPr>
          <p:cNvPr id="6" name="Рисунок 5">
            <a:extLst>
              <a:ext uri="{FF2B5EF4-FFF2-40B4-BE49-F238E27FC236}">
                <a16:creationId xmlns:a16="http://schemas.microsoft.com/office/drawing/2014/main" id="{F470C2BE-4D01-4420-9D99-33E25635D784}"/>
              </a:ext>
            </a:extLst>
          </p:cNvPr>
          <p:cNvPicPr>
            <a:picLocks noChangeAspect="1"/>
          </p:cNvPicPr>
          <p:nvPr/>
        </p:nvPicPr>
        <p:blipFill>
          <a:blip r:embed="rId3"/>
          <a:stretch>
            <a:fillRect/>
          </a:stretch>
        </p:blipFill>
        <p:spPr>
          <a:xfrm>
            <a:off x="8329760" y="3591828"/>
            <a:ext cx="3496219" cy="2567536"/>
          </a:xfrm>
          <a:prstGeom prst="rect">
            <a:avLst/>
          </a:prstGeom>
        </p:spPr>
      </p:pic>
    </p:spTree>
    <p:extLst>
      <p:ext uri="{BB962C8B-B14F-4D97-AF65-F5344CB8AC3E}">
        <p14:creationId xmlns:p14="http://schemas.microsoft.com/office/powerpoint/2010/main" val="323054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35A8554-5EE1-4031-82B8-0765F9526275}"/>
              </a:ext>
            </a:extLst>
          </p:cNvPr>
          <p:cNvSpPr/>
          <p:nvPr/>
        </p:nvSpPr>
        <p:spPr>
          <a:xfrm>
            <a:off x="546755" y="496698"/>
            <a:ext cx="11142482" cy="3336876"/>
          </a:xfrm>
          <a:prstGeom prst="rect">
            <a:avLst/>
          </a:prstGeom>
        </p:spPr>
        <p:txBody>
          <a:bodyPr wrap="square">
            <a:spAutoFit/>
          </a:bodyPr>
          <a:lstStyle/>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4.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Треугольная рамка с током в магнитном поле</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На непроводящей горизонтальной поверхности стола лежит проводящая жесткая тонкая рамка из однородного куска проволоки в виде равностороннего треугольника стороной </a:t>
            </a:r>
            <a:r>
              <a:rPr lang="en-US" sz="2400" dirty="0">
                <a:latin typeface="Times New Roman" panose="02020603050405020304" pitchFamily="18" charset="0"/>
                <a:ea typeface="Calibri" panose="020F0502020204030204" pitchFamily="34" charset="0"/>
                <a:cs typeface="Times New Roman" panose="02020603050405020304" pitchFamily="18" charset="0"/>
              </a:rPr>
              <a:t>a</a:t>
            </a:r>
            <a:r>
              <a:rPr lang="ru-RU" sz="2400" dirty="0">
                <a:latin typeface="Times New Roman" panose="02020603050405020304" pitchFamily="18" charset="0"/>
                <a:ea typeface="Calibri" panose="020F0502020204030204" pitchFamily="34" charset="0"/>
                <a:cs typeface="Times New Roman" panose="02020603050405020304" pitchFamily="18" charset="0"/>
              </a:rPr>
              <a:t>. Рамка находится в однородном горизонтальном магнитном поле, линии индукции которого перпендикулярны одной из сторон рамки. Масса рамки </a:t>
            </a:r>
            <a:r>
              <a:rPr lang="en-US" sz="2400" dirty="0">
                <a:latin typeface="Times New Roman" panose="02020603050405020304" pitchFamily="18" charset="0"/>
                <a:ea typeface="Calibri" panose="020F0502020204030204" pitchFamily="34" charset="0"/>
                <a:cs typeface="Times New Roman" panose="02020603050405020304" pitchFamily="18" charset="0"/>
              </a:rPr>
              <a:t>m</a:t>
            </a:r>
            <a:r>
              <a:rPr lang="ru-RU" sz="2400" dirty="0">
                <a:latin typeface="Times New Roman" panose="02020603050405020304" pitchFamily="18" charset="0"/>
                <a:ea typeface="Calibri" panose="020F0502020204030204" pitchFamily="34" charset="0"/>
                <a:cs typeface="Times New Roman" panose="02020603050405020304" pitchFamily="18" charset="0"/>
              </a:rPr>
              <a:t>, индукция магнитного поля </a:t>
            </a:r>
            <a:r>
              <a:rPr lang="en-US" sz="2400" dirty="0">
                <a:latin typeface="Times New Roman" panose="02020603050405020304" pitchFamily="18" charset="0"/>
                <a:ea typeface="Calibri" panose="020F0502020204030204" pitchFamily="34" charset="0"/>
                <a:cs typeface="Times New Roman" panose="02020603050405020304" pitchFamily="18" charset="0"/>
              </a:rPr>
              <a:t>B</a:t>
            </a:r>
            <a:r>
              <a:rPr lang="ru-RU" sz="2400" dirty="0">
                <a:latin typeface="Times New Roman" panose="02020603050405020304" pitchFamily="18" charset="0"/>
                <a:ea typeface="Calibri" panose="020F0502020204030204" pitchFamily="34" charset="0"/>
                <a:cs typeface="Times New Roman" panose="02020603050405020304" pitchFamily="18" charset="0"/>
              </a:rPr>
              <a:t>. Какой силы ток нужно пропустить по рамке (против часовой стрелки), чтобы она начала приподниматься относительно одной из вершин треугольника?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86EF2BF-7728-4BAD-8606-7C35EE4F7B34}"/>
              </a:ext>
            </a:extLst>
          </p:cNvPr>
          <p:cNvSpPr/>
          <p:nvPr/>
        </p:nvSpPr>
        <p:spPr>
          <a:xfrm>
            <a:off x="656293" y="4031184"/>
            <a:ext cx="11032943" cy="2546531"/>
          </a:xfrm>
          <a:prstGeom prst="rect">
            <a:avLst/>
          </a:prstGeom>
        </p:spPr>
        <p:txBody>
          <a:bodyPr wrap="square">
            <a:spAutoFit/>
          </a:bodyPr>
          <a:lstStyle/>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5</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400" b="1" i="1" u="sng" dirty="0">
                <a:latin typeface="Times New Roman" panose="02020603050405020304" pitchFamily="18" charset="0"/>
                <a:ea typeface="Calibri" panose="020F0502020204030204" pitchFamily="34" charset="0"/>
                <a:cs typeface="Times New Roman" panose="02020603050405020304" pitchFamily="18" charset="0"/>
              </a:rPr>
              <a:t>Разрыв кольца с током в магнитном поле</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Проводящее кольцо поместили в магнитное поле, перпендикулярное его плоскости. По кольцу циркулирует ток </a:t>
            </a:r>
            <a:r>
              <a:rPr lang="en-US" sz="2400" dirty="0">
                <a:latin typeface="Times New Roman" panose="02020603050405020304" pitchFamily="18" charset="0"/>
                <a:ea typeface="Calibri" panose="020F0502020204030204" pitchFamily="34" charset="0"/>
                <a:cs typeface="Times New Roman" panose="02020603050405020304" pitchFamily="18" charset="0"/>
              </a:rPr>
              <a:t>I</a:t>
            </a:r>
            <a:r>
              <a:rPr lang="ru-RU" sz="2400" dirty="0">
                <a:latin typeface="Times New Roman" panose="02020603050405020304" pitchFamily="18" charset="0"/>
                <a:ea typeface="Calibri" panose="020F0502020204030204" pitchFamily="34" charset="0"/>
                <a:cs typeface="Times New Roman" panose="02020603050405020304" pitchFamily="18" charset="0"/>
              </a:rPr>
              <a:t>. Если проволока кольца выдерживает на разрыв нагрузку </a:t>
            </a:r>
            <a:r>
              <a:rPr lang="en-US" sz="2400" dirty="0">
                <a:latin typeface="Times New Roman" panose="02020603050405020304" pitchFamily="18" charset="0"/>
                <a:ea typeface="Calibri" panose="020F0502020204030204" pitchFamily="34" charset="0"/>
                <a:cs typeface="Times New Roman" panose="02020603050405020304" pitchFamily="18" charset="0"/>
              </a:rPr>
              <a:t>F</a:t>
            </a:r>
            <a:r>
              <a:rPr lang="ru-RU" sz="2400" dirty="0">
                <a:latin typeface="Times New Roman" panose="02020603050405020304" pitchFamily="18" charset="0"/>
                <a:ea typeface="Calibri" panose="020F0502020204030204" pitchFamily="34" charset="0"/>
                <a:cs typeface="Times New Roman" panose="02020603050405020304" pitchFamily="18" charset="0"/>
              </a:rPr>
              <a:t>, то при какой индукции магнитного поля кольцо разорвется? Радиус кольца </a:t>
            </a:r>
            <a:r>
              <a:rPr lang="en-US" sz="2400" dirty="0">
                <a:latin typeface="Times New Roman" panose="02020603050405020304" pitchFamily="18" charset="0"/>
                <a:ea typeface="Calibri" panose="020F0502020204030204" pitchFamily="34" charset="0"/>
                <a:cs typeface="Times New Roman" panose="02020603050405020304" pitchFamily="18" charset="0"/>
              </a:rPr>
              <a:t>R</a:t>
            </a:r>
            <a:r>
              <a:rPr lang="ru-RU" sz="2400" dirty="0">
                <a:latin typeface="Times New Roman" panose="02020603050405020304" pitchFamily="18" charset="0"/>
                <a:ea typeface="Calibri" panose="020F0502020204030204" pitchFamily="34" charset="0"/>
                <a:cs typeface="Times New Roman" panose="02020603050405020304" pitchFamily="18" charset="0"/>
              </a:rPr>
              <a:t>. Действием на кольцо магнитного поля, создаваемого током </a:t>
            </a:r>
            <a:r>
              <a:rPr lang="en-US" sz="2400" dirty="0">
                <a:latin typeface="Times New Roman" panose="02020603050405020304" pitchFamily="18" charset="0"/>
                <a:ea typeface="Calibri" panose="020F0502020204030204" pitchFamily="34" charset="0"/>
                <a:cs typeface="Times New Roman" panose="02020603050405020304" pitchFamily="18" charset="0"/>
              </a:rPr>
              <a:t>I</a:t>
            </a:r>
            <a:r>
              <a:rPr lang="ru-RU" sz="2400" dirty="0">
                <a:latin typeface="Times New Roman" panose="02020603050405020304" pitchFamily="18" charset="0"/>
                <a:ea typeface="Calibri" panose="020F0502020204030204" pitchFamily="34" charset="0"/>
                <a:cs typeface="Times New Roman" panose="02020603050405020304" pitchFamily="18" charset="0"/>
              </a:rPr>
              <a:t>, пренебречь.</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72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D7B3C2-73A2-4744-8095-052B0076B076}"/>
              </a:ext>
            </a:extLst>
          </p:cNvPr>
          <p:cNvSpPr/>
          <p:nvPr/>
        </p:nvSpPr>
        <p:spPr>
          <a:xfrm>
            <a:off x="832104" y="438912"/>
            <a:ext cx="10543032" cy="5533118"/>
          </a:xfrm>
          <a:prstGeom prst="rect">
            <a:avLst/>
          </a:prstGeom>
        </p:spPr>
        <p:txBody>
          <a:bodyPr wrap="square">
            <a:spAutoFit/>
          </a:bodyPr>
          <a:lstStyle/>
          <a:p>
            <a:pPr algn="ctr">
              <a:lnSpc>
                <a:spcPct val="107000"/>
              </a:lnSpc>
              <a:spcAft>
                <a:spcPts val="800"/>
              </a:spcAft>
            </a:pP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Сила Лоренца</a:t>
            </a:r>
            <a:endParaRPr lang="ru-RU"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ru-RU"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1. Заряд влетает в магнитное поле перпендикулярно магнитным линиям (базовый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2. Электрон влетает в магнитное поле под углом к магнитным линиям (базовый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3. Отклонение заряженной частицы в магнитном поле (углубленный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4. Движение заряда в скрещенных полях (базовый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5. Движение заряда в параллельных полях (углубленный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6. Разность потенциалов между концами проводника, движущегося в магнитном поле (базовый уровень)</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5670995"/>
      </p:ext>
    </p:extLst>
  </p:cSld>
  <p:clrMapOvr>
    <a:masterClrMapping/>
  </p:clrMapOvr>
</p:sld>
</file>

<file path=ppt/theme/theme1.xml><?xml version="1.0" encoding="utf-8"?>
<a:theme xmlns:a="http://schemas.openxmlformats.org/drawingml/2006/main" name="Посылка">
  <a:themeElements>
    <a:clrScheme name="Посылка">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Посылка">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осылка">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Посылка</Template>
  <TotalTime>390</TotalTime>
  <Words>2254</Words>
  <Application>Microsoft Office PowerPoint</Application>
  <PresentationFormat>Широкоэкранный</PresentationFormat>
  <Paragraphs>100</Paragraphs>
  <Slides>21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21</vt:i4>
      </vt:variant>
    </vt:vector>
  </HeadingPairs>
  <TitlesOfParts>
    <vt:vector size="29" baseType="lpstr">
      <vt:lpstr>Arial</vt:lpstr>
      <vt:lpstr>Calibri</vt:lpstr>
      <vt:lpstr>Cambria Math</vt:lpstr>
      <vt:lpstr>Corbel</vt:lpstr>
      <vt:lpstr>Gill Sans MT</vt:lpstr>
      <vt:lpstr>Symbol</vt:lpstr>
      <vt:lpstr>Times New Roman</vt:lpstr>
      <vt:lpstr>Посылка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Инга Анисина</dc:creator>
  <cp:lastModifiedBy>Инга Анисина</cp:lastModifiedBy>
  <cp:revision>18</cp:revision>
  <dcterms:created xsi:type="dcterms:W3CDTF">2025-03-25T05:54:57Z</dcterms:created>
  <dcterms:modified xsi:type="dcterms:W3CDTF">2025-03-30T14:41:04Z</dcterms:modified>
</cp:coreProperties>
</file>