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9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83" r:id="rId11"/>
    <p:sldId id="284" r:id="rId12"/>
    <p:sldId id="262" r:id="rId13"/>
    <p:sldId id="278" r:id="rId14"/>
    <p:sldId id="280" r:id="rId15"/>
    <p:sldId id="281" r:id="rId16"/>
    <p:sldId id="282" r:id="rId17"/>
    <p:sldId id="28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A8263F-4899-4512-BCA5-F45B8B167EA9}">
          <p14:sldIdLst>
            <p14:sldId id="259"/>
            <p14:sldId id="289"/>
            <p14:sldId id="290"/>
            <p14:sldId id="291"/>
            <p14:sldId id="292"/>
            <p14:sldId id="293"/>
            <p14:sldId id="294"/>
            <p14:sldId id="295"/>
            <p14:sldId id="283"/>
            <p14:sldId id="284"/>
            <p14:sldId id="262"/>
            <p14:sldId id="278"/>
            <p14:sldId id="280"/>
            <p14:sldId id="281"/>
            <p14:sldId id="282"/>
            <p14:sldId id="28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</p14:sldIdLst>
        </p14:section>
        <p14:section name="Раздел без заголовка" id="{CF315DFA-C216-48A2-BFDA-91D5FEA290D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658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01AC-10D2-4F3B-96EF-303038C345A3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A3D-CF21-48A1-82BD-1571E27C54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01AC-10D2-4F3B-96EF-303038C345A3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A3D-CF21-48A1-82BD-1571E27C5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01AC-10D2-4F3B-96EF-303038C345A3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A3D-CF21-48A1-82BD-1571E27C5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01AC-10D2-4F3B-96EF-303038C345A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31.03.2025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A3D-CF21-48A1-82BD-1571E27C547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2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01AC-10D2-4F3B-96EF-303038C345A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31.03.2025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A3D-CF21-48A1-82BD-1571E27C547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40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01AC-10D2-4F3B-96EF-303038C345A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31.03.2025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A3D-CF21-48A1-82BD-1571E27C547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66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01AC-10D2-4F3B-96EF-303038C345A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31.03.2025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A3D-CF21-48A1-82BD-1571E27C547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80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01AC-10D2-4F3B-96EF-303038C345A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31.03.2025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A3D-CF21-48A1-82BD-1571E27C547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30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01AC-10D2-4F3B-96EF-303038C345A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31.03.2025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A3D-CF21-48A1-82BD-1571E27C547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02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01AC-10D2-4F3B-96EF-303038C345A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31.03.2025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A3D-CF21-48A1-82BD-1571E27C547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71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01AC-10D2-4F3B-96EF-303038C345A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31.03.2025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A3D-CF21-48A1-82BD-1571E27C547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01AC-10D2-4F3B-96EF-303038C345A3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A3D-CF21-48A1-82BD-1571E27C5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01AC-10D2-4F3B-96EF-303038C345A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31.03.2025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A3D-CF21-48A1-82BD-1571E27C547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71040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01AC-10D2-4F3B-96EF-303038C345A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31.03.2025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A3D-CF21-48A1-82BD-1571E27C547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73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01AC-10D2-4F3B-96EF-303038C345A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31.03.2025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A3D-CF21-48A1-82BD-1571E27C547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9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01AC-10D2-4F3B-96EF-303038C345A3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A3D-CF21-48A1-82BD-1571E27C547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01AC-10D2-4F3B-96EF-303038C345A3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A3D-CF21-48A1-82BD-1571E27C5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01AC-10D2-4F3B-96EF-303038C345A3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A3D-CF21-48A1-82BD-1571E27C5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01AC-10D2-4F3B-96EF-303038C345A3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A3D-CF21-48A1-82BD-1571E27C5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01AC-10D2-4F3B-96EF-303038C345A3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A3D-CF21-48A1-82BD-1571E27C547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01AC-10D2-4F3B-96EF-303038C345A3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A3D-CF21-48A1-82BD-1571E27C5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01AC-10D2-4F3B-96EF-303038C345A3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A3D-CF21-48A1-82BD-1571E27C54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27001AC-10D2-4F3B-96EF-303038C345A3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17E7A3D-CF21-48A1-82BD-1571E27C547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27001AC-10D2-4F3B-96EF-303038C345A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31.03.2025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17E7A3D-CF21-48A1-82BD-1571E27C547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1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59898"/>
            <a:ext cx="7651576" cy="836854"/>
          </a:xfrm>
        </p:spPr>
        <p:txBody>
          <a:bodyPr>
            <a:noAutofit/>
          </a:bodyPr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204864"/>
            <a:ext cx="8064896" cy="1752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Молекулярная физика. Методы решения физических задач</a:t>
            </a:r>
          </a:p>
          <a:p>
            <a:pPr algn="ctr"/>
            <a:endParaRPr lang="ru-RU" sz="4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69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1BB2B-8A4A-9103-7775-E06E0F27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26CF93-D4C6-1AD1-5D2A-8BE4C961E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522988"/>
            <a:ext cx="7499350" cy="4650224"/>
          </a:xfrm>
        </p:spPr>
      </p:pic>
    </p:spTree>
    <p:extLst>
      <p:ext uri="{BB962C8B-B14F-4D97-AF65-F5344CB8AC3E}">
        <p14:creationId xmlns:p14="http://schemas.microsoft.com/office/powerpoint/2010/main" val="31700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7651576" cy="83685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59632" y="1844824"/>
                <a:ext cx="7632848" cy="1734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u="sng" dirty="0">
                    <a:latin typeface="Arial"/>
                    <a:ea typeface="Calibri"/>
                    <a:cs typeface="Times New Roman"/>
                  </a:rPr>
                  <a:t>Дано: </a:t>
                </a:r>
                <a:endParaRPr lang="ru-RU" sz="16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"/>
                    <a:ea typeface="Times New Roman"/>
                    <a:cs typeface="Times New Roman"/>
                  </a:rPr>
                  <a:t>m</a:t>
                </a:r>
                <a:r>
                  <a:rPr lang="ru-RU" baseline="-25000" dirty="0">
                    <a:solidFill>
                      <a:srgbClr val="000000"/>
                    </a:solidFill>
                    <a:latin typeface="Arial"/>
                    <a:ea typeface="Times New Roman"/>
                    <a:cs typeface="Times New Roman"/>
                  </a:rPr>
                  <a:t>1</a:t>
                </a:r>
                <a:r>
                  <a:rPr lang="ru-RU" baseline="-25000" dirty="0">
                    <a:effectLst/>
                    <a:latin typeface="Arial"/>
                    <a:ea typeface="Calibri"/>
                    <a:cs typeface="Times New Roman"/>
                  </a:rPr>
                  <a:t> </a:t>
                </a:r>
                <a:r>
                  <a:rPr lang="ru-RU" dirty="0">
                    <a:effectLst/>
                    <a:latin typeface="Arial"/>
                    <a:ea typeface="Calibri"/>
                    <a:cs typeface="Times New Roman"/>
                  </a:rPr>
                  <a:t>= 1,3 кг,</a:t>
                </a:r>
                <a:r>
                  <a:rPr lang="ru-RU" dirty="0">
                    <a:effectLst/>
                    <a:latin typeface="Arial"/>
                    <a:ea typeface="Times New Roman"/>
                    <a:cs typeface="Times New Roman"/>
                  </a:rPr>
                  <a:t>   </a:t>
                </a:r>
                <a:r>
                  <a:rPr lang="ru-RU" dirty="0">
                    <a:effectLst/>
                    <a:latin typeface="Arial"/>
                    <a:ea typeface="Calibri"/>
                    <a:cs typeface="Times New Roman"/>
                  </a:rPr>
                  <a:t>Т</a:t>
                </a:r>
                <a:r>
                  <a:rPr lang="ru-RU" baseline="-25000" dirty="0">
                    <a:effectLst/>
                    <a:latin typeface="Arial"/>
                    <a:ea typeface="Calibri"/>
                    <a:cs typeface="Times New Roman"/>
                  </a:rPr>
                  <a:t>1</a:t>
                </a:r>
                <a:r>
                  <a:rPr lang="ru-RU" dirty="0">
                    <a:effectLst/>
                    <a:latin typeface="Arial"/>
                    <a:ea typeface="Calibri"/>
                    <a:cs typeface="Times New Roman"/>
                  </a:rPr>
                  <a:t> = 373К,</a:t>
                </a:r>
                <a:r>
                  <a:rPr lang="ru-RU" dirty="0">
                    <a:solidFill>
                      <a:srgbClr val="000000"/>
                    </a:solidFill>
                    <a:latin typeface="Arial"/>
                    <a:ea typeface="Times New Roman"/>
                    <a:cs typeface="Times New Roman"/>
                  </a:rPr>
                  <a:t>   </a:t>
                </a:r>
                <a:r>
                  <a:rPr lang="en-US" dirty="0">
                    <a:solidFill>
                      <a:srgbClr val="000000"/>
                    </a:solidFill>
                    <a:latin typeface="Arial"/>
                    <a:ea typeface="Times New Roman"/>
                    <a:cs typeface="Times New Roman"/>
                  </a:rPr>
                  <a:t>m</a:t>
                </a:r>
                <a:r>
                  <a:rPr lang="ru-RU" baseline="-25000" dirty="0">
                    <a:solidFill>
                      <a:srgbClr val="000000"/>
                    </a:solidFill>
                    <a:latin typeface="Arial"/>
                    <a:ea typeface="Times New Roman"/>
                    <a:cs typeface="Times New Roman"/>
                  </a:rPr>
                  <a:t>2</a:t>
                </a:r>
                <a:r>
                  <a:rPr lang="ru-RU" baseline="-25000" dirty="0">
                    <a:effectLst/>
                    <a:latin typeface="Arial"/>
                    <a:ea typeface="Calibri"/>
                    <a:cs typeface="Times New Roman"/>
                  </a:rPr>
                  <a:t> </a:t>
                </a:r>
                <a:r>
                  <a:rPr lang="ru-RU" dirty="0">
                    <a:effectLst/>
                    <a:latin typeface="Arial"/>
                    <a:ea typeface="Calibri"/>
                    <a:cs typeface="Times New Roman"/>
                  </a:rPr>
                  <a:t>= 50 г,  Т</a:t>
                </a:r>
                <a:r>
                  <a:rPr lang="ru-RU" baseline="-25000" dirty="0">
                    <a:effectLst/>
                    <a:latin typeface="Arial"/>
                    <a:ea typeface="Calibri"/>
                    <a:cs typeface="Times New Roman"/>
                  </a:rPr>
                  <a:t>2</a:t>
                </a:r>
                <a:r>
                  <a:rPr lang="ru-RU" dirty="0">
                    <a:effectLst/>
                    <a:latin typeface="Arial"/>
                    <a:ea typeface="Calibri"/>
                    <a:cs typeface="Times New Roman"/>
                  </a:rPr>
                  <a:t> = 273К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Times New Roman"/>
                        <a:cs typeface="Arial"/>
                      </a:rPr>
                      <m:t>,</m:t>
                    </m:r>
                  </m:oMath>
                </a14:m>
                <a:r>
                  <a:rPr lang="ru-RU" dirty="0">
                    <a:effectLst/>
                    <a:latin typeface="Arial"/>
                    <a:ea typeface="Calibri"/>
                    <a:cs typeface="Times New Roman"/>
                  </a:rPr>
                  <a:t>   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λ</a:t>
                </a:r>
                <a:r>
                  <a:rPr lang="ru-RU" dirty="0">
                    <a:effectLst/>
                    <a:latin typeface="Arial"/>
                    <a:ea typeface="Calibri"/>
                    <a:cs typeface="Times New Roman"/>
                  </a:rPr>
                  <a:t> = 330·10</a:t>
                </a:r>
                <a:r>
                  <a:rPr lang="ru-RU" baseline="30000" dirty="0">
                    <a:effectLst/>
                    <a:latin typeface="Arial"/>
                    <a:ea typeface="Calibri"/>
                    <a:cs typeface="Times New Roman"/>
                  </a:rPr>
                  <a:t>3</a:t>
                </a:r>
                <a:r>
                  <a:rPr lang="ru-RU" dirty="0">
                    <a:effectLst/>
                    <a:latin typeface="Arial"/>
                    <a:ea typeface="Calibri"/>
                    <a:cs typeface="Times New Roman"/>
                  </a:rPr>
                  <a:t> Дж/кг,   </a:t>
                </a:r>
                <a:br>
                  <a:rPr lang="ru-RU" dirty="0">
                    <a:latin typeface="Arial"/>
                    <a:ea typeface="Calibri"/>
                    <a:cs typeface="Times New Roman"/>
                  </a:rPr>
                </a:br>
                <a:r>
                  <a:rPr lang="ru-RU" dirty="0">
                    <a:effectLst/>
                    <a:latin typeface="Arial"/>
                    <a:ea typeface="Calibri"/>
                    <a:cs typeface="Times New Roman"/>
                  </a:rPr>
                  <a:t>с</a:t>
                </a:r>
                <a:r>
                  <a:rPr lang="ru-RU" baseline="-25000" dirty="0">
                    <a:effectLst/>
                    <a:latin typeface="Arial"/>
                    <a:ea typeface="Calibri"/>
                    <a:cs typeface="Times New Roman"/>
                  </a:rPr>
                  <a:t>1</a:t>
                </a:r>
                <a:r>
                  <a:rPr lang="ru-RU" dirty="0">
                    <a:effectLst/>
                    <a:latin typeface="Arial"/>
                    <a:ea typeface="Calibri"/>
                    <a:cs typeface="Times New Roman"/>
                  </a:rPr>
                  <a:t> = 130 Дж/(кг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Times New Roman"/>
                        <a:cs typeface="Arial"/>
                      </a:rPr>
                      <m:t>℃)</m:t>
                    </m:r>
                  </m:oMath>
                </a14:m>
                <a:r>
                  <a:rPr lang="ru-RU" dirty="0">
                    <a:effectLst/>
                    <a:latin typeface="Arial"/>
                    <a:ea typeface="Calibri"/>
                    <a:cs typeface="Times New Roman"/>
                  </a:rPr>
                  <a:t>, с</a:t>
                </a:r>
                <a:r>
                  <a:rPr lang="ru-RU" baseline="-25000" dirty="0">
                    <a:effectLst/>
                    <a:latin typeface="Arial"/>
                    <a:ea typeface="Calibri"/>
                    <a:cs typeface="Times New Roman"/>
                  </a:rPr>
                  <a:t>2</a:t>
                </a:r>
                <a:r>
                  <a:rPr lang="ru-RU" dirty="0">
                    <a:effectLst/>
                    <a:latin typeface="Arial"/>
                    <a:ea typeface="Calibri"/>
                    <a:cs typeface="Times New Roman"/>
                  </a:rPr>
                  <a:t> = 4200 Дж/(кг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Times New Roman"/>
                        <a:cs typeface="Arial"/>
                      </a:rPr>
                      <m:t>℃)</m:t>
                    </m:r>
                  </m:oMath>
                </a14:m>
                <a:endParaRPr lang="ru-RU" sz="16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dirty="0" err="1">
                    <a:effectLst/>
                    <a:latin typeface="Arial"/>
                    <a:ea typeface="Calibri"/>
                    <a:cs typeface="Times New Roman"/>
                  </a:rPr>
                  <a:t>t</a:t>
                </a:r>
                <a:r>
                  <a:rPr lang="en-US" baseline="-25000" dirty="0" err="1">
                    <a:effectLst/>
                    <a:latin typeface="Arial"/>
                    <a:ea typeface="Calibri"/>
                    <a:cs typeface="Times New Roman"/>
                  </a:rPr>
                  <a:t>c</a:t>
                </a:r>
                <a:r>
                  <a:rPr lang="ru-RU" baseline="-25000" dirty="0">
                    <a:effectLst/>
                    <a:latin typeface="Arial"/>
                    <a:ea typeface="Calibri"/>
                    <a:cs typeface="Times New Roman"/>
                  </a:rPr>
                  <a:t>м</a:t>
                </a:r>
                <a:r>
                  <a:rPr lang="ru-RU" sz="3200" dirty="0">
                    <a:solidFill>
                      <a:srgbClr val="000000"/>
                    </a:solidFill>
                    <a:latin typeface="Monotype Corsiva"/>
                    <a:ea typeface="Calibri"/>
                    <a:cs typeface="Arial"/>
                  </a:rPr>
                  <a:t> </a:t>
                </a:r>
                <a:r>
                  <a:rPr lang="ru-RU" dirty="0">
                    <a:effectLst/>
                    <a:latin typeface="Arial"/>
                    <a:ea typeface="Calibri"/>
                    <a:cs typeface="Times New Roman"/>
                  </a:rPr>
                  <a:t>= ?</a:t>
                </a:r>
                <a:r>
                  <a:rPr lang="ru-RU" sz="2000" u="none" strike="noStrike" dirty="0">
                    <a:effectLst/>
                    <a:latin typeface="Arial"/>
                    <a:ea typeface="Calibri"/>
                    <a:cs typeface="Times New Roman"/>
                  </a:rPr>
                  <a:t> </a:t>
                </a:r>
                <a:endParaRPr lang="ru-RU" sz="16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indent="450215">
                  <a:spcAft>
                    <a:spcPts val="0"/>
                  </a:spcAft>
                </a:pPr>
                <a:r>
                  <a:rPr lang="ru-RU" u="sng" dirty="0">
                    <a:effectLst/>
                    <a:latin typeface="Arial"/>
                  </a:rPr>
                  <a:t>Решение:</a:t>
                </a:r>
                <a:endParaRPr lang="ru-RU" dirty="0">
                  <a:effectLst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844824"/>
                <a:ext cx="7632848" cy="1734321"/>
              </a:xfrm>
              <a:prstGeom prst="rect">
                <a:avLst/>
              </a:prstGeom>
              <a:blipFill rotWithShape="1">
                <a:blip r:embed="rId3"/>
                <a:stretch>
                  <a:fillRect l="-719" t="-704" r="-639" b="-45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1259632" y="2865873"/>
            <a:ext cx="74888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CD1CB8-EC74-EE02-A529-8EE0BB464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654" y="902607"/>
            <a:ext cx="7682963" cy="3057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F8D185-702B-954C-3CD8-9BEC4053A457}"/>
              </a:ext>
            </a:extLst>
          </p:cNvPr>
          <p:cNvSpPr txBox="1"/>
          <p:nvPr/>
        </p:nvSpPr>
        <p:spPr>
          <a:xfrm>
            <a:off x="1273218" y="6113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092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018EB-CDD9-C0EC-E357-8EC5CD85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2.3 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Решение задач базового уровня трудности и невысокой сложности </a:t>
            </a:r>
            <a:endParaRPr lang="ru-RU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8E9A2B1-DAC4-0B9F-8E53-B9B9C4BDE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401" y="1447800"/>
            <a:ext cx="5984748" cy="4800600"/>
          </a:xfrm>
        </p:spPr>
      </p:pic>
    </p:spTree>
    <p:extLst>
      <p:ext uri="{BB962C8B-B14F-4D97-AF65-F5344CB8AC3E}">
        <p14:creationId xmlns:p14="http://schemas.microsoft.com/office/powerpoint/2010/main" val="2200202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C1345-61D7-206E-B7ED-A59C2E870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2.4</a:t>
            </a:r>
            <a:endParaRPr lang="ru-RU" sz="1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3C457B6-DB38-D89A-35F5-F21FE58DD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657" y="1447800"/>
            <a:ext cx="5454236" cy="4800600"/>
          </a:xfrm>
        </p:spPr>
      </p:pic>
    </p:spTree>
    <p:extLst>
      <p:ext uri="{BB962C8B-B14F-4D97-AF65-F5344CB8AC3E}">
        <p14:creationId xmlns:p14="http://schemas.microsoft.com/office/powerpoint/2010/main" val="4011031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49DE8-6883-1E2C-D475-79B396070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46050"/>
          </a:xfrm>
        </p:spPr>
        <p:txBody>
          <a:bodyPr>
            <a:normAutofit/>
          </a:bodyPr>
          <a:lstStyle/>
          <a:p>
            <a:r>
              <a:rPr lang="ru-RU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2.5.</a:t>
            </a:r>
            <a:endParaRPr lang="ru-RU" sz="1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EBF5C8-8ADD-A579-2EDB-2C0112F38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2200" y="1447800"/>
            <a:ext cx="2592288" cy="306132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DFAF42-9FA0-EAB6-072B-4677A28913EF}"/>
              </a:ext>
            </a:extLst>
          </p:cNvPr>
          <p:cNvSpPr txBox="1"/>
          <p:nvPr/>
        </p:nvSpPr>
        <p:spPr>
          <a:xfrm>
            <a:off x="2286000" y="1115546"/>
            <a:ext cx="4086200" cy="5457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моль идеального одноатомного газа совершает циклический процесс 1-2-3-4, график которого показан на рисунке в координатах р,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Из предложенного перечня утверждений выберите все верные и укажите их номера.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1-2 газ совершает отрицательную работу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2-3 газ не совершает работу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 за цикл совершает положительную работу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4-1 над газом совершают положительную работу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arenR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Работа, совершенная газом в процессе 1-2, в 1, 6 раза больше работы, совершенной над газом в процессе 3-4</a:t>
            </a:r>
          </a:p>
        </p:txBody>
      </p:sp>
    </p:spTree>
    <p:extLst>
      <p:ext uri="{BB962C8B-B14F-4D97-AF65-F5344CB8AC3E}">
        <p14:creationId xmlns:p14="http://schemas.microsoft.com/office/powerpoint/2010/main" val="3014549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3E201-FA2A-642D-AEB2-BA9DC484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3.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Решение задач базового уровня трудности с развёрнутым ответом</a:t>
            </a:r>
            <a:endParaRPr lang="ru-RU" sz="2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28C674-D0BF-AE77-0E9E-2204C3E9B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 2.6. 1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моль разреженного гелия участвует в циклическом процессе 1-2-3-4-1, график которого изображён на рисунке в координатах V-T, где V — объём газа, Т — абсолютная температура. Постройте график цикла в координатах p-V, где р — давление газа, V — объём газа. Опираясь на законы молекулярной физики и термодинамики, объясните построение графика. Определите, во сколько раз работа газа в процессе 2-3 больше модуля работы внешних сил в процессе 4-1.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20C3CB-BB07-7211-75CB-F402E5217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3429000"/>
            <a:ext cx="532447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88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0067B-6872-F201-0B55-3BA88A4A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3C91D5D-B102-8A01-90FA-98FDE0587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1" y="2228850"/>
            <a:ext cx="3384375" cy="32385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9C67A3-A6FB-FA62-2215-71B5E67B6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276872"/>
            <a:ext cx="4248472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64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CC277-615C-8E29-08BF-9C0553E4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Решение задач повышенного уровня трудности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66E14A-2412-281F-1679-1F5938FC3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2.7 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Найдите работу, совершаемую одним молем идеального газа в цикле 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1–2–3–4–1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известны температуры 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 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 точках 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 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соответственно, причём эти точки лежат на одной прямой, проходящей через начало координат.</a:t>
            </a:r>
          </a:p>
          <a:p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endParaRPr lang="ru-RU" sz="1800" b="1" kern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2.8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Некоторую массу m идеального газа с молярной массой М нагревают в цилиндре под поршнем так, что температура изменяется пропорционально квадрату давления (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Т~р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от первоначальной температуры Т</a:t>
            </a:r>
            <a:r>
              <a:rPr kumimoji="0" lang="ru-RU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до конечной температуры Т</a:t>
            </a:r>
            <a:r>
              <a:rPr kumimoji="0" lang="ru-RU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Определим работу газа в этом процессе.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FB03D7-978B-023B-1183-ECD5E5532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714146"/>
            <a:ext cx="1713124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37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DD9F5-D395-E085-AB5F-66EE4118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Алгоритм решения задач на</a:t>
            </a:r>
            <a:r>
              <a:rPr lang="ru-RU" sz="900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коэффициента полезного действия циклического процесса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420A22-F42D-064A-1DD9-20EF8AB98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Изобразить циклический процесс на </a:t>
            </a:r>
            <a:r>
              <a:rPr lang="ru-RU" sz="18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𝑝𝑉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-диаграмме (если это ещё не сделано в условии задачи).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Выявить участки циклического процесса, на которых рабочее тело получает количество теплоты от нагревателя, отдаёт количество теплоты холодильнику, не обменивается количеством теплоты с окружающими телами.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Выявить участки циклического процесса, являющиеся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изопроцессами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и установить их характер (изотермический, изохорический, изобарический).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Принять решение, какие две составляющих энергетического баланса из трёх (</a:t>
            </a:r>
            <a:r>
              <a:rPr lang="ru-RU" sz="18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𝐴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цикла, </a:t>
            </a:r>
            <a:r>
              <a:rPr lang="ru-RU" sz="18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𝑄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нагр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|</a:t>
            </a:r>
            <a:r>
              <a:rPr lang="ru-RU" sz="18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𝑄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хол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|) наиболее просто вычислить.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Пользуясь формулами для Δ</a:t>
            </a:r>
            <a:r>
              <a:rPr lang="ru-RU" sz="18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𝑄</a:t>
            </a:r>
            <a:r>
              <a:rPr lang="ru-RU" sz="1800" baseline="-250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𝑉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Δ</a:t>
            </a:r>
            <a:r>
              <a:rPr lang="ru-RU" sz="18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𝑄𝑝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𝛥𝑈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а также первым законом термодинамики, найти необходимые составляющие энергетического баланса.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Найти КПД циклического процесса. Подставив численные значения из условия задачи, убедиться, что 0 &lt; </a:t>
            </a:r>
            <a:r>
              <a:rPr lang="ru-RU" sz="18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𝜂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&lt; 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353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AD6DD-85D6-DFA5-5DB9-5E96D397D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Решение качественных задач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F33FF-3C86-EF9E-AE53-34AE7F4D4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3.1  </a:t>
            </a:r>
            <a:r>
              <a:rPr lang="ru-RU" sz="1400" dirty="0"/>
              <a:t>Идеальная тепловая машина работает с использованием цикла Карно. Температуру холодильника машины понижают, при этом температура нагревателя и количество теплоты, которое рабочее тело получает от нагревателя за один цикл, остаются неизменными. Как изменяются в результате этого КПД тепловой машины и совершаемая машиной за один цикл работа? Для каждой величины определите соответствующий характер изменения.</a:t>
            </a:r>
          </a:p>
          <a:p>
            <a:pPr marL="82296" indent="0">
              <a:buNone/>
            </a:pPr>
            <a:r>
              <a:rPr lang="ru-RU" sz="1400" dirty="0"/>
              <a:t>        1.  Увеличивается.2.  Уменьшается.3.  Не изменяется.</a:t>
            </a:r>
          </a:p>
          <a:p>
            <a:r>
              <a:rPr lang="ru-RU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3.2.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pV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-⁠диаграмме представлен цикл идеальной тепловой машины (цикл Карно), совершаемый с постоянным количеством идеального газа.</a:t>
            </a:r>
          </a:p>
          <a:p>
            <a:pPr marL="82296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приведенного ниже списка выберите все правильные утверждения.</a:t>
            </a:r>
          </a:p>
          <a:p>
            <a:pPr marL="82296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  Процессы 2–3 и 4–1 являются изотермическими.</a:t>
            </a:r>
          </a:p>
          <a:p>
            <a:pPr marL="82296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  Процессы 2–3 и 4–1 являются адиабатическими.</a:t>
            </a:r>
          </a:p>
          <a:p>
            <a:pPr marL="82296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  В процессе 3–4 газ не совершает работы.</a:t>
            </a:r>
          </a:p>
          <a:p>
            <a:pPr marL="82296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  В процессе 2–3 газ отдает некоторое количество теплоты.</a:t>
            </a:r>
          </a:p>
          <a:p>
            <a:pPr marL="82296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  В процессе 1–2 газ получает некоторое количество теплоты.</a:t>
            </a:r>
          </a:p>
          <a:p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802C3F-CFCC-D0D4-AD9A-F544A1CE6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3645024"/>
            <a:ext cx="13716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6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9B23C-D77F-D060-E89F-E370501FC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Алгоритм решения задач по закону Дальтона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B98FD1-3FE0-190D-80E2-0917FD96B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rPr lang="ru-RU" dirty="0"/>
              <a:t>1. Определить состав газовой смеси.</a:t>
            </a:r>
          </a:p>
          <a:p>
            <a:pPr>
              <a:defRPr sz="2000"/>
            </a:pPr>
            <a:r>
              <a:rPr lang="ru-RU" dirty="0"/>
              <a:t>2. Найти парциальные давления газов (если заданы мольные доли, объемы, температуры и т.п.).</a:t>
            </a:r>
          </a:p>
          <a:p>
            <a:pPr>
              <a:defRPr sz="2000"/>
            </a:pPr>
            <a:r>
              <a:rPr lang="ru-RU" dirty="0"/>
              <a:t>3. Применить формулу: P = P₁ + P₂ + ... + </a:t>
            </a:r>
            <a:r>
              <a:rPr lang="ru-RU" dirty="0" err="1"/>
              <a:t>Pn</a:t>
            </a:r>
            <a:r>
              <a:rPr lang="ru-RU" dirty="0"/>
              <a:t>.</a:t>
            </a:r>
          </a:p>
          <a:p>
            <a:pPr>
              <a:defRPr sz="2000"/>
            </a:pPr>
            <a:r>
              <a:rPr lang="ru-RU" dirty="0"/>
              <a:t>4. При необходимости использовать уравнение Менделеева-</a:t>
            </a:r>
            <a:r>
              <a:rPr lang="ru-RU" dirty="0" err="1"/>
              <a:t>Клапейрона</a:t>
            </a:r>
            <a:r>
              <a:rPr lang="ru-RU" dirty="0"/>
              <a:t> для каждого газа.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14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7FDD6-EE0A-8870-433C-899EAD83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Решение задач базового уровня трудности и невысокой сложности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854FE6-6EDF-90D2-9539-F637E8227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3.3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Циклический процесс, все участки которого являются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изопроцессами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 неизменным количеством идеального одноатомного газа совершают циклический процесс 1–2–3–4–1, который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pV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-диаграмме представляется прямоугольником (см. рисунок). Максимальный объём газа в течение этого процесса в 4 раза превышает минимальный. Температуры в состояниях 1 и 3 равны T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250 К и T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1250 К соответственно. Найдите КПД этого циклического процесса.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5239DD-A6F7-97D0-6F26-45324DD0D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429000"/>
            <a:ext cx="2318197" cy="20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7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C67D8-7545-BFF9-6E78-264B9CE3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4192D8-4F5E-ED9A-BA2C-DB373887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3.4.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таблице приведена зависимость КПД η идеального цикла Карно от температуры </a:t>
            </a:r>
            <a:r>
              <a:rPr lang="ru-RU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800" kern="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его холодильника. Температура нагревателя поддерживается постоянной. На основании анализа этой таблицы выберите все верные утверждения.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A26FCE-8E52-48D7-9595-3D8725F80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76" y="2859786"/>
            <a:ext cx="5946648" cy="11384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1110AE-A083-451D-62E7-813C26245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028376"/>
            <a:ext cx="6018656" cy="14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96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8E31D-9B66-4BF9-6A1F-B1897AAE1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3.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Решение задач базового уровня трудности с развёрнутым ответом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3.5</a:t>
            </a:r>
            <a:endParaRPr lang="ru-RU" sz="20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2BE48A9-1F60-749D-686A-F92448EE2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782" y="1556792"/>
            <a:ext cx="6610435" cy="2736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EAF243-716E-7FB7-4E4B-EDDC004D3979}"/>
              </a:ext>
            </a:extLst>
          </p:cNvPr>
          <p:cNvSpPr txBox="1"/>
          <p:nvPr/>
        </p:nvSpPr>
        <p:spPr>
          <a:xfrm>
            <a:off x="1547664" y="4432250"/>
            <a:ext cx="6768752" cy="1087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None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3.6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идеальной тепловой машине температура холодильника отличается в 1,5 раза от температуры нагревателя. Над рабочим телом машины совершается один цикл. Чему равно отношение модуля количества теплоты, отданного рабочим телом, к совершенной машиной работе?</a:t>
            </a:r>
            <a:endParaRPr lang="ru-R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11145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5CBD4-B09D-8341-B464-CF73DFBA4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Решение задач повышенного уровня трудности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DF4A84-444B-F0B4-BAFD-F6AE002E1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3.7.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 для моля идеального газа изображен на рисунке . Цикл состоит из двух изохор и двух изобар. Температуры в точках 1 и 3 равны Т1 и Т3. Определим работу, совершенную газом за цикл. Точки 2 и 4 цикла лежат на одной изотерме</a:t>
            </a:r>
          </a:p>
          <a:p>
            <a:endParaRPr lang="ru-RU" dirty="0"/>
          </a:p>
          <a:p>
            <a:endParaRPr lang="ru-RU" dirty="0"/>
          </a:p>
          <a:p>
            <a:pPr marL="82296" indent="0">
              <a:buNone/>
            </a:pPr>
            <a:endParaRPr lang="ru-RU" sz="16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3.8.</a:t>
            </a:r>
            <a:endParaRPr lang="ru-RU" sz="16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664424-5C3D-A0A5-6ABF-5DE2585C1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564904"/>
            <a:ext cx="2837481" cy="14072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0B8A5B-7A27-1A67-12ED-F36673B71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365104"/>
            <a:ext cx="5946648" cy="6156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C1EB21-E156-1E0A-792A-2D09A9504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5229200"/>
            <a:ext cx="3672408" cy="16783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EA16E4-DEFA-54B3-69A9-8DF531608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5168574"/>
            <a:ext cx="3672408" cy="17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74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2D1DE-73F0-80C6-42BA-D0B2276FD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Задачи на определение КПД холодильных машин</a:t>
            </a:r>
            <a:br>
              <a:rPr lang="ru-RU" sz="2000" dirty="0"/>
            </a:b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3.9.</a:t>
            </a:r>
            <a:endParaRPr lang="ru-RU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740205D-5502-DEA8-6093-5E1261C02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608" y="1124744"/>
            <a:ext cx="6808800" cy="87934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79C998-EAEF-C7F5-97BB-BF03D087C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08" y="2204864"/>
            <a:ext cx="6808800" cy="13681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7FCBC5-0312-1F8E-4CAA-ED078FB9E715}"/>
              </a:ext>
            </a:extLst>
          </p:cNvPr>
          <p:cNvSpPr txBox="1"/>
          <p:nvPr/>
        </p:nvSpPr>
        <p:spPr>
          <a:xfrm>
            <a:off x="1435608" y="191981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3.10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29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1A878-9E94-BF3A-FBDF-2333C271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Решение качественных задач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53E1CB-910B-248B-DF9B-C5072504B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1.1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сосуде неизменного объема находилась при комнатной температуре смесь двух идеальных газов, по 1 моль каждого. Половину содержимого сосуда выпустили, а затем добавили в сосуд 1 моль первого газа. Температура в сосуде поддерживалась неизменной. Как изменились в результате парциальное давление первого газа и суммарное давление смеси газов?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1.2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Сосуд разделен на две равные по объему части пористой неподвижной перегородкой. Перегородка может пропускать атомы гелия и является непроницаемой для атомов аргона. Вначале в левой части сосуда содержится 8 г гелия, а в правой  — 1 моль аргона. Температура газов одинакова и остается постоянной. Выберите все верные утверждения, описывающие состояние газов после установления равновесия в системе. Запишите цифры, под которыми они указаны.</a:t>
            </a:r>
          </a:p>
          <a:p>
            <a:pPr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  Внутренняя энергия гелия в сосуде больше, чем внутренняя энергия аргона.</a:t>
            </a:r>
          </a:p>
          <a:p>
            <a:pPr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  Концентрация гелия и аргона в правой части сосуда одинакова.</a:t>
            </a:r>
          </a:p>
          <a:p>
            <a:pPr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  В правой части сосуда общее число молекул газов в 2 раза меньше, чем в левой части.</a:t>
            </a:r>
          </a:p>
          <a:p>
            <a:pPr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  Внутренняя энергия гелия в сосуде в конечном состоянии больше, чем в начальном.</a:t>
            </a:r>
          </a:p>
          <a:p>
            <a:pPr marL="82296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  Давление в обеих частях сосуда одинаково.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14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D2772-F6D7-9784-55A4-A4B91B5F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Решение задач базового уровня трудности и невысокой сложности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562416-ABA3-2FD3-DDC1-9CD2D6E51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1.3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.Сосуд объемом 10 л содержит смесь водорода и гелия общей массой 2 г и давлении 200 кПа. Соотношение массы водорода к массе гелия в смеси равно 1,5. Чему равна температура в сосуде?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1.4.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двух одинаковых баллонах при одинаковой температуре находятся кислород и азот. Давление кислорода равно 120 кПа, а давление азота равно 150 кПа. Весь азот из баллона перекачали в баллон с кислородом. Чему стало равно давление смеси газов, если температуру поддерживают постоянной, а газы можно считать идеальными? </a:t>
            </a:r>
            <a:r>
              <a:rPr lang="ru-RU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 запишите в килопаскалях.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1.5.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двух одинаковых баллонах при одинаковой температуре находятся аргон и неон. Давление аргона равно 140 кПа, а давление неона равно 180 кПа. Весь аргон из баллона перекачали в баллон с неоном. Чему стало равно давление смеси газов, если температуру поддерживают постоянной, а газы можно считать идеальными?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 запишите в килопаскалях.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019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1717-FEDE-6218-8630-87A8999B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3.Решение задач базового уровня трудности с развёрнутым ответом.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84B60C-0746-49BE-1E1E-3EC943EB4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1.6.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двух одинаковых баллонах при одинаковой температуре находятся кислород и азот. Давление кислорода равно 120 кПа, а давление азота равно 150 кПа. Весь азот из баллона перекачали в баллон с кислородом. Чему стало равно давление смеси газов, если температуру поддерживают постоянной, а газы можно считать идеальными? </a:t>
            </a:r>
            <a:r>
              <a:rPr lang="ru-RU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 запишите в килопаскалях.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1.7.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двух одинаковых баллонах при одинаковой температуре находятся аргон и неон. Давление аргона равно 140 кПа, а давление неона равно 180 кПа. Весь аргон из баллона перекачали в баллон с неоном. Чему стало равно давление смеси газов, если температуру поддерживают постоянной, а газы можно считать идеальными?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 запишите в килопаскалях.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1.8.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Сосуд объемом 10 л содержит смесь водорода и гелия общей массой 2 г при температуре 27 °C и давлении 200 кПа. Каково отношение массы водорода к массе гелия в смеси?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77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CDA34-37D8-F326-ACA6-CAEE7F89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4.Решение задач повышенного уровня трудности (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 изменения массы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6922D0-182E-6E99-1914-B447E92CB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1.9.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Сосуд разделили на две равные части полупрозрачной неподвижной перегородкой. В первую половину сосуда внедрили смесь аргона и водорода при давлении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=1,5∙10</a:t>
            </a:r>
            <a:r>
              <a:rPr lang="ru-RU" sz="18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Па, во второй половине вакуум. Через перегородку может диффундировать только водород. После окончания процесса диффузии давление в первой половине оказалось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ʹ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=10</a:t>
            </a:r>
            <a:r>
              <a:rPr lang="ru-RU" sz="18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Па. Во время процесса температура поддерживалась постоянной. Определить отношения масс аргона и водорода в смеси, которая была первоначально введена в первую половину сосуда.</a:t>
            </a:r>
          </a:p>
          <a:p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1.10.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Сосуд объема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 дм</a:t>
            </a:r>
            <a:r>
              <a:rPr lang="ru-RU" sz="18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разделен на две равные части полупроницаемой неподвижной перегородкой. В первую половину сосуда введена смесь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1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=20 г аргона и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18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 г водорода, во второй половине вакуум. Через перегородку может диффундировать только водород. Какое давление установится в первой половине после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оканчания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процесса диффузии. Во время процесса поддерживалась температура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t=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ru-RU" sz="18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º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10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06F37-7904-1EC7-C731-025093DA2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комбинированных задач с использованием закона Дальтона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C0AC5D-276E-6175-0185-83658107C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1.11.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сосуде под поршнем находится влажный воздух при давлении </a:t>
            </a:r>
            <a:r>
              <a:rPr lang="ru-RU" sz="18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𝑝1=120 кПа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температуре </a:t>
            </a:r>
            <a:r>
              <a:rPr lang="ru-RU" sz="18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𝑡 =80 ℃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относительной влажностью </a:t>
            </a:r>
            <a:r>
              <a:rPr lang="ru-RU" sz="18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𝜑=70 %.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Объём под поршнем уменьшают в три раза при постоянной температуре. Каким станет давление влажного воздуха под поршнем? При температуре </a:t>
            </a:r>
            <a:r>
              <a:rPr lang="ru-RU" sz="18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𝑡=80 °С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давление насыщенных паров воды равно </a:t>
            </a:r>
            <a:r>
              <a:rPr lang="ru-RU" sz="18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𝑝нп=47,3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кПа.</a:t>
            </a:r>
          </a:p>
          <a:p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1.12.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Давление влажного воздуха в сосуде под поршнем при температуре t = 100 </a:t>
            </a:r>
            <a:r>
              <a:rPr lang="ru-RU" sz="1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равно p</a:t>
            </a:r>
            <a:r>
              <a:rPr lang="ru-RU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1,8 · 10</a:t>
            </a:r>
            <a:r>
              <a:rPr lang="ru-RU" sz="1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Па. Объём под поршнем изотермически уменьшили в k = 4 раза. При этом давление в сосуде увеличилось в n = 3 раза. Найдите относительную влажность ϕ воздуха в первоначальном состоянии. Утечкой вещества из сосуда пренебречь.</a:t>
            </a:r>
          </a:p>
          <a:p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671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967EA-D105-D91D-4D84-FB1F65AF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Алгоритм решения графических задач работы газа.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E7E1BC-88DE-AF43-888B-593CAB76E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Определить вид графика (изобарный, изохорный, изотермический, адиабатический).</a:t>
            </a:r>
          </a:p>
          <a:p>
            <a:pPr>
              <a:defRPr sz="2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Найти площадь под графиком или использовать формулу A = P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</a:p>
          <a:p>
            <a:pPr>
              <a:defRPr sz="2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Определить знак работы (расширение — работа положительная, сжатие — отрицательная).</a:t>
            </a:r>
          </a:p>
          <a:p>
            <a:pPr>
              <a:defRPr sz="2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единицы измерения (Па, м³).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279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0C9EC-4472-37CC-3609-E322DD2F3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Решение качественных задач </a:t>
            </a:r>
            <a:br>
              <a:rPr lang="ru-RU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2.1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каком из представленных на рисунке процессов AB, протекающих в данной массе газа, совершается наибольшая работа?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C4ED29-8CA0-87FD-7BB9-B278874C4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618" y="1447800"/>
            <a:ext cx="7256313" cy="4800600"/>
          </a:xfrm>
        </p:spPr>
      </p:pic>
    </p:spTree>
    <p:extLst>
      <p:ext uri="{BB962C8B-B14F-4D97-AF65-F5344CB8AC3E}">
        <p14:creationId xmlns:p14="http://schemas.microsoft.com/office/powerpoint/2010/main" val="1444910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7143</TotalTime>
  <Words>1854</Words>
  <Application>Microsoft Office PowerPoint</Application>
  <PresentationFormat>Экран (4:3)</PresentationFormat>
  <Paragraphs>90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</vt:lpstr>
      <vt:lpstr>Calibri</vt:lpstr>
      <vt:lpstr>Cambria Math</vt:lpstr>
      <vt:lpstr>Corbel</vt:lpstr>
      <vt:lpstr>Gill Sans MT</vt:lpstr>
      <vt:lpstr>Monotype Corsiva</vt:lpstr>
      <vt:lpstr>Times New Roman</vt:lpstr>
      <vt:lpstr>Verdana</vt:lpstr>
      <vt:lpstr>Wingdings 2</vt:lpstr>
      <vt:lpstr>Солнцестояние</vt:lpstr>
      <vt:lpstr>1_Солнцестояние</vt:lpstr>
      <vt:lpstr>Презентация PowerPoint</vt:lpstr>
      <vt:lpstr>Алгоритм решения задач по закону Дальтона</vt:lpstr>
      <vt:lpstr>1. Решение качественных задач</vt:lpstr>
      <vt:lpstr>2. Решение задач базового уровня трудности и невысокой сложности </vt:lpstr>
      <vt:lpstr>3.Решение задач базового уровня трудности с развёрнутым ответом.</vt:lpstr>
      <vt:lpstr>4.Решение задач повышенного уровня трудности (нет изменения массы)</vt:lpstr>
      <vt:lpstr>Решение комбинированных задач с использованием закона Дальтона </vt:lpstr>
      <vt:lpstr>Алгоритм решения графических задач работы газа.</vt:lpstr>
      <vt:lpstr>Решение качественных задач  Задача 2.1 На каком из представленных на рисунке процессов AB, протекающих в данной массе газа, совершается наибольшая работа? </vt:lpstr>
      <vt:lpstr>Презентация PowerPoint</vt:lpstr>
      <vt:lpstr>   </vt:lpstr>
      <vt:lpstr>Задача 2.3 Решение задач базового уровня трудности и невысокой сложности </vt:lpstr>
      <vt:lpstr>Задача 2.4</vt:lpstr>
      <vt:lpstr>Задача 2.5.</vt:lpstr>
      <vt:lpstr>3.Решение задач базового уровня трудности с развёрнутым ответом</vt:lpstr>
      <vt:lpstr>Презентация PowerPoint</vt:lpstr>
      <vt:lpstr>Решение задач повышенного уровня трудности</vt:lpstr>
      <vt:lpstr>Алгоритм решения задач на вычисление коэффициента полезного действия циклического процесса. </vt:lpstr>
      <vt:lpstr>Решение качественных задач</vt:lpstr>
      <vt:lpstr>Решение задач базового уровня трудности и невысокой сложности</vt:lpstr>
      <vt:lpstr>Презентация PowerPoint</vt:lpstr>
      <vt:lpstr>3.Решение задач базового уровня трудности с развёрнутым ответом Задача 3.5</vt:lpstr>
      <vt:lpstr>Решение задач повышенного уровня трудности</vt:lpstr>
      <vt:lpstr>Задачи на определение КПД холодильных машин Задача 3.9.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Рассчитайте КПД тепловой машины, использующей в качестве рабочего тела идеальный одноатомный газ и работающей по циклу, изображенному на рисунке. 2 3 4 1 ро 2ро p V     0         Рассчитайте КПД тепловой машины, использующей в качестве рабочего тела идеальный одноатомный газ и работающей по циклу, изображенному на рисунке. 2 3 4 1 ро 2ро p V     0</dc:title>
  <dc:creator>1</dc:creator>
  <cp:lastModifiedBy>Пользователь</cp:lastModifiedBy>
  <cp:revision>41</cp:revision>
  <cp:lastPrinted>2014-05-06T16:31:51Z</cp:lastPrinted>
  <dcterms:created xsi:type="dcterms:W3CDTF">2014-05-02T21:08:24Z</dcterms:created>
  <dcterms:modified xsi:type="dcterms:W3CDTF">2025-04-01T02:46:43Z</dcterms:modified>
</cp:coreProperties>
</file>