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90" r:id="rId4"/>
    <p:sldId id="311" r:id="rId5"/>
    <p:sldId id="312" r:id="rId6"/>
    <p:sldId id="313" r:id="rId7"/>
    <p:sldId id="314" r:id="rId8"/>
    <p:sldId id="310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428"/>
    <a:srgbClr val="DF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64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3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3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500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500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8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5" y="5824646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500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500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123102"/>
            <a:ext cx="10455715" cy="3704456"/>
          </a:xfrm>
        </p:spPr>
        <p:txBody>
          <a:bodyPr/>
          <a:lstStyle/>
          <a:p>
            <a:pPr>
              <a:lnSpc>
                <a:spcPts val="12000"/>
              </a:lnSpc>
              <a:spcBef>
                <a:spcPts val="0"/>
              </a:spcBef>
            </a:pPr>
            <a:r>
              <a:rPr lang="ru-RU" dirty="0"/>
              <a:t>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1701" y="4869160"/>
            <a:ext cx="6858000" cy="914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Автор: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AA571C2-4D7F-4741-A4D5-34148520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3331"/>
            <a:ext cx="1800200" cy="21826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2FB3D-9195-4E6F-B170-C92DDC0E4EBC}"/>
              </a:ext>
            </a:extLst>
          </p:cNvPr>
          <p:cNvSpPr txBox="1"/>
          <p:nvPr/>
        </p:nvSpPr>
        <p:spPr>
          <a:xfrm>
            <a:off x="407368" y="3827558"/>
            <a:ext cx="26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ЛЕКЦИЯ</a:t>
            </a:r>
            <a:r>
              <a:rPr lang="ru-RU" sz="2400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2</a:t>
            </a:r>
            <a:endParaRPr lang="ru-RU"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2C20A-2C2E-45EB-9A0D-BBE4FF6DC172}"/>
              </a:ext>
            </a:extLst>
          </p:cNvPr>
          <p:cNvSpPr txBox="1"/>
          <p:nvPr/>
        </p:nvSpPr>
        <p:spPr>
          <a:xfrm>
            <a:off x="6041701" y="5411459"/>
            <a:ext cx="6208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ведущий программист сектора программно-технической поддержки цифровых образовательных платформ ОЦОП ЦИТ Панин Е.П.</a:t>
            </a:r>
          </a:p>
        </p:txBody>
      </p:sp>
    </p:spTree>
    <p:extLst>
      <p:ext uri="{BB962C8B-B14F-4D97-AF65-F5344CB8AC3E}">
        <p14:creationId xmlns:p14="http://schemas.microsoft.com/office/powerpoint/2010/main" val="40533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987" y="1242221"/>
            <a:ext cx="6689830" cy="771457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BE2428"/>
                </a:solidFill>
              </a:rPr>
              <a:t>Правила съемки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2204831"/>
            <a:ext cx="11089232" cy="4373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Студия, виды съемок</a:t>
            </a:r>
          </a:p>
          <a:p>
            <a:pPr marL="457200" indent="-457200">
              <a:buAutoNum type="arabicPeriod"/>
            </a:pPr>
            <a:r>
              <a:rPr lang="ru-RU" sz="2400" dirty="0"/>
              <a:t>Стиль</a:t>
            </a:r>
          </a:p>
          <a:p>
            <a:pPr marL="457200" indent="-457200">
              <a:buAutoNum type="arabicPeriod"/>
            </a:pPr>
            <a:r>
              <a:rPr lang="ru-RU" sz="2400" dirty="0"/>
              <a:t>Проблемы</a:t>
            </a:r>
          </a:p>
          <a:p>
            <a:pPr marL="457200" indent="-457200">
              <a:buAutoNum type="arabicPeriod"/>
            </a:pPr>
            <a:r>
              <a:rPr lang="ru-RU" sz="2400" dirty="0"/>
              <a:t>Рекомендации по разработке учебных видеоматериалов</a:t>
            </a:r>
          </a:p>
        </p:txBody>
      </p:sp>
      <p:pic>
        <p:nvPicPr>
          <p:cNvPr id="4" name="Picture 7" descr="C:\Users\Пользователь\Downloads\video-camera-a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551">
            <a:off x="224568" y="48586"/>
            <a:ext cx="1354795" cy="13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Пользователь\Downloads\video-camera-alt.png">
            <a:extLst>
              <a:ext uri="{FF2B5EF4-FFF2-40B4-BE49-F238E27FC236}">
                <a16:creationId xmlns:a16="http://schemas.microsoft.com/office/drawing/2014/main" id="{44C9CD56-6949-4D22-9D41-4948853C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449" flipH="1">
            <a:off x="10410441" y="48586"/>
            <a:ext cx="1354795" cy="13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9E4247-9EBC-4C35-92A2-295139506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23932" b="23932"/>
          <a:stretch/>
        </p:blipFill>
        <p:spPr>
          <a:xfrm>
            <a:off x="-2" y="5716132"/>
            <a:ext cx="4439817" cy="860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3D61C1-CB9B-4A2F-9094-5E9983535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b="23932"/>
          <a:stretch/>
        </p:blipFill>
        <p:spPr>
          <a:xfrm>
            <a:off x="4439816" y="5716132"/>
            <a:ext cx="5040560" cy="860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3F3DB7-E737-45BC-97FC-141A297EB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2" r="50215" b="23932"/>
          <a:stretch/>
        </p:blipFill>
        <p:spPr>
          <a:xfrm>
            <a:off x="9480376" y="5716132"/>
            <a:ext cx="2509429" cy="8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144016"/>
            <a:ext cx="11521280" cy="1524992"/>
          </a:xfrm>
        </p:spPr>
        <p:txBody>
          <a:bodyPr>
            <a:noAutofit/>
          </a:bodyPr>
          <a:lstStyle/>
          <a:p>
            <a:r>
              <a:rPr lang="ru-RU" sz="4000" dirty="0"/>
              <a:t>Студия, виды съемок</a:t>
            </a:r>
            <a:endParaRPr lang="ru-RU" sz="4000" dirty="0">
              <a:solidFill>
                <a:srgbClr val="BE24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CB00F-CCEA-4DF2-8624-B5E8F7689CCE}"/>
              </a:ext>
            </a:extLst>
          </p:cNvPr>
          <p:cNvSpPr txBox="1"/>
          <p:nvPr/>
        </p:nvSpPr>
        <p:spPr>
          <a:xfrm>
            <a:off x="11413742" y="62265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3</a:t>
            </a:r>
          </a:p>
        </p:txBody>
      </p:sp>
      <p:pic>
        <p:nvPicPr>
          <p:cNvPr id="12" name="Picture 5" descr="C:\Users\Пользователь\Downloads\lounge-recording-studio-for-podcast.png">
            <a:extLst>
              <a:ext uri="{FF2B5EF4-FFF2-40B4-BE49-F238E27FC236}">
                <a16:creationId xmlns:a16="http://schemas.microsoft.com/office/drawing/2014/main" id="{A242060E-8B1D-4FC7-ABC1-E2913F04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398" y="443711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Пользователь\Downloads\folks-photo-studio-lighting.png">
            <a:extLst>
              <a:ext uri="{FF2B5EF4-FFF2-40B4-BE49-F238E27FC236}">
                <a16:creationId xmlns:a16="http://schemas.microsoft.com/office/drawing/2014/main" id="{0B40AD19-97D7-4985-B4C7-78299D93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556792"/>
            <a:ext cx="2520280" cy="54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EE9DEC-CEEA-429E-8F84-C1D2C30D3A1E}"/>
              </a:ext>
            </a:extLst>
          </p:cNvPr>
          <p:cNvSpPr txBox="1"/>
          <p:nvPr/>
        </p:nvSpPr>
        <p:spPr>
          <a:xfrm>
            <a:off x="8893461" y="4149080"/>
            <a:ext cx="1758879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ru-RU" sz="2800" dirty="0"/>
              <a:t>ауд. 1324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706060-89B1-4288-85C2-53A93FD5411A}"/>
              </a:ext>
            </a:extLst>
          </p:cNvPr>
          <p:cNvSpPr txBox="1"/>
          <p:nvPr/>
        </p:nvSpPr>
        <p:spPr>
          <a:xfrm>
            <a:off x="2135560" y="2887196"/>
            <a:ext cx="5087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Доска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Профессиональный свет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Хромакей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Микрофон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Кликер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Монитор для поддержки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выступающего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Различные варианты фона</a:t>
            </a:r>
          </a:p>
        </p:txBody>
      </p:sp>
    </p:spTree>
    <p:extLst>
      <p:ext uri="{BB962C8B-B14F-4D97-AF65-F5344CB8AC3E}">
        <p14:creationId xmlns:p14="http://schemas.microsoft.com/office/powerpoint/2010/main" val="3997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144016"/>
            <a:ext cx="11521280" cy="1524992"/>
          </a:xfrm>
        </p:spPr>
        <p:txBody>
          <a:bodyPr>
            <a:noAutofit/>
          </a:bodyPr>
          <a:lstStyle/>
          <a:p>
            <a:r>
              <a:rPr lang="ru-RU" sz="4000" dirty="0"/>
              <a:t>Стиль</a:t>
            </a:r>
            <a:endParaRPr lang="ru-RU" sz="4000" dirty="0">
              <a:solidFill>
                <a:srgbClr val="BE24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CB00F-CCEA-4DF2-8624-B5E8F7689CCE}"/>
              </a:ext>
            </a:extLst>
          </p:cNvPr>
          <p:cNvSpPr txBox="1"/>
          <p:nvPr/>
        </p:nvSpPr>
        <p:spPr>
          <a:xfrm>
            <a:off x="11413742" y="62265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4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178E4F-F1F2-4F92-B136-B2757C6FA75D}"/>
              </a:ext>
            </a:extLst>
          </p:cNvPr>
          <p:cNvSpPr/>
          <p:nvPr/>
        </p:nvSpPr>
        <p:spPr>
          <a:xfrm>
            <a:off x="263351" y="1700808"/>
            <a:ext cx="4893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Отказаться от: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Зеленые оттенки одежды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Синие оттенки одежды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Мелкая клетка или полоска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Что выбрать: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Контрастные цвета (серый, белый, черный, бежевый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417047-DA25-4B69-B161-8977B677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7" y="2060848"/>
            <a:ext cx="27592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7519F8-AC1A-457E-8EA9-8594617592BD}"/>
              </a:ext>
            </a:extLst>
          </p:cNvPr>
          <p:cNvCxnSpPr/>
          <p:nvPr/>
        </p:nvCxnSpPr>
        <p:spPr>
          <a:xfrm>
            <a:off x="5098362" y="1975420"/>
            <a:ext cx="2691630" cy="36873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>
            <a:extLst>
              <a:ext uri="{FF2B5EF4-FFF2-40B4-BE49-F238E27FC236}">
                <a16:creationId xmlns:a16="http://schemas.microsoft.com/office/drawing/2014/main" id="{D7CD8529-7EAE-4367-9FA0-A16F1F1D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9103" y="1975419"/>
            <a:ext cx="3030875" cy="379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https://ae01.alicdn.com/kf/HTB1RYhBXHPx2eJjSZFBq6zmZVXaF/Slash.jpg">
            <a:extLst>
              <a:ext uri="{FF2B5EF4-FFF2-40B4-BE49-F238E27FC236}">
                <a16:creationId xmlns:a16="http://schemas.microsoft.com/office/drawing/2014/main" id="{3978B053-DA1B-47D2-BBEC-AA4C1773E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r="14085"/>
          <a:stretch/>
        </p:blipFill>
        <p:spPr bwMode="auto">
          <a:xfrm>
            <a:off x="8688288" y="2046389"/>
            <a:ext cx="25556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144016"/>
            <a:ext cx="11521280" cy="1524992"/>
          </a:xfrm>
        </p:spPr>
        <p:txBody>
          <a:bodyPr>
            <a:noAutofit/>
          </a:bodyPr>
          <a:lstStyle/>
          <a:p>
            <a:r>
              <a:rPr lang="ru-RU" sz="4000" dirty="0"/>
              <a:t>Проблемы</a:t>
            </a:r>
            <a:endParaRPr lang="ru-RU" sz="4000" dirty="0">
              <a:solidFill>
                <a:srgbClr val="BE24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CB00F-CCEA-4DF2-8624-B5E8F7689CCE}"/>
              </a:ext>
            </a:extLst>
          </p:cNvPr>
          <p:cNvSpPr txBox="1"/>
          <p:nvPr/>
        </p:nvSpPr>
        <p:spPr>
          <a:xfrm>
            <a:off x="11413742" y="62265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5</a:t>
            </a:r>
          </a:p>
        </p:txBody>
      </p:sp>
      <p:pic>
        <p:nvPicPr>
          <p:cNvPr id="4" name="Picture 3" descr="C:\Users\Пользователь\Downloads\cherry-fatal-error-2.png">
            <a:extLst>
              <a:ext uri="{FF2B5EF4-FFF2-40B4-BE49-F238E27FC236}">
                <a16:creationId xmlns:a16="http://schemas.microsoft.com/office/drawing/2014/main" id="{15AF5A1C-9564-4F90-9BCA-68D1CEA7B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8" y="2263597"/>
            <a:ext cx="4725007" cy="35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CF1612-F5CF-4BC9-A1F9-310237B77C6D}"/>
              </a:ext>
            </a:extLst>
          </p:cNvPr>
          <p:cNvSpPr txBox="1"/>
          <p:nvPr/>
        </p:nvSpPr>
        <p:spPr>
          <a:xfrm>
            <a:off x="539552" y="1412776"/>
            <a:ext cx="413485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Забывают материал*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Не соответствует стиль одежды*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Приходят не подготовленные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Плохой звук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Используют другое программное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обеспечение (ПО)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Плохое качество видео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Презентация не соответствует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требованиям*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Видео не в правильном формате*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В презентации присутствуют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орфографические ошибки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Опоздание на съемку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Не записываются на запись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видеороликов*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427C1-CB86-4130-84B8-9F2014B8C13C}"/>
              </a:ext>
            </a:extLst>
          </p:cNvPr>
          <p:cNvSpPr txBox="1"/>
          <p:nvPr/>
        </p:nvSpPr>
        <p:spPr>
          <a:xfrm>
            <a:off x="281098" y="5786148"/>
            <a:ext cx="823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* Если данные проблемы будут присутствовать, то будет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отказано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в записи видеоролика или в монтаже</a:t>
            </a:r>
          </a:p>
        </p:txBody>
      </p:sp>
    </p:spTree>
    <p:extLst>
      <p:ext uri="{BB962C8B-B14F-4D97-AF65-F5344CB8AC3E}">
        <p14:creationId xmlns:p14="http://schemas.microsoft.com/office/powerpoint/2010/main" val="16796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144016"/>
            <a:ext cx="11521280" cy="1524992"/>
          </a:xfrm>
        </p:spPr>
        <p:txBody>
          <a:bodyPr>
            <a:noAutofit/>
          </a:bodyPr>
          <a:lstStyle/>
          <a:p>
            <a:r>
              <a:rPr lang="ru-RU" sz="4000" dirty="0"/>
              <a:t>Рекомендации по разработке учебных видеоматериалов</a:t>
            </a:r>
            <a:endParaRPr lang="ru-RU" sz="4000" dirty="0">
              <a:solidFill>
                <a:srgbClr val="BE24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CB00F-CCEA-4DF2-8624-B5E8F7689CCE}"/>
              </a:ext>
            </a:extLst>
          </p:cNvPr>
          <p:cNvSpPr txBox="1"/>
          <p:nvPr/>
        </p:nvSpPr>
        <p:spPr>
          <a:xfrm>
            <a:off x="11413742" y="62265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52D8EE-56ED-457D-A7DE-2A8266A84F31}"/>
              </a:ext>
            </a:extLst>
          </p:cNvPr>
          <p:cNvSpPr/>
          <p:nvPr/>
        </p:nvSpPr>
        <p:spPr>
          <a:xfrm>
            <a:off x="274202" y="1440620"/>
            <a:ext cx="9638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При выборе формата видео оценить: действительно ли необходимо видео? подходит ли для заявленных целей? достаточно ли ресурсов на его создание и актуализацию?</a:t>
            </a:r>
          </a:p>
          <a:p>
            <a:pPr marL="342900" indent="-342900">
              <a:buAutoNum type="arabicPeriod"/>
            </a:pPr>
            <a:r>
              <a:rPr lang="ru-RU" sz="2400" dirty="0"/>
              <a:t>Использовать лучшие практики из видео экспертов выбранного формата.</a:t>
            </a:r>
          </a:p>
          <a:p>
            <a:pPr marL="342900" indent="-342900">
              <a:buAutoNum type="arabicPeriod"/>
            </a:pPr>
            <a:r>
              <a:rPr lang="ru-RU" sz="2400" dirty="0"/>
              <a:t>Записывать видео продолжительностью не более 15 минут, а лучше -</a:t>
            </a:r>
            <a:r>
              <a:rPr lang="ru-RU" sz="2400" dirty="0">
                <a:solidFill>
                  <a:schemeClr val="accent3"/>
                </a:solidFill>
              </a:rPr>
              <a:t> 6-12 минут</a:t>
            </a:r>
            <a:r>
              <a:rPr lang="ru-RU" sz="2400" dirty="0"/>
              <a:t>.</a:t>
            </a:r>
          </a:p>
          <a:p>
            <a:pPr marL="342900" indent="-342900">
              <a:buAutoNum type="arabicPeriod"/>
            </a:pPr>
            <a:r>
              <a:rPr lang="ru-RU" sz="2400" dirty="0"/>
              <a:t>Сюжеты должны быть короткие, но содержательные.</a:t>
            </a:r>
          </a:p>
          <a:p>
            <a:pPr marL="342900" indent="-342900">
              <a:buAutoNum type="arabicPeriod"/>
            </a:pPr>
            <a:r>
              <a:rPr lang="ru-RU" sz="2400" dirty="0"/>
              <a:t>Если присутствие “говорящей головы” необходимо, она должна хорошо выглядеть, говорить грамотно, по существу и недолго. Быстрая речь и харизма автора ценнее, чем качество видео.</a:t>
            </a:r>
          </a:p>
          <a:p>
            <a:pPr marL="342900" indent="-342900">
              <a:buAutoNum type="arabicPeriod"/>
            </a:pPr>
            <a:r>
              <a:rPr lang="ru-RU" sz="2400" dirty="0"/>
              <a:t>Уделить внимание тщательной разработке сценария и качеству звукового сопровождения.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3239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-144016"/>
            <a:ext cx="11521280" cy="1524992"/>
          </a:xfrm>
        </p:spPr>
        <p:txBody>
          <a:bodyPr>
            <a:noAutofit/>
          </a:bodyPr>
          <a:lstStyle/>
          <a:p>
            <a:r>
              <a:rPr lang="ru-RU" sz="4000" dirty="0"/>
              <a:t>Ошибки начинающих видеорежиссеров</a:t>
            </a:r>
            <a:endParaRPr lang="ru-RU" sz="4000" dirty="0">
              <a:solidFill>
                <a:srgbClr val="BE242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CB00F-CCEA-4DF2-8624-B5E8F7689CCE}"/>
              </a:ext>
            </a:extLst>
          </p:cNvPr>
          <p:cNvSpPr txBox="1"/>
          <p:nvPr/>
        </p:nvSpPr>
        <p:spPr>
          <a:xfrm>
            <a:off x="11413742" y="622654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7FBC26-83AE-4B58-8F67-8544C07BF48B}"/>
              </a:ext>
            </a:extLst>
          </p:cNvPr>
          <p:cNvSpPr/>
          <p:nvPr/>
        </p:nvSpPr>
        <p:spPr>
          <a:xfrm>
            <a:off x="290604" y="1905506"/>
            <a:ext cx="7284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Съемка плохо спланирована.</a:t>
            </a:r>
          </a:p>
          <a:p>
            <a:pPr marL="457200" indent="-457200">
              <a:buAutoNum type="arabicPeriod"/>
            </a:pPr>
            <a:r>
              <a:rPr lang="ru-RU" sz="2400" dirty="0"/>
              <a:t>Содержание видео не интегрировано в общую концепцию курса.</a:t>
            </a:r>
          </a:p>
          <a:p>
            <a:pPr marL="457200" indent="-457200">
              <a:buAutoNum type="arabicPeriod"/>
            </a:pPr>
            <a:r>
              <a:rPr lang="ru-RU" sz="2400" dirty="0"/>
              <a:t>Слишком продолжительное видео.</a:t>
            </a:r>
          </a:p>
          <a:p>
            <a:pPr marL="457200" indent="-457200">
              <a:buAutoNum type="arabicPeriod"/>
            </a:pPr>
            <a:r>
              <a:rPr lang="ru-RU" sz="2400" dirty="0"/>
              <a:t>Монотонность – много времени занимают статичные картинки на экране.</a:t>
            </a:r>
          </a:p>
          <a:p>
            <a:pPr marL="457200" indent="-457200">
              <a:buAutoNum type="arabicPeriod"/>
            </a:pPr>
            <a:r>
              <a:rPr lang="ru-RU" sz="2400" dirty="0"/>
              <a:t>Плохое качество видео или слишком большой объем видеофайла</a:t>
            </a:r>
          </a:p>
        </p:txBody>
      </p:sp>
    </p:spTree>
    <p:extLst>
      <p:ext uri="{BB962C8B-B14F-4D97-AF65-F5344CB8AC3E}">
        <p14:creationId xmlns:p14="http://schemas.microsoft.com/office/powerpoint/2010/main" val="39463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84A4AAD-96A5-4AA1-B962-8E02D898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057400"/>
            <a:ext cx="6408712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Мужчина снимает на профессиональную камеру новый фильм">
            <a:extLst>
              <a:ext uri="{FF2B5EF4-FFF2-40B4-BE49-F238E27FC236}">
                <a16:creationId xmlns:a16="http://schemas.microsoft.com/office/drawing/2014/main" id="{52DBAFA6-501D-4BE2-A15E-63222B09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0"/>
            <a:ext cx="476401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108" y="0"/>
            <a:ext cx="7287252" cy="1371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Зарегистрироваться на запись видеороликов</a:t>
            </a:r>
          </a:p>
        </p:txBody>
      </p:sp>
      <p:pic>
        <p:nvPicPr>
          <p:cNvPr id="3" name="Picture 5" descr="C:\Users\Пользователь\Downloads\lounge-recording-studio-for-podc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293096"/>
            <a:ext cx="3305448" cy="3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51D46-2FA9-4523-83B8-08C44E4787C3}"/>
              </a:ext>
            </a:extLst>
          </p:cNvPr>
          <p:cNvSpPr txBox="1"/>
          <p:nvPr/>
        </p:nvSpPr>
        <p:spPr>
          <a:xfrm>
            <a:off x="1991544" y="409116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https://docs.google.com/document/d/19rJAyaGGPxVhnViCUDByVMybtom_B5eBtA4vBYqK-1c/edit?usp=sharing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5B8CF9-9CC4-4D67-BC08-9936E65E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72782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305</TotalTime>
  <Words>340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Главная</vt:lpstr>
      <vt:lpstr>    Правила съемки</vt:lpstr>
      <vt:lpstr>Правила съемки</vt:lpstr>
      <vt:lpstr>Студия, виды съемок</vt:lpstr>
      <vt:lpstr>Стиль</vt:lpstr>
      <vt:lpstr>Проблемы</vt:lpstr>
      <vt:lpstr>Рекомендации по разработке учебных видеоматериалов</vt:lpstr>
      <vt:lpstr>Ошибки начинающих видеорежиссеров</vt:lpstr>
      <vt:lpstr>Спасибо за внимание! </vt:lpstr>
      <vt:lpstr>Зарегистрироваться на запись видеороликов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Евгений</cp:lastModifiedBy>
  <cp:revision>41</cp:revision>
  <dcterms:created xsi:type="dcterms:W3CDTF">2024-03-06T06:20:33Z</dcterms:created>
  <dcterms:modified xsi:type="dcterms:W3CDTF">2024-11-28T09:09:39Z</dcterms:modified>
</cp:coreProperties>
</file>