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511" r:id="rId2"/>
    <p:sldId id="512" r:id="rId3"/>
    <p:sldId id="513" r:id="rId4"/>
    <p:sldId id="514" r:id="rId5"/>
    <p:sldId id="515" r:id="rId6"/>
    <p:sldId id="516" r:id="rId7"/>
    <p:sldId id="517" r:id="rId8"/>
    <p:sldId id="534" r:id="rId9"/>
    <p:sldId id="533" r:id="rId10"/>
    <p:sldId id="535" r:id="rId11"/>
    <p:sldId id="518" r:id="rId12"/>
    <p:sldId id="519" r:id="rId13"/>
    <p:sldId id="520" r:id="rId14"/>
    <p:sldId id="536" r:id="rId15"/>
    <p:sldId id="537" r:id="rId16"/>
    <p:sldId id="521" r:id="rId17"/>
    <p:sldId id="522" r:id="rId18"/>
    <p:sldId id="523" r:id="rId19"/>
    <p:sldId id="524" r:id="rId20"/>
    <p:sldId id="553" r:id="rId21"/>
    <p:sldId id="554" r:id="rId22"/>
    <p:sldId id="552" r:id="rId23"/>
    <p:sldId id="525" r:id="rId24"/>
    <p:sldId id="526" r:id="rId25"/>
    <p:sldId id="551" r:id="rId26"/>
    <p:sldId id="527" r:id="rId27"/>
    <p:sldId id="528" r:id="rId28"/>
    <p:sldId id="529" r:id="rId29"/>
    <p:sldId id="530" r:id="rId30"/>
    <p:sldId id="531" r:id="rId31"/>
    <p:sldId id="532" r:id="rId32"/>
    <p:sldId id="555" r:id="rId33"/>
    <p:sldId id="549" r:id="rId34"/>
    <p:sldId id="550" r:id="rId35"/>
    <p:sldId id="556" r:id="rId36"/>
    <p:sldId id="557" r:id="rId37"/>
    <p:sldId id="558" r:id="rId38"/>
    <p:sldId id="559" r:id="rId39"/>
    <p:sldId id="560" r:id="rId40"/>
    <p:sldId id="561" r:id="rId41"/>
    <p:sldId id="562" r:id="rId42"/>
    <p:sldId id="563" r:id="rId43"/>
    <p:sldId id="564" r:id="rId44"/>
    <p:sldId id="565" r:id="rId45"/>
    <p:sldId id="566" r:id="rId46"/>
    <p:sldId id="567" r:id="rId47"/>
    <p:sldId id="568" r:id="rId48"/>
    <p:sldId id="569" r:id="rId49"/>
    <p:sldId id="570" r:id="rId50"/>
    <p:sldId id="571" r:id="rId51"/>
    <p:sldId id="572" r:id="rId52"/>
    <p:sldId id="573" r:id="rId53"/>
    <p:sldId id="574" r:id="rId54"/>
    <p:sldId id="575" r:id="rId55"/>
    <p:sldId id="576" r:id="rId56"/>
    <p:sldId id="577" r:id="rId57"/>
    <p:sldId id="578" r:id="rId58"/>
    <p:sldId id="579" r:id="rId59"/>
    <p:sldId id="580" r:id="rId60"/>
    <p:sldId id="581" r:id="rId61"/>
    <p:sldId id="582" r:id="rId62"/>
    <p:sldId id="583" r:id="rId63"/>
    <p:sldId id="584" r:id="rId64"/>
    <p:sldId id="585" r:id="rId65"/>
    <p:sldId id="586" r:id="rId66"/>
    <p:sldId id="587" r:id="rId67"/>
    <p:sldId id="588" r:id="rId68"/>
    <p:sldId id="589" r:id="rId69"/>
    <p:sldId id="538" r:id="rId70"/>
    <p:sldId id="539" r:id="rId71"/>
    <p:sldId id="540" r:id="rId72"/>
    <p:sldId id="541" r:id="rId73"/>
    <p:sldId id="542" r:id="rId74"/>
    <p:sldId id="543" r:id="rId75"/>
    <p:sldId id="544" r:id="rId76"/>
    <p:sldId id="545" r:id="rId77"/>
    <p:sldId id="546" r:id="rId78"/>
    <p:sldId id="547" r:id="rId79"/>
    <p:sldId id="548" r:id="rId8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23971-83F8-4C33-B5F4-1A4F32AF5405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D9AAC-4F30-4546-9A63-0F42C8712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494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B546-5886-472E-86AC-AF2389D5564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01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B546-5886-472E-86AC-AF2389D5564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764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B546-5886-472E-86AC-AF2389D5564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019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B546-5886-472E-86AC-AF2389D5564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353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B546-5886-472E-86AC-AF2389D5564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40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B546-5886-472E-86AC-AF2389D5564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51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B546-5886-472E-86AC-AF2389D5564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616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B546-5886-472E-86AC-AF2389D5564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569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B546-5886-472E-86AC-AF2389D5564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246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B546-5886-472E-86AC-AF2389D5564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71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B546-5886-472E-86AC-AF2389D5564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34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B546-5886-472E-86AC-AF2389D5564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9572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B546-5886-472E-86AC-AF2389D5564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6083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B546-5886-472E-86AC-AF2389D5564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752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B546-5886-472E-86AC-AF2389D5564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1272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B546-5886-472E-86AC-AF2389D5564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438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B546-5886-472E-86AC-AF2389D55645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546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B546-5886-472E-86AC-AF2389D55645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722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B546-5886-472E-86AC-AF2389D55645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2421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B546-5886-472E-86AC-AF2389D55645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227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B546-5886-472E-86AC-AF2389D5564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269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B546-5886-472E-86AC-AF2389D5564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931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B546-5886-472E-86AC-AF2389D5564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07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B546-5886-472E-86AC-AF2389D5564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034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B546-5886-472E-86AC-AF2389D5564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122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B546-5886-472E-86AC-AF2389D5564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163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B546-5886-472E-86AC-AF2389D5564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03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41F07-E887-B6EF-385F-D30970549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66E109-E437-9F17-DC68-30A38F0AA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660FF7-ED32-7169-F277-00344F48E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5C87-C7B4-4B95-92D0-086FCD9C379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E45AEA-5397-96A3-C57F-83D278C1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7CA81B-EAF0-E3E1-EC23-C0FD01DDB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33B2-4791-40D6-BCA5-A641D2562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556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4CF2B-3D72-D975-F2AC-803A11041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A5B203-5957-F120-1C79-8D7C8F687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542954-E2FB-9259-098D-910DC7D1B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5C87-C7B4-4B95-92D0-086FCD9C379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9235C7-9119-37D7-34BB-EC1DB2432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B92A3F-0795-6AB9-D545-08C1D183D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33B2-4791-40D6-BCA5-A641D2562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15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277AEF-3167-4B5E-D35F-0DD3D01DA0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E2F930-BACB-EE38-917A-300397964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623D91-06F9-BC33-48C4-E7E6B1F3C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5C87-C7B4-4B95-92D0-086FCD9C379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A3EE07-11D0-2E27-E1DD-994CBD71B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49E23-06B9-441E-B8C1-58D7DBAE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33B2-4791-40D6-BCA5-A641D2562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58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D1AE9-CA7B-791A-D597-FC3AA885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17A431-02F4-C0A2-DFDF-1A6468AF1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611DF8-6FB6-4B0C-B725-7BF09EF21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5C87-C7B4-4B95-92D0-086FCD9C379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60438A-BF56-C017-DCFF-9F89463A4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B04C7F-8606-9138-A851-1113C72E0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33B2-4791-40D6-BCA5-A641D2562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15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C7CE6-7EB5-DFA6-270F-7B27F9640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A48FB3-2E5B-4782-ADC1-2B09DDF0A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34FD50-71B1-DC78-86B7-C06341289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5C87-C7B4-4B95-92D0-086FCD9C379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8F9DDA-1E4A-9203-1F5D-CCEA2B19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25D60D-276C-D9F7-B235-70F86546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33B2-4791-40D6-BCA5-A641D2562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09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FFDBA-C4D9-E5FB-091C-6B9AF91B5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D34FF3-9A28-7B0F-A0AD-B152623B7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16965C-6937-9A45-3D53-12FAECE57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51730C-8722-B652-5B4F-CF1DC155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5C87-C7B4-4B95-92D0-086FCD9C379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E0EEC6-5F94-C394-7FCC-F59E8C80D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877062-2FD3-AE64-7E7A-16AB1C572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33B2-4791-40D6-BCA5-A641D2562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1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5FAC0-3E02-B69C-1054-9D2731CAF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2D337F-145E-365B-2DFC-7E320A0FD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97E34E-6845-9F58-36A0-8FEFFBCCC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E0BD57-55F7-DE18-D454-D7CE4536CA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7C90F0-21C0-81A7-40A4-A5FBA8CE0A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9EAA959-B095-8419-CEC5-88BDC76DA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5C87-C7B4-4B95-92D0-086FCD9C379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D49209-F3F5-2CB0-471A-6C331EF66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7EA876-452A-5FB5-56F5-EDCD9CA1A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33B2-4791-40D6-BCA5-A641D2562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07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2DC89-6502-5ECD-3054-8A12E158F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06C487-22B0-A3F9-1130-5DBB74C0C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5C87-C7B4-4B95-92D0-086FCD9C379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28867B-29A2-C12E-9B4F-EFFA3BF48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E9BC94-2815-D461-8900-BC15FA2D5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33B2-4791-40D6-BCA5-A641D2562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3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2C0AB3A-3C7E-C56D-E846-6BA8F22B1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5C87-C7B4-4B95-92D0-086FCD9C379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0C0059-2DEA-5F5F-DD16-85202D7F6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94E871-16C6-962D-4C8A-52DC05161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33B2-4791-40D6-BCA5-A641D2562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4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1F34F1-3C87-5D22-E319-37F2039B0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EDDE10-F1C6-6309-7D36-00EF92DCB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01D56A-0A01-185F-C5D8-78BAE4CB5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36826E-6CE2-C866-9186-A86CF316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5C87-C7B4-4B95-92D0-086FCD9C379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2B96A6-CE21-5344-C0E6-F617B9586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879232-D62B-45B7-8AE3-E0CAABC2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33B2-4791-40D6-BCA5-A641D2562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117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B40B6-D8AE-BFEE-9F56-F20C821B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E61000A-7288-8445-C19D-68AE0291CA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605876-72CE-84F5-451C-D23DD7C7F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BC81C3-4057-02C1-36FA-129ADBC86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5C87-C7B4-4B95-92D0-086FCD9C379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10B18A-CE91-DACF-8376-D83973F2D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87167B-BC95-E629-9CEF-EF8B0C4C3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33B2-4791-40D6-BCA5-A641D2562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16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7DB5F-9EA0-C3D0-8E09-652A2766E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42BED6-AADE-A162-B0EE-B2C7761E2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E55878-5230-186D-9331-CF201642F6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75C87-C7B4-4B95-92D0-086FCD9C379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0BC6C9-2212-5A8C-A9F5-C9898E0EA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A1E9E3-1CFD-C4A6-3C3D-BA46B6980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933B2-4791-40D6-BCA5-A641D2562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39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Рынок облигаций</a:t>
            </a:r>
          </a:p>
        </p:txBody>
      </p:sp>
    </p:spTree>
    <p:extLst>
      <p:ext uri="{BB962C8B-B14F-4D97-AF65-F5344CB8AC3E}">
        <p14:creationId xmlns:p14="http://schemas.microsoft.com/office/powerpoint/2010/main" val="165254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336" y="548680"/>
            <a:ext cx="8665464" cy="5760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FF0000"/>
                </a:solidFill>
              </a:rPr>
              <a:t>В каком случае инвесторами используются </a:t>
            </a:r>
            <a:r>
              <a:rPr lang="ru-RU" sz="2800" dirty="0" err="1">
                <a:solidFill>
                  <a:srgbClr val="FF0000"/>
                </a:solidFill>
              </a:rPr>
              <a:t>флоатеры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9576" y="1556793"/>
            <a:ext cx="9848088" cy="4569371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002060"/>
                </a:solidFill>
              </a:rPr>
              <a:t>Флоатеры</a:t>
            </a:r>
            <a:r>
              <a:rPr lang="ru-RU" dirty="0">
                <a:solidFill>
                  <a:srgbClr val="002060"/>
                </a:solidFill>
              </a:rPr>
              <a:t> покупаются в период ожидания в будущем </a:t>
            </a:r>
            <a:r>
              <a:rPr lang="ru-RU" dirty="0">
                <a:solidFill>
                  <a:srgbClr val="FF0000"/>
                </a:solidFill>
              </a:rPr>
              <a:t>повышению значения ключевой ставки </a:t>
            </a:r>
            <a:r>
              <a:rPr lang="ru-RU" dirty="0">
                <a:solidFill>
                  <a:srgbClr val="002060"/>
                </a:solidFill>
              </a:rPr>
              <a:t>(следовательно, и ставки RUONIA).</a:t>
            </a:r>
          </a:p>
          <a:p>
            <a:r>
              <a:rPr lang="ru-RU" dirty="0">
                <a:solidFill>
                  <a:srgbClr val="002060"/>
                </a:solidFill>
              </a:rPr>
              <a:t>В период смены ожиданий на рынке – </a:t>
            </a:r>
            <a:r>
              <a:rPr lang="ru-RU" dirty="0">
                <a:solidFill>
                  <a:srgbClr val="FF0000"/>
                </a:solidFill>
              </a:rPr>
              <a:t>снижения в будущем ключевой ставки</a:t>
            </a:r>
            <a:r>
              <a:rPr lang="ru-RU" dirty="0">
                <a:solidFill>
                  <a:srgbClr val="002060"/>
                </a:solidFill>
              </a:rPr>
              <a:t>  происходит постепенный перевод средств в ОФЗ-ПД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3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0049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Виды федеральных государственных ценных бумаг:</a:t>
            </a:r>
            <a:endParaRPr lang="ru-RU" sz="36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Облигации государственного федерального займа с постоянным </a:t>
            </a: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купонным доходом (</a:t>
            </a: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ОФЗ-ПД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Первый выпуск состоялся в 1996 г.</a:t>
            </a: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Отличия ОФЗ-ПД от ОФЗ-ПК:</a:t>
            </a:r>
          </a:p>
          <a:p>
            <a:pPr marL="685800" indent="-457200" algn="just">
              <a:buFontTx/>
              <a:buChar char="-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ставка купонного дохода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одинакова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весь срок обращения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облигации,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выплата 1 раз в год.</a:t>
            </a:r>
          </a:p>
          <a:p>
            <a:pPr marL="685800" indent="-457200" algn="just">
              <a:buFontTx/>
              <a:buChar char="-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срок обращения - от 3 лет и более.</a:t>
            </a: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облигации предназначались для юридических лиц.</a:t>
            </a:r>
          </a:p>
          <a:p>
            <a:pPr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834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0049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Виды федеральных государственных ценных бумаг:</a:t>
            </a:r>
            <a:endParaRPr lang="ru-RU" sz="36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Облигации государственного федерального займа с фиксированным купонным доходом (</a:t>
            </a: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ОФЗ-ФД)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1999 г.</a:t>
            </a: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Первый выпуск состоялся в 1999 г.</a:t>
            </a: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Срок обращения 4 – 5 лет.</a:t>
            </a: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Ставка купонного дохода фиксирована отдельно на каждый купонный период (выплата ежеквартально по снижающейся ставке).</a:t>
            </a: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Облигации предназначались для юридических лиц</a:t>
            </a:r>
          </a:p>
          <a:p>
            <a:pPr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900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0049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Виды федеральных государственных ценных бумаг:</a:t>
            </a:r>
            <a:endParaRPr lang="ru-RU" sz="36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Облигации государственного федерального займа с амортизацией долга (</a:t>
            </a: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ОФЗ-АД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Первый выпуск состоялся в 2002 г.</a:t>
            </a: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Могут быть среднесрочными (от 1 года до 5 лет) и долгосрочными (от 5 до 30 лет).</a:t>
            </a:r>
          </a:p>
          <a:p>
            <a:pPr indent="0" algn="just">
              <a:buNone/>
            </a:pP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Цн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облигаций = 1000 р.</a:t>
            </a: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Ставка процентов (купонного дохода) может быть задана как у ОФЗ-ФД, ОФЗ-ПД, ОФЗ-ПК, расчет процентов осуществляется от оставшейся суммы долга.</a:t>
            </a: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Номинальная стоимость (сумма займа) выплачивается владельцу облигации определенными частями в каждый купонный период.</a:t>
            </a:r>
          </a:p>
          <a:p>
            <a:pPr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49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rgbClr val="FF0000"/>
                </a:solidFill>
              </a:rPr>
              <a:t>ОФЗ с индексируемым номиналом (ОФЗ-ИН, "линкеры")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Пример: выпуск 52004 с погашением 17 марта 2032 года. Размещенный объем выпуска составил 10,7 млрд рублей. Выручка от размещения - 10 млрд рублей. </a:t>
            </a:r>
            <a:r>
              <a:rPr lang="ru-RU" b="1" dirty="0">
                <a:solidFill>
                  <a:srgbClr val="FF0000"/>
                </a:solidFill>
              </a:rPr>
              <a:t>Средневзвешенная реальная доходность - 3,32% годовых</a:t>
            </a:r>
          </a:p>
          <a:p>
            <a:r>
              <a:rPr lang="ru-RU" dirty="0">
                <a:solidFill>
                  <a:srgbClr val="002060"/>
                </a:solidFill>
              </a:rPr>
              <a:t>Эти облигации принято рассматривать как "защитный" инструмент, поскольку они защищают сбережения от инфляции, гарантируя получение так называемой "реальной доходности", то есть номинальной доходности за вычетом инфляции.</a:t>
            </a:r>
          </a:p>
        </p:txBody>
      </p:sp>
    </p:spTree>
    <p:extLst>
      <p:ext uri="{BB962C8B-B14F-4D97-AF65-F5344CB8AC3E}">
        <p14:creationId xmlns:p14="http://schemas.microsoft.com/office/powerpoint/2010/main" val="1111806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424" y="0"/>
            <a:ext cx="10277856" cy="90872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ОФЗ с индексируемым номиналом (ОФЗ-ИН, "линкеры")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196753"/>
            <a:ext cx="8229600" cy="492941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По ОФЗ-ИН устанавливается фиксированная ставка купона, действующая на протяжении всего срока обращения, но при этом номинальная стоимость ежедневно индексируется в зависимости от индекса потребительских цен на товары и услуги по РФ, публикуемого Росстатом. </a:t>
            </a:r>
          </a:p>
          <a:p>
            <a:r>
              <a:rPr lang="ru-RU" dirty="0">
                <a:solidFill>
                  <a:srgbClr val="002060"/>
                </a:solidFill>
              </a:rPr>
              <a:t>В конце каждого месяца на сайте Минфина публикуется информация об индексе приведения номинальной стоимости, индексируемом номинале и накопленном купонном доходе по всем ОФЗ-ИН, находящимся в обращении.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456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0049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Виды федеральных государственных ценных бумаг:</a:t>
            </a:r>
            <a:endParaRPr lang="ru-RU" sz="36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Облигации Банка России (</a:t>
            </a: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</a:p>
          <a:p>
            <a:pPr marL="0" indent="0">
              <a:buNone/>
            </a:pPr>
            <a:r>
              <a:rPr lang="ru-RU" sz="3200" dirty="0" smtClean="0"/>
              <a:t>  15 августа 2017 г. , </a:t>
            </a:r>
            <a:r>
              <a:rPr lang="ru-RU" sz="3200" dirty="0"/>
              <a:t>первый выпуск купонных облигаций (КОБР) </a:t>
            </a:r>
            <a:r>
              <a:rPr lang="ru-RU" sz="3200" dirty="0" smtClean="0"/>
              <a:t>за 6 лет сроком </a:t>
            </a:r>
            <a:r>
              <a:rPr lang="ru-RU" sz="3200" dirty="0"/>
              <a:t>погашения 3 месяца на сумму 150 млрд </a:t>
            </a:r>
            <a:r>
              <a:rPr lang="ru-RU" sz="3200" dirty="0" smtClean="0"/>
              <a:t>рублей. Процентная ставка равна ключевой.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После 2021 года нет ОБР в обращении.</a:t>
            </a:r>
          </a:p>
          <a:p>
            <a:pPr marL="0" indent="0">
              <a:buNone/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Облигации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предоставляют возможность сокращения фонда обязательных резервов коммерческого банка на сумму приобретенных им ОБР.</a:t>
            </a:r>
          </a:p>
          <a:p>
            <a:pPr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66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004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федеральных государственных ценных бумаг:</a:t>
            </a:r>
            <a:endParaRPr lang="ru-RU" sz="36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связи с тем, что обеспечением государственных облигаций выступают объекты государственной собственности (денежные средства, поступающие в бюджет в виде налоговых и иных платежей, пакеты акций предприятий, принадлежащих государству на праве собственности, золотовалютные резервы и фонды денежных средств, созданные для разных целей – обеспечение конкретного выпуска государственных ценных бумаг не фиксируется) они относятся к ценным бумагам </a:t>
            </a: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наименьшим уровнем риска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5101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8059"/>
          </a:xfrm>
        </p:spPr>
        <p:txBody>
          <a:bodyPr>
            <a:normAutofit fontScale="90000"/>
          </a:bodyPr>
          <a:lstStyle/>
          <a:p>
            <a:endParaRPr lang="ru-RU" sz="36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0424"/>
            <a:ext cx="10515600" cy="5346539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экономических исследованиях важную роль играет безрисковая ставка доходности, то есть такая ставка процентов, которая соответствует доходности инвестиций без риска не возврата вложенных средств. </a:t>
            </a:r>
          </a:p>
          <a:p>
            <a:pPr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Знание такой ставки доходности позволяет инвесторам правильно формировать </a:t>
            </a: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доходности рисковых вложений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определяя </a:t>
            </a: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рисковую надбавку к безрисковой ставке</a:t>
            </a:r>
          </a:p>
          <a:p>
            <a:pPr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471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8059"/>
          </a:xfrm>
        </p:spPr>
        <p:txBody>
          <a:bodyPr>
            <a:normAutofit fontScale="90000"/>
          </a:bodyPr>
          <a:lstStyle/>
          <a:p>
            <a:endParaRPr lang="ru-RU" sz="36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0424"/>
            <a:ext cx="10515600" cy="5346539"/>
          </a:xfrm>
        </p:spPr>
        <p:txBody>
          <a:bodyPr>
            <a:normAutofit lnSpcReduction="10000"/>
          </a:bodyPr>
          <a:lstStyle/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качестве безрисковой ставки инвесторами обычно берется доходность к погашению облигаций федерального займа с оставшимся сроком погашения, соответствующим планируемому периоду инвестирования.</a:t>
            </a:r>
          </a:p>
          <a:p>
            <a:pPr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общем случае в качестве безрисковой ставки берется средневзвешенная доходность к погашению выпусков облигаций федерального займа, обращающихся на фондовом рынке на дату анализа. </a:t>
            </a: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качестве весов используются сроки, оставшиеся до погашения выпусков облигаций</a:t>
            </a:r>
          </a:p>
          <a:p>
            <a:pPr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023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7389"/>
          </a:xfrm>
        </p:spPr>
        <p:txBody>
          <a:bodyPr>
            <a:normAutofit fontScale="90000"/>
          </a:bodyPr>
          <a:lstStyle/>
          <a:p>
            <a:endParaRPr lang="ru-RU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Государственные займы путем выпуска ценных бумаг  – форма существования государственного долга.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Государственные ценные бумаги в настоящее время выпускаются в виде облигаций.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580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8059"/>
          </a:xfrm>
        </p:spPr>
        <p:txBody>
          <a:bodyPr>
            <a:normAutofit fontScale="90000"/>
          </a:bodyPr>
          <a:lstStyle/>
          <a:p>
            <a:endParaRPr lang="ru-RU" sz="36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0424"/>
            <a:ext cx="10515600" cy="5346539"/>
          </a:xfrm>
        </p:spPr>
        <p:txBody>
          <a:bodyPr>
            <a:normAutofit lnSpcReduction="10000"/>
          </a:bodyPr>
          <a:lstStyle/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качестве безрисковой ставки инвесторами обычно берется доходность к погашению облигаций федерального займа с оставшимся сроком погашения, соответствующим планируемому периоду инвестирования.</a:t>
            </a:r>
          </a:p>
          <a:p>
            <a:pPr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общем случае в качестве безрисковой ставки берется средневзвешенная доходность к погашению выпусков облигаций федерального займа, обращающихся на фондовом рынке на дату анализа. </a:t>
            </a: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качестве весов используются сроки, оставшиеся до погашения выпусков облигаций</a:t>
            </a:r>
          </a:p>
          <a:p>
            <a:pPr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368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075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Сведения о выпуске облигаций Оренбургской обл.</a:t>
            </a:r>
            <a:endParaRPr lang="ru-RU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0424"/>
            <a:ext cx="10515600" cy="5346539"/>
          </a:xfrm>
        </p:spPr>
        <p:txBody>
          <a:bodyPr>
            <a:normAutofit/>
          </a:bodyPr>
          <a:lstStyle/>
          <a:p>
            <a:pPr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Объем выпуска – 6 000 000 000 руб.</a:t>
            </a:r>
          </a:p>
          <a:p>
            <a:pPr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Номинал – 1000 руб.</a:t>
            </a:r>
          </a:p>
          <a:p>
            <a:pPr indent="0" algn="just"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Цена – 870,80 руб.</a:t>
            </a:r>
          </a:p>
          <a:p>
            <a:pPr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Купон – 8,18%</a:t>
            </a:r>
          </a:p>
          <a:p>
            <a:pPr indent="0" algn="just"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Периодичность выплаты купона – 1 раз в квартал</a:t>
            </a:r>
          </a:p>
          <a:p>
            <a:pPr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Дата размещения – 14.12.2017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Дата погашения – 02.12.2027</a:t>
            </a:r>
          </a:p>
          <a:p>
            <a:pPr indent="0" algn="just"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Доходность к погашению – 19,99 %.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13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009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39375"/>
            <a:ext cx="10802112" cy="404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3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8059"/>
          </a:xfrm>
        </p:spPr>
        <p:txBody>
          <a:bodyPr>
            <a:normAutofit fontScale="90000"/>
          </a:bodyPr>
          <a:lstStyle/>
          <a:p>
            <a:endParaRPr lang="ru-RU" sz="36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0424"/>
            <a:ext cx="10515600" cy="5346539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Муниципальные облигации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выпускают местные органы самоуправления в случае дефицита местного бюджета или финансирования некоммерческих проектов, требующих значительных единовременных капитальных вложений (ст. 96 гл. 14 БК РФ).</a:t>
            </a:r>
          </a:p>
          <a:p>
            <a:pPr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093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8059"/>
          </a:xfrm>
        </p:spPr>
        <p:txBody>
          <a:bodyPr>
            <a:normAutofit fontScale="90000"/>
          </a:bodyPr>
          <a:lstStyle/>
          <a:p>
            <a:endParaRPr lang="ru-RU" sz="36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0424"/>
            <a:ext cx="10515600" cy="5346539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муниципальных займов:</a:t>
            </a: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	налоговые поступления в местный бюджет;</a:t>
            </a: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	муниципальное имущество;</a:t>
            </a: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	доходы от реализации инвестиционного проекта;</a:t>
            </a:r>
          </a:p>
          <a:p>
            <a:pPr marL="685800" indent="-457200" algn="just">
              <a:buFontTx/>
              <a:buChar char="-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гарантия федерального правительства.</a:t>
            </a: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Ограничения на выпуск облигаций -  не более 10 лет.</a:t>
            </a:r>
          </a:p>
          <a:p>
            <a:pPr indent="0" algn="just">
              <a:buNone/>
            </a:pPr>
            <a:endParaRPr lang="ru-RU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745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52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Муниципальные займы</a:t>
            </a:r>
            <a:endParaRPr lang="ru-RU" sz="36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0424"/>
            <a:ext cx="10515600" cy="5346539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состоянию на 31.03.2025 г. объем муниципальных заимствований в форме облигаций  643,03 млрд. руб.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endParaRPr lang="ru-RU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63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8059"/>
          </a:xfrm>
        </p:spPr>
        <p:txBody>
          <a:bodyPr>
            <a:normAutofit fontScale="90000"/>
          </a:bodyPr>
          <a:lstStyle/>
          <a:p>
            <a:endParaRPr lang="ru-RU" sz="36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0424"/>
            <a:ext cx="10515600" cy="5346539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Еврооблигации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облигации, выпускаемые государством или корпорациями, номинированные в иностранной валюте и размещаемые за рубежом одновременно на рынках нескольких стран. </a:t>
            </a:r>
          </a:p>
          <a:p>
            <a:pPr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Размещаются часто при посредничестве синдиката, участники которого зарегистрированы в разных странах (синдикат размещает облигации самостоятельно после выкупа их у эмитента).</a:t>
            </a:r>
          </a:p>
          <a:p>
            <a:pPr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655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8059"/>
          </a:xfrm>
        </p:spPr>
        <p:txBody>
          <a:bodyPr>
            <a:normAutofit fontScale="90000"/>
          </a:bodyPr>
          <a:lstStyle/>
          <a:p>
            <a:endParaRPr lang="ru-RU" sz="36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0424"/>
            <a:ext cx="10515600" cy="5346539"/>
          </a:xfrm>
        </p:spPr>
        <p:txBody>
          <a:bodyPr>
            <a:normAutofit lnSpcReduction="10000"/>
          </a:bodyPr>
          <a:lstStyle/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характеристики еврооблигаций:</a:t>
            </a: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	размещаются одновременно на рынках нескольких стран;</a:t>
            </a: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	валюта займа может отличаться от национальной валюты кредитора;</a:t>
            </a: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	отсутствуют ограничения по объему заимствований;</a:t>
            </a: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	могут быть ценными бумагами как на предъявителя, так и именными, выпускаться в документарной и бездокументарной форме;</a:t>
            </a: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доходы уплачиваются держателям облигаций в полном объеме, без удержания налога «у источника»;</a:t>
            </a:r>
          </a:p>
          <a:p>
            <a:pPr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44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8059"/>
          </a:xfrm>
        </p:spPr>
        <p:txBody>
          <a:bodyPr>
            <a:normAutofit fontScale="90000"/>
          </a:bodyPr>
          <a:lstStyle/>
          <a:p>
            <a:endParaRPr lang="ru-RU" sz="36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0424"/>
            <a:ext cx="10515600" cy="5346539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характеристики еврооблигаций:</a:t>
            </a: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	облигации проходят процедуру листинга на биржах (включаются в торговлю), но обращаются в основном на внебиржевом рынке между инвестиционными компаниями и банками;</a:t>
            </a:r>
          </a:p>
          <a:p>
            <a:pPr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106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8059"/>
          </a:xfrm>
        </p:spPr>
        <p:txBody>
          <a:bodyPr>
            <a:normAutofit fontScale="90000"/>
          </a:bodyPr>
          <a:lstStyle/>
          <a:p>
            <a:endParaRPr lang="ru-RU" sz="36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0424"/>
            <a:ext cx="10515600" cy="5346539"/>
          </a:xfrm>
        </p:spPr>
        <p:txBody>
          <a:bodyPr>
            <a:normAutofit fontScale="85000" lnSpcReduction="20000"/>
          </a:bodyPr>
          <a:lstStyle/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Преимущества выпуска еврооблигаций для эмитента: </a:t>
            </a: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	Более низкая купонная ставка, чем по облигациям внутри страны;</a:t>
            </a:r>
          </a:p>
          <a:p>
            <a:pPr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	Разнообразие видов еврооблигаций, что дает эмитенту выбор наиболее приемлемой формы заимствований;</a:t>
            </a:r>
          </a:p>
          <a:p>
            <a:pPr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	Возможности оптимизации налогообложения;</a:t>
            </a:r>
          </a:p>
          <a:p>
            <a:pPr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	Формирование позитивного имиджа.</a:t>
            </a:r>
          </a:p>
          <a:p>
            <a:pPr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Минимально экономически выгодный объем выпуска – не менее 50 млн. долл. США.</a:t>
            </a:r>
          </a:p>
          <a:p>
            <a:pPr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117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0049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Цели выпуска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государственных ценных бумаг:</a:t>
            </a:r>
            <a:endParaRPr lang="ru-RU" sz="36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Покрытие дефицита государственного бюджета.</a:t>
            </a:r>
          </a:p>
          <a:p>
            <a:pPr marL="0" indent="0">
              <a:buNone/>
            </a:pP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Рефинансирование задолженности по осуществленным ранее облигационным займам.</a:t>
            </a:r>
          </a:p>
          <a:p>
            <a:pPr marL="0" indent="0">
              <a:buNone/>
            </a:pP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Отсрочка уплаты долга (новация).</a:t>
            </a:r>
          </a:p>
          <a:p>
            <a:pPr marL="0" indent="0">
              <a:buNone/>
            </a:pP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Финансирование целевых государственных программ.</a:t>
            </a:r>
          </a:p>
          <a:p>
            <a:pPr marL="0" indent="0">
              <a:buNone/>
            </a:pP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Реализация монетарной политики.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227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8059"/>
          </a:xfrm>
        </p:spPr>
        <p:txBody>
          <a:bodyPr>
            <a:normAutofit fontScale="90000"/>
          </a:bodyPr>
          <a:lstStyle/>
          <a:p>
            <a:endParaRPr lang="ru-RU" sz="36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0424"/>
            <a:ext cx="10515600" cy="5346539"/>
          </a:xfrm>
        </p:spPr>
        <p:txBody>
          <a:bodyPr>
            <a:normAutofit fontScale="92500"/>
          </a:bodyPr>
          <a:lstStyle/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</a:t>
            </a: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затрат на выпуск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еврооблигаций:</a:t>
            </a: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	Международный аудит компании -эмитента;</a:t>
            </a: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	Создание SPV (перевод с англ.: инструмент, созданный с особой целью) – компании, создаваемой за рубежом для эмиссии облигаций под гарантию материнской компании. </a:t>
            </a: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Обычно создается в странах, где не облагаются налогом проценты (Кипр, Нидерланды и других). </a:t>
            </a: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	Требуется лицензия Центробанка РФ;</a:t>
            </a: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	юридические услуги (подготовка и регистрация выпуска, взаимоотношения с биржей и расчетной системой).</a:t>
            </a:r>
          </a:p>
          <a:p>
            <a:pPr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660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8059"/>
          </a:xfrm>
        </p:spPr>
        <p:txBody>
          <a:bodyPr>
            <a:normAutofit fontScale="90000"/>
          </a:bodyPr>
          <a:lstStyle/>
          <a:p>
            <a:endParaRPr lang="ru-RU" sz="36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0424"/>
            <a:ext cx="10515600" cy="5346539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Еврооблигации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следует отличать от </a:t>
            </a: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иностранных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облигаций, которые номинированы в валюте той страны, где они будут размещаться и по условиям выпуска, соответствовать ее законодательству</a:t>
            </a:r>
          </a:p>
        </p:txBody>
      </p:sp>
    </p:spTree>
    <p:extLst>
      <p:ext uri="{BB962C8B-B14F-4D97-AF65-F5344CB8AC3E}">
        <p14:creationId xmlns:p14="http://schemas.microsoft.com/office/powerpoint/2010/main" val="710492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83464"/>
            <a:ext cx="8229600" cy="4846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Обозначение рубля</a:t>
            </a:r>
            <a:endParaRPr lang="ru-RU" sz="32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941833"/>
            <a:ext cx="8229600" cy="5184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USD / RU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= 100 </a:t>
            </a:r>
            <a:r>
              <a:rPr lang="ru-RU" sz="2400" dirty="0" smtClean="0"/>
              <a:t>₽      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RU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USD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$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0,01 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USD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RUR</a:t>
            </a:r>
            <a:r>
              <a:rPr lang="ru-RU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100 </a:t>
            </a:r>
            <a:r>
              <a:rPr lang="ru-RU" sz="2400" dirty="0" smtClean="0">
                <a:solidFill>
                  <a:srgbClr val="FF0000"/>
                </a:solidFill>
              </a:rPr>
              <a:t>₽       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RUR</a:t>
            </a: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USD </a:t>
            </a:r>
            <a:r>
              <a:rPr lang="ru-RU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 0,01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$</a:t>
            </a:r>
            <a:endParaRPr lang="ru-RU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dirty="0"/>
              <a:t>Международная организация по стандартизации (ISO</a:t>
            </a:r>
            <a:r>
              <a:rPr lang="ru-RU" sz="2400" dirty="0" smtClean="0"/>
              <a:t>) -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RUR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7" t="19199" r="29736" b="13600"/>
          <a:stretch/>
        </p:blipFill>
        <p:spPr>
          <a:xfrm>
            <a:off x="3877055" y="2706309"/>
            <a:ext cx="4306825" cy="341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3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Замещающие облигации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8176"/>
            <a:ext cx="10515600" cy="47687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  03 </a:t>
            </a:r>
            <a:r>
              <a:rPr lang="ru-RU" dirty="0"/>
              <a:t>декабря 2024 г. Министерство финансов сообщило об эмиссии замещающих еврооблигаций РФ, на которые будут обменяны облигации внешних облигационных займов. </a:t>
            </a:r>
          </a:p>
          <a:p>
            <a:pPr marL="0" indent="0">
              <a:buNone/>
            </a:pPr>
            <a:r>
              <a:rPr lang="ru-RU" dirty="0" smtClean="0"/>
              <a:t>       Планировалось </a:t>
            </a:r>
            <a:r>
              <a:rPr lang="ru-RU" dirty="0"/>
              <a:t>заместить 13 выпусков суверенных евробондов на совокупный объем $40,75 млрд: 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- четыре </a:t>
            </a:r>
            <a:r>
              <a:rPr lang="ru-RU" dirty="0"/>
              <a:t>выпуска номинированы в евро (объем по номиналу €5,25 млрд);</a:t>
            </a:r>
          </a:p>
          <a:p>
            <a:pPr marL="0" indent="0">
              <a:buNone/>
            </a:pPr>
            <a:r>
              <a:rPr lang="ru-RU" dirty="0" smtClean="0"/>
              <a:t>       - девять </a:t>
            </a:r>
            <a:r>
              <a:rPr lang="ru-RU" dirty="0"/>
              <a:t>выпусков - в долларах (объем по номиналу $35,23 млрд).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Дата </a:t>
            </a:r>
            <a:r>
              <a:rPr lang="ru-RU" dirty="0"/>
              <a:t>замещения еврооблигаций — 05.12.2024г.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4773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Замещающие облигации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8176"/>
            <a:ext cx="10515600" cy="4768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dirty="0"/>
              <a:t>Замещающие облигации позволяют инвестору получать валютную доходность, но без прежних инфраструктурных рисков. </a:t>
            </a:r>
            <a:r>
              <a:rPr lang="ru-RU" b="1" dirty="0">
                <a:solidFill>
                  <a:srgbClr val="FF0000"/>
                </a:solidFill>
              </a:rPr>
              <a:t>Выплаты производятся в рублях, при этом стоимость бумаг и купоны по-прежнему привязаны к курсам доллара, евро или франка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4162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1" dirty="0">
                <a:latin typeface="Arial Black" panose="020B0A04020102020204" pitchFamily="34" charset="0"/>
              </a:rPr>
              <a:t>2 Оценка инвестиционной привлекательности облигации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726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24744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ru-RU" sz="3200" dirty="0"/>
              <a:t>Облигации в качестве инвестиционного товара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1340769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Century Gothic"/>
              </a:rPr>
              <a:t>Цель инвестиций в облигации </a:t>
            </a:r>
            <a:r>
              <a:rPr lang="ru-RU" dirty="0">
                <a:solidFill>
                  <a:srgbClr val="FF0000"/>
                </a:solidFill>
                <a:latin typeface="Century Gothic"/>
              </a:rPr>
              <a:t>– </a:t>
            </a:r>
            <a:r>
              <a:rPr lang="ru-RU" dirty="0">
                <a:latin typeface="Century Gothic"/>
              </a:rPr>
              <a:t>размещение временно свободных денежных средств с целью накопления с </a:t>
            </a:r>
            <a:r>
              <a:rPr lang="ru-RU" u="sng" dirty="0">
                <a:latin typeface="Century Gothic"/>
              </a:rPr>
              <a:t>минимальным уровнем риска </a:t>
            </a:r>
            <a:r>
              <a:rPr lang="ru-RU" dirty="0">
                <a:solidFill>
                  <a:srgbClr val="FF0000"/>
                </a:solidFill>
                <a:latin typeface="Century Gothic"/>
              </a:rPr>
              <a:t>(условно </a:t>
            </a:r>
            <a:r>
              <a:rPr lang="ru-RU" dirty="0" err="1">
                <a:solidFill>
                  <a:srgbClr val="FF0000"/>
                </a:solidFill>
                <a:latin typeface="Century Gothic"/>
              </a:rPr>
              <a:t>безрисковые</a:t>
            </a:r>
            <a:r>
              <a:rPr lang="ru-RU" dirty="0">
                <a:solidFill>
                  <a:srgbClr val="FF0000"/>
                </a:solidFill>
                <a:latin typeface="Century Gothic"/>
              </a:rPr>
              <a:t> вложения) </a:t>
            </a:r>
            <a:r>
              <a:rPr lang="ru-RU" dirty="0">
                <a:latin typeface="Century Gothic"/>
              </a:rPr>
              <a:t>в случае покупки государственных облигаций и</a:t>
            </a:r>
          </a:p>
          <a:p>
            <a:pPr marL="0" indent="0">
              <a:buNone/>
            </a:pPr>
            <a:r>
              <a:rPr lang="ru-RU" u="sng" dirty="0">
                <a:latin typeface="Century Gothic"/>
              </a:rPr>
              <a:t>с низким  уровнем риска </a:t>
            </a:r>
            <a:r>
              <a:rPr lang="ru-RU" dirty="0">
                <a:latin typeface="Century Gothic"/>
              </a:rPr>
              <a:t>в случае покупки корпоративных облигаций с высоким (</a:t>
            </a:r>
            <a:r>
              <a:rPr lang="ru-RU" dirty="0"/>
              <a:t>приемлемым) </a:t>
            </a:r>
            <a:r>
              <a:rPr lang="ru-RU" dirty="0">
                <a:latin typeface="Century Gothic"/>
              </a:rPr>
              <a:t>рейтингом, например, агентства 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</a:rPr>
              <a:t>C</a:t>
            </a:r>
            <a:r>
              <a:rPr lang="en-US" b="1" dirty="0" smtClean="0">
                <a:solidFill>
                  <a:schemeClr val="tx1"/>
                </a:solidFill>
                <a:latin typeface="Century Gothic"/>
              </a:rPr>
              <a:t>BONDS</a:t>
            </a:r>
            <a:endParaRPr lang="ru-RU" b="1" dirty="0" smtClean="0">
              <a:solidFill>
                <a:schemeClr val="tx1"/>
              </a:solidFill>
              <a:latin typeface="Century Gothic"/>
            </a:endParaRPr>
          </a:p>
          <a:p>
            <a:pPr marL="0" indent="0">
              <a:buNone/>
            </a:pP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12341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24744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ru-RU" sz="3200" dirty="0"/>
              <a:t>Облигации в качестве инвестиционного товара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1340769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Century Gothic"/>
              </a:rPr>
              <a:t>Покупка облигаций инвестором относится </a:t>
            </a:r>
            <a:r>
              <a:rPr lang="ru-RU" b="1" dirty="0">
                <a:solidFill>
                  <a:srgbClr val="FF0000"/>
                </a:solidFill>
                <a:latin typeface="Century Gothic"/>
              </a:rPr>
              <a:t>к консервативным инвестициям. </a:t>
            </a:r>
          </a:p>
          <a:p>
            <a:pPr marL="0" indent="0">
              <a:buNone/>
            </a:pPr>
            <a:endParaRPr lang="ru-RU" dirty="0">
              <a:latin typeface="Century Gothic"/>
            </a:endParaRPr>
          </a:p>
          <a:p>
            <a:pPr marL="0" indent="0">
              <a:buNone/>
            </a:pPr>
            <a:r>
              <a:rPr lang="ru-RU" dirty="0">
                <a:latin typeface="Century Gothic"/>
              </a:rPr>
              <a:t>Они в инвестиционном портфеле инвестора играют роль  «подушки безопасности».</a:t>
            </a:r>
          </a:p>
          <a:p>
            <a:pPr marL="0" indent="0">
              <a:buNone/>
            </a:pPr>
            <a:r>
              <a:rPr lang="ru-RU" dirty="0">
                <a:latin typeface="Century Gothic"/>
              </a:rPr>
              <a:t> </a:t>
            </a:r>
          </a:p>
          <a:p>
            <a:pPr marL="0" indent="0">
              <a:buNone/>
            </a:pPr>
            <a:endParaRPr lang="ru-RU" dirty="0">
              <a:latin typeface="Century Gothic"/>
            </a:endParaRPr>
          </a:p>
          <a:p>
            <a:pPr marL="0" indent="0">
              <a:buNone/>
            </a:pP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7165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556792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ru-RU" sz="3200" dirty="0"/>
              <a:t>Отвлечение: концепция определения цены покупки любого доходного актива</a:t>
            </a:r>
            <a:r>
              <a:rPr lang="en-US" sz="3200" dirty="0"/>
              <a:t> </a:t>
            </a:r>
            <a:r>
              <a:rPr lang="ru-RU" sz="3200" dirty="0"/>
              <a:t>(фондового инструмента)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1700809"/>
            <a:ext cx="8229600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Century Gothic"/>
              </a:rPr>
              <a:t> Особенность доходного актива (ценной бумаги) – </a:t>
            </a:r>
            <a:r>
              <a:rPr lang="ru-RU" b="1" dirty="0">
                <a:solidFill>
                  <a:srgbClr val="FF0000"/>
                </a:solidFill>
                <a:latin typeface="Century Gothic"/>
              </a:rPr>
              <a:t>генерация денежного потока</a:t>
            </a:r>
            <a:r>
              <a:rPr lang="ru-RU" b="1" dirty="0">
                <a:latin typeface="Century Gothic"/>
              </a:rPr>
              <a:t>, </a:t>
            </a:r>
            <a:r>
              <a:rPr lang="ru-RU" dirty="0">
                <a:latin typeface="Century Gothic"/>
              </a:rPr>
              <a:t>характеристики которого известны:</a:t>
            </a:r>
          </a:p>
          <a:p>
            <a:pPr>
              <a:buFontTx/>
              <a:buChar char="-"/>
            </a:pPr>
            <a:r>
              <a:rPr lang="ru-RU" dirty="0">
                <a:latin typeface="Century Gothic"/>
              </a:rPr>
              <a:t>Продолжительность, лет </a:t>
            </a:r>
            <a:r>
              <a:rPr lang="en-US" dirty="0">
                <a:latin typeface="Century Gothic"/>
              </a:rPr>
              <a:t>- </a:t>
            </a:r>
            <a:r>
              <a:rPr lang="ru-RU" dirty="0">
                <a:latin typeface="Century Gothic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entury Gothic"/>
              </a:rPr>
              <a:t>n</a:t>
            </a:r>
            <a:r>
              <a:rPr lang="en-US" dirty="0">
                <a:latin typeface="Century Gothic"/>
              </a:rPr>
              <a:t>);</a:t>
            </a:r>
          </a:p>
          <a:p>
            <a:pPr>
              <a:buFontTx/>
              <a:buChar char="-"/>
            </a:pPr>
            <a:r>
              <a:rPr lang="ru-RU" dirty="0">
                <a:latin typeface="Century Gothic"/>
              </a:rPr>
              <a:t>Периодичность выплат в течение года или количество выплат в году – (</a:t>
            </a:r>
            <a:r>
              <a:rPr lang="en-US" b="1" dirty="0">
                <a:solidFill>
                  <a:srgbClr val="FF0000"/>
                </a:solidFill>
                <a:latin typeface="Century Gothic"/>
              </a:rPr>
              <a:t>m</a:t>
            </a:r>
            <a:r>
              <a:rPr lang="ru-RU" dirty="0">
                <a:latin typeface="Century Gothic"/>
              </a:rPr>
              <a:t>);</a:t>
            </a:r>
          </a:p>
          <a:p>
            <a:pPr>
              <a:buFontTx/>
              <a:buChar char="-"/>
            </a:pPr>
            <a:r>
              <a:rPr lang="ru-RU" dirty="0">
                <a:latin typeface="Century Gothic"/>
              </a:rPr>
              <a:t>Величина будущих прогнозных периодических выплат – </a:t>
            </a:r>
            <a:r>
              <a:rPr lang="en-US" dirty="0">
                <a:latin typeface="Century Gothic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Century Gothic"/>
              </a:rPr>
              <a:t>FVi</a:t>
            </a:r>
            <a:r>
              <a:rPr lang="en-US" dirty="0">
                <a:latin typeface="Century Gothic"/>
              </a:rPr>
              <a:t>, </a:t>
            </a:r>
            <a:r>
              <a:rPr lang="ru-RU" dirty="0">
                <a:latin typeface="Century Gothic"/>
              </a:rPr>
              <a:t>если они равновеликие - </a:t>
            </a:r>
            <a:r>
              <a:rPr lang="en-US" b="1" dirty="0">
                <a:solidFill>
                  <a:srgbClr val="FF0000"/>
                </a:solidFill>
                <a:latin typeface="Century Gothic"/>
              </a:rPr>
              <a:t>PMT</a:t>
            </a:r>
            <a:r>
              <a:rPr lang="en-US" dirty="0">
                <a:latin typeface="Century Gothic"/>
              </a:rPr>
              <a:t>)</a:t>
            </a:r>
            <a:r>
              <a:rPr lang="ru-RU" dirty="0">
                <a:latin typeface="Century Gothic"/>
              </a:rPr>
              <a:t>.</a:t>
            </a:r>
          </a:p>
          <a:p>
            <a:pPr marL="0" indent="0">
              <a:buNone/>
            </a:pPr>
            <a:endParaRPr lang="ru-RU" dirty="0">
              <a:latin typeface="Century Gothic"/>
            </a:endParaRPr>
          </a:p>
          <a:p>
            <a:pPr>
              <a:buFontTx/>
              <a:buChar char="-"/>
            </a:pPr>
            <a:endParaRPr lang="ru-RU" dirty="0">
              <a:latin typeface="Century Gothic"/>
            </a:endParaRPr>
          </a:p>
          <a:p>
            <a:pPr marL="0" indent="0">
              <a:buNone/>
            </a:pPr>
            <a:endParaRPr lang="ru-RU" dirty="0">
              <a:latin typeface="Century Gothic"/>
            </a:endParaRPr>
          </a:p>
          <a:p>
            <a:pPr marL="0" indent="0">
              <a:buNone/>
            </a:pP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90331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556792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ru-RU" sz="3200" dirty="0"/>
              <a:t>Отвлечение: концепция определения цены покупки любого доходного актива</a:t>
            </a:r>
            <a:r>
              <a:rPr lang="en-US" sz="3200" dirty="0"/>
              <a:t> </a:t>
            </a:r>
            <a:r>
              <a:rPr lang="ru-RU" sz="3200" dirty="0"/>
              <a:t>(фондового инструмента)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1916833"/>
            <a:ext cx="822960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Century Gothic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Century Gothic"/>
              </a:rPr>
              <a:t>Критерий</a:t>
            </a:r>
            <a:r>
              <a:rPr lang="ru-RU" dirty="0">
                <a:latin typeface="Century Gothic"/>
              </a:rPr>
              <a:t> определения (оценки) цены покупки доходного актива – </a:t>
            </a:r>
            <a:r>
              <a:rPr lang="ru-RU" b="1" dirty="0">
                <a:solidFill>
                  <a:srgbClr val="FF0000"/>
                </a:solidFill>
                <a:latin typeface="Century Gothic"/>
              </a:rPr>
              <a:t>доходность на инвестиции</a:t>
            </a:r>
            <a:r>
              <a:rPr lang="ru-RU" dirty="0">
                <a:latin typeface="Century Gothic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Century Gothic"/>
              </a:rPr>
              <a:t>Так как критерий может иметь индивидуальное значение для каждого инвестора, то рассчитанную цену покупки доходного актива называют </a:t>
            </a:r>
            <a:r>
              <a:rPr lang="ru-RU" b="1" dirty="0">
                <a:solidFill>
                  <a:srgbClr val="FF0000"/>
                </a:solidFill>
                <a:latin typeface="Century Gothic"/>
              </a:rPr>
              <a:t>инвестиционной стоимостью </a:t>
            </a:r>
            <a:r>
              <a:rPr lang="ru-RU" dirty="0">
                <a:latin typeface="Century Gothic"/>
              </a:rPr>
              <a:t>этого актива (фондового инструмента).</a:t>
            </a:r>
          </a:p>
          <a:p>
            <a:pPr marL="0" indent="0">
              <a:buNone/>
            </a:pPr>
            <a:endParaRPr lang="ru-RU" dirty="0">
              <a:latin typeface="Century Gothic"/>
            </a:endParaRPr>
          </a:p>
          <a:p>
            <a:pPr marL="0" indent="0">
              <a:buNone/>
            </a:pP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3913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0049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Выпуск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государственных ценных бумаг:</a:t>
            </a:r>
            <a:endParaRPr lang="ru-RU" sz="36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buNone/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Предельные объемы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государственного внутреннего и внешнего долга, пределы внешних заимствований Российской Федерации на очередной финансовый год утверждаются ФЗ о федеральном бюджете.</a:t>
            </a:r>
          </a:p>
          <a:p>
            <a:pPr indent="0" algn="just">
              <a:buNone/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Предельный объем государственного долга субъекта РФ, не должен превышать объем доходов соответствующего бюджета без учета финансовой помощи из бюджетов других уровней бюджетной системы РФ</a:t>
            </a:r>
          </a:p>
          <a:p>
            <a:pPr indent="450215" algn="just"/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Предельный объем расходов на обслуживание государственного долга субъекта Российской Федерации или муниципального долга, утвержденный законом о бюджете соответствующего уровня, не должен превышать 15 процентов объема расходов бюджета соответствующего уровня.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119977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412776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</a:pPr>
            <a:r>
              <a:rPr lang="ru-RU" sz="3200" dirty="0"/>
              <a:t>Отвлечение: концепция определения цены покупки любого доходного актива (фондового инструмента)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991544" y="1340769"/>
                <a:ext cx="8229600" cy="478539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b="1" dirty="0">
                    <a:solidFill>
                      <a:srgbClr val="FF0000"/>
                    </a:solidFill>
                    <a:latin typeface="Century Gothic"/>
                  </a:rPr>
                  <a:t>Концепция оценки инвестиционной стоимости:</a:t>
                </a:r>
                <a:r>
                  <a:rPr lang="ru-RU" dirty="0">
                    <a:latin typeface="Century Gothic"/>
                  </a:rPr>
                  <a:t> определение текущей стоимости (</a:t>
                </a:r>
                <a:r>
                  <a:rPr lang="en-US" b="1" dirty="0">
                    <a:solidFill>
                      <a:srgbClr val="FF0000"/>
                    </a:solidFill>
                    <a:latin typeface="Century Gothic"/>
                  </a:rPr>
                  <a:t>PV</a:t>
                </a:r>
                <a:r>
                  <a:rPr lang="en-US" dirty="0">
                    <a:latin typeface="Century Gothic"/>
                  </a:rPr>
                  <a:t>) </a:t>
                </a:r>
                <a:r>
                  <a:rPr lang="ru-RU" b="1" dirty="0">
                    <a:solidFill>
                      <a:srgbClr val="FF0000"/>
                    </a:solidFill>
                    <a:latin typeface="Century Gothic"/>
                  </a:rPr>
                  <a:t>денежного потока выплат</a:t>
                </a:r>
                <a:r>
                  <a:rPr lang="ru-RU" dirty="0">
                    <a:latin typeface="Century Gothic"/>
                  </a:rPr>
                  <a:t>, которые получит инвестор за оставшийся срок обращения доходного фондового инструмента. </a:t>
                </a:r>
                <a:endParaRPr lang="en-US" dirty="0">
                  <a:latin typeface="Century Gothic"/>
                </a:endParaRPr>
              </a:p>
              <a:p>
                <a:pPr marL="0" indent="0">
                  <a:buNone/>
                </a:pPr>
                <a:endParaRPr lang="ru-RU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𝑷𝑽</m:t>
                    </m:r>
                    <m:r>
                      <a:rPr lang="en-US" b="1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Выплата </m:t>
                        </m:r>
                        <m:r>
                          <a:rPr lang="ru-RU" b="1" i="1">
                            <a:latin typeface="Cambria Math"/>
                          </a:rPr>
                          <m:t>𝟏</m:t>
                        </m:r>
                      </m:num>
                      <m:den>
                        <m:d>
                          <m:d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b="1" i="1">
                                <a:latin typeface="Cambria Math"/>
                              </a:rPr>
                              <m:t>𝟏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𝑹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/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𝒎</m:t>
                            </m:r>
                          </m:e>
                        </m:d>
                        <m:r>
                          <a:rPr lang="en-US" b="1" i="1">
                            <a:latin typeface="Cambria Math"/>
                          </a:rPr>
                          <m:t>^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b="1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Выплата </m:t>
                        </m:r>
                        <m:r>
                          <a:rPr lang="ru-RU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(</m:t>
                        </m:r>
                        <m:r>
                          <a:rPr lang="ru-RU" b="1" i="1">
                            <a:latin typeface="Cambria Math"/>
                          </a:rPr>
                          <m:t>𝟏</m:t>
                        </m:r>
                        <m:r>
                          <a:rPr lang="ru-RU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𝑹</m:t>
                        </m:r>
                        <m:r>
                          <a:rPr lang="en-US" b="1" i="1">
                            <a:latin typeface="Cambria Math"/>
                          </a:rPr>
                          <m:t>/</m:t>
                        </m:r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  <m:r>
                          <a:rPr lang="en-US" b="1" i="1">
                            <a:latin typeface="Cambria Math"/>
                          </a:rPr>
                          <m:t>)^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/>
                  <a:t> …+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Выплата </m:t>
                        </m:r>
                        <m:r>
                          <a:rPr lang="en-US" b="1" i="1">
                            <a:latin typeface="Cambria Math"/>
                          </a:rPr>
                          <m:t>𝒎𝒙𝒏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𝑹</m:t>
                        </m:r>
                        <m:r>
                          <a:rPr lang="en-US" b="1" i="1">
                            <a:latin typeface="Cambria Math"/>
                          </a:rPr>
                          <m:t>/</m:t>
                        </m:r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  <m:r>
                          <a:rPr lang="en-US" b="1" i="1">
                            <a:latin typeface="Cambria Math"/>
                          </a:rPr>
                          <m:t>)^(</m:t>
                        </m:r>
                        <m:r>
                          <a:rPr lang="en-US" b="1" i="1">
                            <a:latin typeface="Cambria Math"/>
                          </a:rPr>
                          <m:t>𝒎𝒙𝒏</m:t>
                        </m:r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1544" y="1340769"/>
                <a:ext cx="8229600" cy="4785395"/>
              </a:xfrm>
              <a:blipFill>
                <a:blip r:embed="rId2"/>
                <a:stretch>
                  <a:fillRect l="-1556" t="-22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14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412776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</a:pPr>
            <a:r>
              <a:rPr lang="ru-RU" sz="3200" dirty="0"/>
              <a:t>Отвлечение: концепция определения цены покупки любого доходного актива (фондового инструмента)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991544" y="1340769"/>
                <a:ext cx="8229600" cy="478539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b="1" dirty="0"/>
                  <a:t>Процесс определения текущей стоимости будущей величины (в данном случае – денежного потока выплат) называется </a:t>
                </a:r>
                <a:r>
                  <a:rPr lang="ru-RU" b="1" dirty="0">
                    <a:solidFill>
                      <a:srgbClr val="FF0000"/>
                    </a:solidFill>
                  </a:rPr>
                  <a:t>дисконтированием, </a:t>
                </a:r>
              </a:p>
              <a:p>
                <a:pPr marL="0" indent="0">
                  <a:buNone/>
                </a:pPr>
                <a:r>
                  <a:rPr lang="ru-RU" b="1" dirty="0"/>
                  <a:t>величина </a:t>
                </a:r>
                <a:r>
                  <a:rPr lang="en-US" b="1" dirty="0">
                    <a:solidFill>
                      <a:srgbClr val="FF0000"/>
                    </a:solidFill>
                  </a:rPr>
                  <a:t>R</a:t>
                </a:r>
                <a:r>
                  <a:rPr lang="en-US" b="1" dirty="0"/>
                  <a:t> – </a:t>
                </a:r>
                <a:r>
                  <a:rPr lang="ru-RU" b="1" dirty="0">
                    <a:solidFill>
                      <a:srgbClr val="FF0000"/>
                    </a:solidFill>
                  </a:rPr>
                  <a:t>требуемая инвестором обоснованная доходность на инвестиции</a:t>
                </a:r>
                <a:r>
                  <a:rPr lang="ru-RU" b="1" dirty="0"/>
                  <a:t>, выполняющая роль ставки дисконтирования.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𝑷𝑽</m:t>
                    </m:r>
                    <m:r>
                      <a:rPr lang="en-US" b="1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Выплата </m:t>
                        </m:r>
                        <m:r>
                          <a:rPr lang="ru-RU" b="1" i="1">
                            <a:latin typeface="Cambria Math"/>
                          </a:rPr>
                          <m:t>𝟏</m:t>
                        </m:r>
                      </m:num>
                      <m:den>
                        <m:d>
                          <m:d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b="1" i="1">
                                <a:latin typeface="Cambria Math"/>
                              </a:rPr>
                              <m:t>𝟏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𝑹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/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𝒎</m:t>
                            </m:r>
                          </m:e>
                        </m:d>
                        <m:r>
                          <a:rPr lang="en-US" b="1" i="1">
                            <a:latin typeface="Cambria Math"/>
                          </a:rPr>
                          <m:t>^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b="1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Выплата </m:t>
                        </m:r>
                        <m:r>
                          <a:rPr lang="ru-RU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(</m:t>
                        </m:r>
                        <m:r>
                          <a:rPr lang="ru-RU" b="1" i="1">
                            <a:latin typeface="Cambria Math"/>
                          </a:rPr>
                          <m:t>𝟏</m:t>
                        </m:r>
                        <m:r>
                          <a:rPr lang="ru-RU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𝑹</m:t>
                        </m:r>
                        <m:r>
                          <a:rPr lang="en-US" b="1" i="1">
                            <a:latin typeface="Cambria Math"/>
                          </a:rPr>
                          <m:t>/</m:t>
                        </m:r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  <m:r>
                          <a:rPr lang="en-US" b="1" i="1">
                            <a:latin typeface="Cambria Math"/>
                          </a:rPr>
                          <m:t>)^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/>
                  <a:t> …+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Выплата </m:t>
                        </m:r>
                        <m:r>
                          <a:rPr lang="en-US" b="1" i="1">
                            <a:latin typeface="Cambria Math"/>
                          </a:rPr>
                          <m:t>𝒎𝒙𝒏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𝑹</m:t>
                        </m:r>
                        <m:r>
                          <a:rPr lang="en-US" b="1" i="1">
                            <a:latin typeface="Cambria Math"/>
                          </a:rPr>
                          <m:t>/</m:t>
                        </m:r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  <m:r>
                          <a:rPr lang="en-US" b="1" i="1">
                            <a:latin typeface="Cambria Math"/>
                          </a:rPr>
                          <m:t>)^(</m:t>
                        </m:r>
                        <m:r>
                          <a:rPr lang="en-US" b="1" i="1">
                            <a:latin typeface="Cambria Math"/>
                          </a:rPr>
                          <m:t>𝒎𝒙𝒏</m:t>
                        </m:r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1544" y="1340769"/>
                <a:ext cx="8229600" cy="4785395"/>
              </a:xfrm>
              <a:blipFill>
                <a:blip r:embed="rId2"/>
                <a:stretch>
                  <a:fillRect l="-1556" t="-2166" r="-1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1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0872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ru-RU" sz="3200" dirty="0"/>
              <a:t>Понятие доходности инвестиций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980728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Доходность</a:t>
            </a:r>
            <a:r>
              <a:rPr lang="ru-RU" b="1" dirty="0">
                <a:solidFill>
                  <a:prstClr val="black"/>
                </a:solidFill>
              </a:rPr>
              <a:t> (</a:t>
            </a:r>
            <a:r>
              <a:rPr lang="ru-RU" b="1" dirty="0">
                <a:solidFill>
                  <a:srgbClr val="FF0000"/>
                </a:solidFill>
              </a:rPr>
              <a:t>ставка доходности</a:t>
            </a:r>
            <a:r>
              <a:rPr lang="ru-RU" b="1" dirty="0">
                <a:solidFill>
                  <a:prstClr val="black"/>
                </a:solidFill>
              </a:rPr>
              <a:t>)– доход в расчете на один рубль инвестиций, выраженный в процентах.</a:t>
            </a:r>
          </a:p>
          <a:p>
            <a:pPr marL="0" indent="0">
              <a:buNone/>
            </a:pPr>
            <a:r>
              <a:rPr lang="ru-RU" b="1" dirty="0">
                <a:solidFill>
                  <a:prstClr val="black"/>
                </a:solidFill>
              </a:rPr>
              <a:t>Пример 1: купили товар за 1000 руб. (инвестировали в покупку товара),</a:t>
            </a:r>
          </a:p>
          <a:p>
            <a:pPr marL="0" indent="0">
              <a:buNone/>
            </a:pPr>
            <a:r>
              <a:rPr lang="ru-RU" b="1" dirty="0">
                <a:solidFill>
                  <a:prstClr val="black"/>
                </a:solidFill>
              </a:rPr>
              <a:t> продали товар через 10 дней за 1200 руб.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Доходность инвестиционной операции =</a:t>
            </a:r>
          </a:p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[</a:t>
            </a:r>
            <a:r>
              <a:rPr lang="ru-RU" b="1" dirty="0">
                <a:solidFill>
                  <a:prstClr val="black"/>
                </a:solidFill>
              </a:rPr>
              <a:t>Доход / инвестиции</a:t>
            </a:r>
            <a:r>
              <a:rPr lang="en-US" b="1" dirty="0">
                <a:solidFill>
                  <a:prstClr val="black"/>
                </a:solidFill>
              </a:rPr>
              <a:t>] x 100 % = </a:t>
            </a:r>
          </a:p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[1200 </a:t>
            </a:r>
            <a:r>
              <a:rPr lang="ru-RU" b="1" dirty="0">
                <a:solidFill>
                  <a:prstClr val="black"/>
                </a:solidFill>
              </a:rPr>
              <a:t>руб.</a:t>
            </a:r>
            <a:r>
              <a:rPr lang="en-US" b="1" dirty="0">
                <a:solidFill>
                  <a:prstClr val="black"/>
                </a:solidFill>
              </a:rPr>
              <a:t> - 1000 </a:t>
            </a:r>
            <a:r>
              <a:rPr lang="ru-RU" b="1" dirty="0">
                <a:solidFill>
                  <a:prstClr val="black"/>
                </a:solidFill>
              </a:rPr>
              <a:t>руб.</a:t>
            </a:r>
            <a:r>
              <a:rPr lang="en-US" b="1" dirty="0">
                <a:solidFill>
                  <a:prstClr val="black"/>
                </a:solidFill>
              </a:rPr>
              <a:t>] /1000 </a:t>
            </a:r>
            <a:r>
              <a:rPr lang="ru-RU" b="1">
                <a:solidFill>
                  <a:prstClr val="black"/>
                </a:solidFill>
              </a:rPr>
              <a:t>р.</a:t>
            </a:r>
            <a:r>
              <a:rPr lang="en-US" b="1">
                <a:solidFill>
                  <a:prstClr val="black"/>
                </a:solidFill>
              </a:rPr>
              <a:t>x </a:t>
            </a:r>
            <a:r>
              <a:rPr lang="en-US" b="1" dirty="0">
                <a:solidFill>
                  <a:prstClr val="black"/>
                </a:solidFill>
              </a:rPr>
              <a:t>100 % = </a:t>
            </a:r>
            <a:r>
              <a:rPr lang="en-US" b="1" dirty="0">
                <a:solidFill>
                  <a:srgbClr val="FF0000"/>
                </a:solidFill>
              </a:rPr>
              <a:t>20 %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r>
              <a:rPr lang="ru-RU" b="1" dirty="0">
                <a:solidFill>
                  <a:prstClr val="black"/>
                </a:solidFill>
              </a:rPr>
              <a:t> Каждый вложенный рубль принес инвестору 20 коп. дохода.</a:t>
            </a:r>
          </a:p>
        </p:txBody>
      </p:sp>
    </p:spTree>
    <p:extLst>
      <p:ext uri="{BB962C8B-B14F-4D97-AF65-F5344CB8AC3E}">
        <p14:creationId xmlns:p14="http://schemas.microsoft.com/office/powerpoint/2010/main" val="252953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0872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ru-RU" sz="3200" dirty="0"/>
              <a:t>Понятие доходности инвестиций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980728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prstClr val="black"/>
                </a:solidFill>
              </a:rPr>
              <a:t>Пример 2: купили товар за 1000 руб. (инвестировали в покупку товара),</a:t>
            </a:r>
          </a:p>
          <a:p>
            <a:pPr marL="0" indent="0">
              <a:buNone/>
            </a:pPr>
            <a:r>
              <a:rPr lang="ru-RU" b="1" dirty="0">
                <a:solidFill>
                  <a:prstClr val="black"/>
                </a:solidFill>
              </a:rPr>
              <a:t> продали товар через 30 дней за 1200 руб.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Доходность инвестиционной операции =</a:t>
            </a:r>
          </a:p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[</a:t>
            </a:r>
            <a:r>
              <a:rPr lang="ru-RU" b="1" dirty="0">
                <a:solidFill>
                  <a:prstClr val="black"/>
                </a:solidFill>
              </a:rPr>
              <a:t>Доход / инвестиции</a:t>
            </a:r>
            <a:r>
              <a:rPr lang="en-US" b="1" dirty="0">
                <a:solidFill>
                  <a:prstClr val="black"/>
                </a:solidFill>
              </a:rPr>
              <a:t>] x 100 % = </a:t>
            </a:r>
          </a:p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[1200 </a:t>
            </a:r>
            <a:r>
              <a:rPr lang="ru-RU" b="1" dirty="0">
                <a:solidFill>
                  <a:prstClr val="black"/>
                </a:solidFill>
              </a:rPr>
              <a:t>руб.</a:t>
            </a:r>
            <a:r>
              <a:rPr lang="en-US" b="1" dirty="0">
                <a:solidFill>
                  <a:prstClr val="black"/>
                </a:solidFill>
              </a:rPr>
              <a:t> - 1000 </a:t>
            </a:r>
            <a:r>
              <a:rPr lang="ru-RU" b="1" dirty="0">
                <a:solidFill>
                  <a:prstClr val="black"/>
                </a:solidFill>
              </a:rPr>
              <a:t>руб.</a:t>
            </a:r>
            <a:r>
              <a:rPr lang="en-US" b="1" dirty="0">
                <a:solidFill>
                  <a:prstClr val="black"/>
                </a:solidFill>
              </a:rPr>
              <a:t>] x 100 % = </a:t>
            </a:r>
            <a:r>
              <a:rPr lang="en-US" b="1" dirty="0">
                <a:solidFill>
                  <a:srgbClr val="FF0000"/>
                </a:solidFill>
              </a:rPr>
              <a:t>20 % 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prstClr val="black"/>
                </a:solidFill>
              </a:rPr>
              <a:t>Каждый вложенный рубль принес инвестору также 20 коп. дохода.</a:t>
            </a:r>
          </a:p>
        </p:txBody>
      </p:sp>
    </p:spTree>
    <p:extLst>
      <p:ext uri="{BB962C8B-B14F-4D97-AF65-F5344CB8AC3E}">
        <p14:creationId xmlns:p14="http://schemas.microsoft.com/office/powerpoint/2010/main" val="60685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0872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ru-RU" sz="3200" dirty="0"/>
              <a:t>Понятие доходности инвестиций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980728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prstClr val="black"/>
                </a:solidFill>
              </a:rPr>
              <a:t>Для сравнения инвестиций их доходности переводят в </a:t>
            </a:r>
            <a:r>
              <a:rPr lang="ru-RU" b="1" dirty="0">
                <a:solidFill>
                  <a:srgbClr val="FF0000"/>
                </a:solidFill>
              </a:rPr>
              <a:t>годовые проценты</a:t>
            </a:r>
            <a:r>
              <a:rPr lang="ru-RU" b="1" dirty="0">
                <a:solidFill>
                  <a:prstClr val="black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prstClr val="black"/>
                </a:solidFill>
              </a:rPr>
              <a:t>Правила перевода: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Доходность х (год / период инвестиций).</a:t>
            </a:r>
          </a:p>
          <a:p>
            <a:pPr marL="0" indent="0">
              <a:buNone/>
            </a:pPr>
            <a:r>
              <a:rPr lang="ru-RU" b="1" dirty="0">
                <a:solidFill>
                  <a:prstClr val="black"/>
                </a:solidFill>
              </a:rPr>
              <a:t>Доходность 1-ой операции: </a:t>
            </a:r>
          </a:p>
          <a:p>
            <a:pPr marL="0" indent="0">
              <a:buNone/>
            </a:pPr>
            <a:r>
              <a:rPr lang="ru-RU" b="1" dirty="0">
                <a:solidFill>
                  <a:prstClr val="black"/>
                </a:solidFill>
              </a:rPr>
              <a:t>20 % х (365 дней / 10 дней) = </a:t>
            </a:r>
            <a:r>
              <a:rPr lang="ru-RU" b="1" dirty="0">
                <a:solidFill>
                  <a:srgbClr val="FF0000"/>
                </a:solidFill>
              </a:rPr>
              <a:t>730 % годовых</a:t>
            </a:r>
          </a:p>
          <a:p>
            <a:pPr marL="0" indent="0">
              <a:buNone/>
            </a:pPr>
            <a:r>
              <a:rPr lang="ru-RU" b="1" dirty="0">
                <a:solidFill>
                  <a:prstClr val="black"/>
                </a:solidFill>
              </a:rPr>
              <a:t>Доходность 2-ой операции: </a:t>
            </a:r>
          </a:p>
          <a:p>
            <a:pPr marL="0" indent="0">
              <a:buNone/>
            </a:pPr>
            <a:r>
              <a:rPr lang="ru-RU" b="1" dirty="0">
                <a:solidFill>
                  <a:prstClr val="black"/>
                </a:solidFill>
              </a:rPr>
              <a:t>20 % х (365 дней / 30 дней) = </a:t>
            </a:r>
            <a:r>
              <a:rPr lang="ru-RU" b="1" dirty="0">
                <a:solidFill>
                  <a:srgbClr val="FF0000"/>
                </a:solidFill>
              </a:rPr>
              <a:t>243,33 % годовых.</a:t>
            </a:r>
          </a:p>
          <a:p>
            <a:pPr marL="0" indent="0">
              <a:buNone/>
            </a:pPr>
            <a:r>
              <a:rPr lang="ru-RU" b="1" dirty="0">
                <a:solidFill>
                  <a:prstClr val="black"/>
                </a:solidFill>
              </a:rPr>
              <a:t>Эффективность 1-ой операции выше, чем 2-ой. </a:t>
            </a:r>
          </a:p>
        </p:txBody>
      </p:sp>
    </p:spTree>
    <p:extLst>
      <p:ext uri="{BB962C8B-B14F-4D97-AF65-F5344CB8AC3E}">
        <p14:creationId xmlns:p14="http://schemas.microsoft.com/office/powerpoint/2010/main" val="306446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0872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ru-RU" sz="3200" dirty="0"/>
              <a:t>Понятие доходности инвестиций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991544" y="980728"/>
                <a:ext cx="8229600" cy="5400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ru-RU" b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𝑷𝑽</m:t>
                    </m:r>
                    <m:r>
                      <a:rPr lang="en-US" b="1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Выплата </m:t>
                        </m:r>
                        <m:r>
                          <a:rPr lang="ru-RU" b="1" i="1">
                            <a:latin typeface="Cambria Math"/>
                          </a:rPr>
                          <m:t>𝟏</m:t>
                        </m:r>
                      </m:num>
                      <m:den>
                        <m:d>
                          <m:d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b="1" i="1">
                                <a:latin typeface="Cambria Math"/>
                              </a:rPr>
                              <m:t>𝟏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𝑹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/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𝒎</m:t>
                            </m:r>
                          </m:e>
                        </m:d>
                        <m:r>
                          <a:rPr lang="en-US" b="1" i="1">
                            <a:latin typeface="Cambria Math"/>
                          </a:rPr>
                          <m:t>^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b="1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Выплата </m:t>
                        </m:r>
                        <m:r>
                          <a:rPr lang="ru-RU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(</m:t>
                        </m:r>
                        <m:r>
                          <a:rPr lang="ru-RU" b="1" i="1">
                            <a:latin typeface="Cambria Math"/>
                          </a:rPr>
                          <m:t>𝟏</m:t>
                        </m:r>
                        <m:r>
                          <a:rPr lang="ru-RU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𝑹</m:t>
                        </m:r>
                        <m:r>
                          <a:rPr lang="en-US" b="1" i="1">
                            <a:latin typeface="Cambria Math"/>
                          </a:rPr>
                          <m:t>/</m:t>
                        </m:r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  <m:r>
                          <a:rPr lang="en-US" b="1" i="1">
                            <a:latin typeface="Cambria Math"/>
                          </a:rPr>
                          <m:t>)^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/>
                  <a:t> …+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Выплата </m:t>
                        </m:r>
                        <m:r>
                          <a:rPr lang="en-US" b="1" i="1">
                            <a:latin typeface="Cambria Math"/>
                          </a:rPr>
                          <m:t>𝒎𝒙𝒏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𝑹</m:t>
                        </m:r>
                        <m:r>
                          <a:rPr lang="en-US" b="1" i="1">
                            <a:latin typeface="Cambria Math"/>
                          </a:rPr>
                          <m:t>/</m:t>
                        </m:r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  <m:r>
                          <a:rPr lang="en-US" b="1" i="1">
                            <a:latin typeface="Cambria Math"/>
                          </a:rPr>
                          <m:t>)^(</m:t>
                        </m:r>
                        <m:r>
                          <a:rPr lang="en-US" b="1" i="1">
                            <a:latin typeface="Cambria Math"/>
                          </a:rPr>
                          <m:t>𝒎𝒙𝒏</m:t>
                        </m:r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ru-RU" b="1" dirty="0"/>
              </a:p>
              <a:p>
                <a:pPr marL="0" indent="0">
                  <a:buNone/>
                </a:pPr>
                <a:endParaRPr lang="ru-RU" b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R</a:t>
                </a:r>
                <a:r>
                  <a:rPr lang="en-US" b="1" dirty="0">
                    <a:solidFill>
                      <a:prstClr val="black"/>
                    </a:solidFill>
                  </a:rPr>
                  <a:t> – </a:t>
                </a:r>
                <a:r>
                  <a:rPr lang="ru-RU" b="1" dirty="0">
                    <a:solidFill>
                      <a:prstClr val="black"/>
                    </a:solidFill>
                  </a:rPr>
                  <a:t>требуемая обоснованная доходность, которую инвестор желает получить от инвестиций в доходный инструмент с учетом риска получения будущих выплат.</a:t>
                </a:r>
              </a:p>
              <a:p>
                <a:pPr marL="0" indent="0">
                  <a:buNone/>
                </a:pPr>
                <a:endParaRPr lang="ru-RU" b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rgbClr val="FF0000"/>
                    </a:solidFill>
                  </a:rPr>
                  <a:t>Чем выше риски получения обещанных выплат, тем выше доходность будет требовать инвестор на свои инвестиции !!!</a:t>
                </a:r>
              </a:p>
              <a:p>
                <a:pPr marL="0" indent="0">
                  <a:buNone/>
                </a:pPr>
                <a:endParaRPr lang="ru-RU" b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ru-RU" b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ru-RU" b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ru-RU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1544" y="980728"/>
                <a:ext cx="8229600" cy="5400600"/>
              </a:xfrm>
              <a:blipFill>
                <a:blip r:embed="rId2"/>
                <a:stretch>
                  <a:fillRect l="-1556" r="-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83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0872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ru-RU" sz="3200" dirty="0"/>
              <a:t>Понятие доходности инвестиций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980728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Чем выше риски получения обещанных выплат, тем выше доходность будет требовать инвестор на свои инвестиции !!!</a:t>
            </a:r>
          </a:p>
          <a:p>
            <a:pPr marL="0" indent="0">
              <a:buNone/>
            </a:pPr>
            <a:endParaRPr lang="ru-RU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prstClr val="black"/>
                </a:solidFill>
              </a:rPr>
              <a:t>По этой причине обещанная доходность по государственным облигациям ниже, чем по корпоративным облигациям!</a:t>
            </a:r>
          </a:p>
          <a:p>
            <a:pPr marL="0" indent="0">
              <a:buNone/>
            </a:pPr>
            <a:r>
              <a:rPr lang="ru-RU" b="1" dirty="0">
                <a:solidFill>
                  <a:prstClr val="black"/>
                </a:solidFill>
              </a:rPr>
              <a:t>Заявленная доходность по облигациям ВТБ выше, чем по ОФЗ, но ниже, чем по облигациям КАМАЗА.</a:t>
            </a:r>
          </a:p>
          <a:p>
            <a:pPr marL="0" indent="0">
              <a:buNone/>
            </a:pPr>
            <a:endParaRPr lang="ru-RU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6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0872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ru-RU" sz="3200" dirty="0"/>
              <a:t>Понятие доходности инвестиций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980728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Рациональное поведение инвестора:</a:t>
            </a:r>
          </a:p>
          <a:p>
            <a:pPr marL="0" indent="0">
              <a:buNone/>
            </a:pPr>
            <a:r>
              <a:rPr lang="ru-RU" b="1" dirty="0"/>
              <a:t>Ставка требуемой доходности = средней доходности рынка оцениваемого фондового инструмента </a:t>
            </a:r>
          </a:p>
          <a:p>
            <a:pPr marL="0" indent="0">
              <a:buNone/>
            </a:pPr>
            <a:r>
              <a:rPr lang="ru-RU" b="1" dirty="0"/>
              <a:t>(обозначается </a:t>
            </a:r>
            <a:r>
              <a:rPr lang="en-US" b="1" dirty="0">
                <a:solidFill>
                  <a:srgbClr val="FF0000"/>
                </a:solidFill>
              </a:rPr>
              <a:t>Rm</a:t>
            </a:r>
            <a:r>
              <a:rPr lang="en-US" b="1" dirty="0"/>
              <a:t>)</a:t>
            </a:r>
            <a:r>
              <a:rPr lang="ru-RU" b="1" dirty="0"/>
              <a:t>. </a:t>
            </a:r>
          </a:p>
          <a:p>
            <a:pPr marL="0" indent="0">
              <a:buNone/>
            </a:pPr>
            <a:endParaRPr lang="ru-RU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08720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</a:pPr>
            <a:r>
              <a:rPr lang="ru-RU" sz="3200" dirty="0"/>
              <a:t>Определение инвестиционной стоимости облигации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991544" y="980728"/>
                <a:ext cx="8229600" cy="5400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b="1" dirty="0"/>
                  <a:t>Для процентной облигации с постоянной процентной ставкой формула расчета инвестиционной стоимости имеет вид: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𝑷𝑽</m:t>
                    </m:r>
                    <m:r>
                      <a:rPr lang="en-US" b="1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Выплата </m:t>
                        </m:r>
                        <m:r>
                          <a:rPr lang="ru-RU" b="1" i="1">
                            <a:latin typeface="Cambria Math"/>
                          </a:rPr>
                          <m:t>𝟏</m:t>
                        </m:r>
                      </m:num>
                      <m:den>
                        <m:d>
                          <m:d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b="1" i="1">
                                <a:latin typeface="Cambria Math"/>
                              </a:rPr>
                              <m:t>𝟏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𝑹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/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𝒎</m:t>
                            </m:r>
                          </m:e>
                        </m:d>
                        <m:r>
                          <a:rPr lang="en-US" b="1" i="1">
                            <a:latin typeface="Cambria Math"/>
                          </a:rPr>
                          <m:t>^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b="1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Выплата </m:t>
                        </m:r>
                        <m:r>
                          <a:rPr lang="ru-RU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(</m:t>
                        </m:r>
                        <m:r>
                          <a:rPr lang="ru-RU" b="1" i="1">
                            <a:latin typeface="Cambria Math"/>
                          </a:rPr>
                          <m:t>𝟏</m:t>
                        </m:r>
                        <m:r>
                          <a:rPr lang="ru-RU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𝑹</m:t>
                        </m:r>
                        <m:r>
                          <a:rPr lang="en-US" b="1" i="1">
                            <a:latin typeface="Cambria Math"/>
                          </a:rPr>
                          <m:t>/</m:t>
                        </m:r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  <m:r>
                          <a:rPr lang="en-US" b="1" i="1">
                            <a:latin typeface="Cambria Math"/>
                          </a:rPr>
                          <m:t>)^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/>
                  <a:t> …+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b="1" i="1">
                                <a:latin typeface="Cambria Math"/>
                              </a:rPr>
                              <m:t>Выплата 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𝒎𝒙𝒏</m:t>
                            </m:r>
                          </m:e>
                        </m:d>
                        <m:r>
                          <a:rPr lang="ru-RU" b="1" i="1">
                            <a:latin typeface="Cambria Math"/>
                          </a:rPr>
                          <m:t>+</m:t>
                        </m:r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Цн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𝑹</m:t>
                        </m:r>
                        <m:r>
                          <a:rPr lang="en-US" b="1" i="1">
                            <a:latin typeface="Cambria Math"/>
                          </a:rPr>
                          <m:t>/</m:t>
                        </m:r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  <m:r>
                          <a:rPr lang="en-US" b="1" i="1">
                            <a:latin typeface="Cambria Math"/>
                          </a:rPr>
                          <m:t>)^(</m:t>
                        </m:r>
                        <m:r>
                          <a:rPr lang="en-US" b="1" i="1">
                            <a:latin typeface="Cambria Math"/>
                          </a:rPr>
                          <m:t>𝒎𝒙𝒏</m:t>
                        </m:r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ru-RU" b="1" dirty="0"/>
              </a:p>
              <a:p>
                <a:pPr marL="0" indent="0">
                  <a:buNone/>
                </a:pPr>
                <a:r>
                  <a:rPr lang="ru-RU" b="1" dirty="0"/>
                  <a:t>Выплата рассчитывается всегда от </a:t>
                </a:r>
                <a:r>
                  <a:rPr lang="ru-RU" b="1" dirty="0" err="1">
                    <a:solidFill>
                      <a:srgbClr val="FF0000"/>
                    </a:solidFill>
                  </a:rPr>
                  <a:t>Цн</a:t>
                </a:r>
                <a:r>
                  <a:rPr lang="ru-RU" b="1" dirty="0"/>
                  <a:t>:</a:t>
                </a:r>
              </a:p>
              <a:p>
                <a:pPr marL="0" indent="0" algn="ctr">
                  <a:buNone/>
                </a:pPr>
                <a:endParaRPr lang="ru-RU" b="1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ru-RU" b="1" dirty="0">
                    <a:solidFill>
                      <a:srgbClr val="FF0000"/>
                    </a:solidFill>
                  </a:rPr>
                  <a:t>Выплата</a:t>
                </a:r>
                <a:r>
                  <a:rPr lang="en-US" b="1" dirty="0">
                    <a:solidFill>
                      <a:srgbClr val="FF0000"/>
                    </a:solidFill>
                  </a:rPr>
                  <a:t> = </a:t>
                </a:r>
                <a:r>
                  <a:rPr lang="ru-RU" b="1" dirty="0" err="1">
                    <a:solidFill>
                      <a:srgbClr val="FF0000"/>
                    </a:solidFill>
                  </a:rPr>
                  <a:t>Цн</a:t>
                </a:r>
                <a:r>
                  <a:rPr lang="ru-RU" b="1" dirty="0">
                    <a:solidFill>
                      <a:srgbClr val="FF0000"/>
                    </a:solidFill>
                  </a:rPr>
                  <a:t> х С%/</a:t>
                </a:r>
                <a:r>
                  <a:rPr lang="en-US" b="1" dirty="0">
                    <a:solidFill>
                      <a:srgbClr val="FF0000"/>
                    </a:solidFill>
                  </a:rPr>
                  <a:t>m</a:t>
                </a:r>
                <a:endParaRPr lang="ru-RU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ru-RU" b="1" dirty="0"/>
              </a:p>
              <a:p>
                <a:pPr marL="0" indent="0">
                  <a:buNone/>
                </a:pPr>
                <a:r>
                  <a:rPr lang="ru-RU" b="1" dirty="0"/>
                  <a:t>Если оставшийся на дату оценки срок обращения облигации большой, то расчет </a:t>
                </a:r>
                <a:r>
                  <a:rPr lang="en-US" b="1" dirty="0">
                    <a:solidFill>
                      <a:srgbClr val="FF0000"/>
                    </a:solidFill>
                  </a:rPr>
                  <a:t>PV</a:t>
                </a:r>
                <a:r>
                  <a:rPr lang="ru-RU" b="1" dirty="0"/>
                  <a:t> становится трудоемким.</a:t>
                </a:r>
              </a:p>
              <a:p>
                <a:pPr marL="0" indent="0">
                  <a:buNone/>
                </a:pPr>
                <a:endParaRPr lang="ru-RU" b="1" dirty="0"/>
              </a:p>
              <a:p>
                <a:pPr marL="0" indent="0">
                  <a:buNone/>
                </a:pPr>
                <a:endParaRPr lang="ru-RU" b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ru-RU" b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ru-RU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1544" y="980728"/>
                <a:ext cx="8229600" cy="5400600"/>
              </a:xfrm>
              <a:blipFill>
                <a:blip r:embed="rId2"/>
                <a:stretch>
                  <a:fillRect l="-1556" t="-1919" b="-16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51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08720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</a:pPr>
            <a:r>
              <a:rPr lang="ru-RU" sz="3200" dirty="0"/>
              <a:t>Определение инвестиционной стоимости облигации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991544" y="980728"/>
                <a:ext cx="8229600" cy="5400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𝑷𝑽</m:t>
                    </m:r>
                    <m:r>
                      <a:rPr lang="en-US" b="1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Выплата </m:t>
                        </m:r>
                        <m:r>
                          <a:rPr lang="ru-RU" b="1" i="1">
                            <a:latin typeface="Cambria Math"/>
                          </a:rPr>
                          <m:t>𝟏</m:t>
                        </m:r>
                      </m:num>
                      <m:den>
                        <m:d>
                          <m:d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b="1" i="1">
                                <a:latin typeface="Cambria Math"/>
                              </a:rPr>
                              <m:t>𝟏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𝑹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/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𝒎</m:t>
                            </m:r>
                          </m:e>
                        </m:d>
                        <m:r>
                          <a:rPr lang="en-US" b="1" i="1">
                            <a:latin typeface="Cambria Math"/>
                          </a:rPr>
                          <m:t>^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b="1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Выплата </m:t>
                        </m:r>
                        <m:r>
                          <a:rPr lang="ru-RU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(</m:t>
                        </m:r>
                        <m:r>
                          <a:rPr lang="ru-RU" b="1" i="1">
                            <a:latin typeface="Cambria Math"/>
                          </a:rPr>
                          <m:t>𝟏</m:t>
                        </m:r>
                        <m:r>
                          <a:rPr lang="ru-RU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𝑹</m:t>
                        </m:r>
                        <m:r>
                          <a:rPr lang="en-US" b="1" i="1">
                            <a:latin typeface="Cambria Math"/>
                          </a:rPr>
                          <m:t>/</m:t>
                        </m:r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  <m:r>
                          <a:rPr lang="en-US" b="1" i="1">
                            <a:latin typeface="Cambria Math"/>
                          </a:rPr>
                          <m:t>)^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/>
                  <a:t> …+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b="1" i="1">
                                <a:latin typeface="Cambria Math"/>
                              </a:rPr>
                              <m:t>Выплата 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𝒎𝒙𝒏</m:t>
                            </m:r>
                          </m:e>
                        </m:d>
                        <m:r>
                          <a:rPr lang="ru-RU" b="1" i="1">
                            <a:latin typeface="Cambria Math"/>
                          </a:rPr>
                          <m:t>+</m:t>
                        </m:r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Цн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𝑹</m:t>
                        </m:r>
                        <m:r>
                          <a:rPr lang="en-US" b="1" i="1">
                            <a:latin typeface="Cambria Math"/>
                          </a:rPr>
                          <m:t>/</m:t>
                        </m:r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  <m:r>
                          <a:rPr lang="en-US" b="1" i="1">
                            <a:latin typeface="Cambria Math"/>
                          </a:rPr>
                          <m:t>)^(</m:t>
                        </m:r>
                        <m:r>
                          <a:rPr lang="en-US" b="1" i="1">
                            <a:latin typeface="Cambria Math"/>
                          </a:rPr>
                          <m:t>𝒎𝒙𝒏</m:t>
                        </m:r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ru-RU" b="1" dirty="0"/>
              </a:p>
              <a:p>
                <a:pPr marL="0" indent="0">
                  <a:buNone/>
                </a:pPr>
                <a:r>
                  <a:rPr lang="ru-RU" b="1" dirty="0"/>
                  <a:t>Денежный поток облигации можно записать так:</a:t>
                </a:r>
              </a:p>
              <a:p>
                <a:pPr marL="0" indent="0">
                  <a:buNone/>
                </a:pPr>
                <a:endParaRPr lang="ru-RU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𝑷𝑽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Выплата </m:t>
                        </m:r>
                        <m:r>
                          <a:rPr lang="ru-RU" b="1" i="1">
                            <a:latin typeface="Cambria Math"/>
                          </a:rPr>
                          <m:t>𝟏</m:t>
                        </m:r>
                      </m:num>
                      <m:den>
                        <m:d>
                          <m:d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b="1" i="1">
                                <a:latin typeface="Cambria Math"/>
                              </a:rPr>
                              <m:t>𝟏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𝑹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/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𝒎</m:t>
                            </m:r>
                          </m:e>
                        </m:d>
                        <m:r>
                          <a:rPr lang="en-US" b="1" i="1">
                            <a:latin typeface="Cambria Math"/>
                          </a:rPr>
                          <m:t>^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b="1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Выплата </m:t>
                        </m:r>
                        <m:r>
                          <a:rPr lang="ru-RU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(</m:t>
                        </m:r>
                        <m:r>
                          <a:rPr lang="ru-RU" b="1" i="1">
                            <a:latin typeface="Cambria Math"/>
                          </a:rPr>
                          <m:t>𝟏</m:t>
                        </m:r>
                        <m:r>
                          <a:rPr lang="ru-RU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𝑹</m:t>
                        </m:r>
                        <m:r>
                          <a:rPr lang="en-US" b="1" i="1">
                            <a:latin typeface="Cambria Math"/>
                          </a:rPr>
                          <m:t>/</m:t>
                        </m:r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  <m:r>
                          <a:rPr lang="en-US" b="1" i="1">
                            <a:latin typeface="Cambria Math"/>
                          </a:rPr>
                          <m:t>)^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/>
                  <a:t> …+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b="1" i="1">
                                <a:latin typeface="Cambria Math"/>
                              </a:rPr>
                              <m:t>Выплата 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𝒎𝒙𝒏</m:t>
                            </m:r>
                          </m:e>
                        </m:d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𝑹</m:t>
                        </m:r>
                        <m:r>
                          <a:rPr lang="en-US" b="1" i="1">
                            <a:latin typeface="Cambria Math"/>
                          </a:rPr>
                          <m:t>/</m:t>
                        </m:r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  <m:r>
                          <a:rPr lang="en-US" b="1" i="1">
                            <a:latin typeface="Cambria Math"/>
                          </a:rPr>
                          <m:t>)^(</m:t>
                        </m:r>
                        <m:r>
                          <a:rPr lang="en-US" b="1" i="1">
                            <a:latin typeface="Cambria Math"/>
                          </a:rPr>
                          <m:t>𝒎𝒙𝒏</m:t>
                        </m:r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ru-RU" b="1" dirty="0"/>
                  <a:t> </a:t>
                </a:r>
                <a:r>
                  <a:rPr lang="en-US" b="1" dirty="0"/>
                  <a:t>]</a:t>
                </a:r>
                <a:r>
                  <a:rPr lang="ru-RU" b="1" dirty="0"/>
                  <a:t>+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endParaRPr lang="ru-RU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Цн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𝑹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𝒎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)^(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𝒎𝒙𝒏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b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ru-RU" b="1" dirty="0">
                    <a:solidFill>
                      <a:prstClr val="black"/>
                    </a:solidFill>
                  </a:rPr>
                  <a:t>Денежный поток процентных выплат – это аннуитет</a:t>
                </a:r>
              </a:p>
              <a:p>
                <a:pPr marL="0" indent="0">
                  <a:buNone/>
                </a:pPr>
                <a:endParaRPr lang="ru-RU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1544" y="980728"/>
                <a:ext cx="8229600" cy="5400600"/>
              </a:xfrm>
              <a:blipFill>
                <a:blip r:embed="rId2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798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0049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Выпуск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государственных ценных бумаг:</a:t>
            </a:r>
            <a:endParaRPr lang="ru-RU" sz="36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Государственные ценные бумаги делятся на 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федеральные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обязательства по которым несет Российская Федерация, </a:t>
            </a:r>
          </a:p>
          <a:p>
            <a:pPr indent="0" algn="just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субъекта Российской Федерации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обязательства по которым несет соответствующий субъект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25471425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08720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</a:pPr>
            <a:r>
              <a:rPr lang="ru-RU" sz="3200" dirty="0"/>
              <a:t>Определение инвестиционной стоимости облигации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991544" y="980728"/>
                <a:ext cx="8229600" cy="54006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b="1" dirty="0"/>
                  <a:t>Если поток процентных выплат соответствует характеристикам </a:t>
                </a:r>
                <a:r>
                  <a:rPr lang="ru-RU" b="1" dirty="0">
                    <a:solidFill>
                      <a:srgbClr val="FF0000"/>
                    </a:solidFill>
                  </a:rPr>
                  <a:t>аннуитета</a:t>
                </a:r>
                <a:r>
                  <a:rPr lang="ru-RU" b="1" dirty="0"/>
                  <a:t> (равномерный, равновеликий и конечный денежный поток), то используем </a:t>
                </a:r>
                <a:r>
                  <a:rPr lang="ru-RU" b="1" dirty="0">
                    <a:solidFill>
                      <a:srgbClr val="FF0000"/>
                    </a:solidFill>
                  </a:rPr>
                  <a:t>функцию текущей стоимости аннуитета</a:t>
                </a:r>
                <a:r>
                  <a:rPr lang="ru-RU" b="1" dirty="0"/>
                  <a:t> </a:t>
                </a:r>
                <a:r>
                  <a:rPr lang="en-US" b="1" dirty="0"/>
                  <a:t>(</a:t>
                </a:r>
                <a:r>
                  <a:rPr lang="en-US" b="1" dirty="0">
                    <a:solidFill>
                      <a:srgbClr val="FF0000"/>
                    </a:solidFill>
                  </a:rPr>
                  <a:t>PVA</a:t>
                </a:r>
                <a:r>
                  <a:rPr lang="en-US" b="1" dirty="0"/>
                  <a:t>)</a:t>
                </a:r>
                <a:r>
                  <a:rPr lang="ru-RU" b="1" dirty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sz="3500" i="1">
                        <a:solidFill>
                          <a:srgbClr val="FF0000"/>
                        </a:solidFill>
                        <a:latin typeface="Cambria Math"/>
                      </a:rPr>
                      <m:t>𝑃𝑉𝐴</m:t>
                    </m:r>
                    <m:r>
                      <a:rPr lang="ru-RU" sz="35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3500" i="1">
                        <a:solidFill>
                          <a:srgbClr val="FF0000"/>
                        </a:solidFill>
                        <a:latin typeface="Cambria Math"/>
                      </a:rPr>
                      <m:t>𝑃𝑀𝑇</m:t>
                    </m:r>
                    <m:r>
                      <a:rPr lang="en-US" sz="35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ru-RU" sz="35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f>
                      <m:fPr>
                        <m:ctrlPr>
                          <a:rPr lang="ru-RU" sz="3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ru-RU" sz="3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35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35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ru-RU" sz="35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35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num>
                                  <m:den>
                                    <m:r>
                                      <a:rPr lang="ru-RU" sz="35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ru-RU" sz="35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ru-RU" sz="35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𝑚𝑥𝑛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ru-RU" sz="3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5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ru-RU" sz="35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den>
                    </m:f>
                  </m:oMath>
                </a14:m>
                <a:r>
                  <a:rPr lang="ru-RU" sz="35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    </a:t>
                </a:r>
                <a:endParaRPr lang="ru-RU" sz="3500" b="1" dirty="0"/>
              </a:p>
              <a:p>
                <a:pPr marL="0" indent="0">
                  <a:buNone/>
                </a:pPr>
                <a:endParaRPr lang="ru-RU" b="1" dirty="0"/>
              </a:p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PV</a:t>
                </a:r>
                <a:r>
                  <a:rPr lang="en-US" b="1" dirty="0"/>
                  <a:t> = PVA +</a:t>
                </a:r>
                <a:r>
                  <a:rPr lang="ru-RU" b="1" dirty="0"/>
                  <a:t> (</a:t>
                </a:r>
                <a:r>
                  <a:rPr lang="ru-RU" b="1" dirty="0" err="1"/>
                  <a:t>Цн</a:t>
                </a:r>
                <a:r>
                  <a:rPr lang="ru-RU" b="1" dirty="0"/>
                  <a:t> /(1 + </a:t>
                </a:r>
                <a:r>
                  <a:rPr lang="en-US" b="1" dirty="0"/>
                  <a:t>R/m)</a:t>
                </a:r>
                <a:r>
                  <a:rPr lang="en-US" b="1" baseline="30000" dirty="0" err="1"/>
                  <a:t>mxn</a:t>
                </a:r>
                <a:r>
                  <a:rPr lang="en-US" b="1" dirty="0"/>
                  <a:t>)</a:t>
                </a:r>
                <a:endParaRPr lang="ru-RU" b="1" baseline="300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PV</a:t>
                </a:r>
                <a:r>
                  <a:rPr lang="ru-RU" b="1" dirty="0">
                    <a:solidFill>
                      <a:prstClr val="black"/>
                    </a:solidFill>
                  </a:rPr>
                  <a:t> – инвестиционная стоимость облигации, </a:t>
                </a:r>
                <a:r>
                  <a:rPr lang="ru-RU" b="1" dirty="0">
                    <a:solidFill>
                      <a:srgbClr val="FF0000"/>
                    </a:solidFill>
                  </a:rPr>
                  <a:t>максимальная цена покупки </a:t>
                </a:r>
                <a:r>
                  <a:rPr lang="ru-RU" b="1" dirty="0">
                    <a:solidFill>
                      <a:prstClr val="black"/>
                    </a:solidFill>
                  </a:rPr>
                  <a:t>при требуемой инвестором доходности </a:t>
                </a:r>
                <a:r>
                  <a:rPr lang="en-US" b="1" dirty="0">
                    <a:solidFill>
                      <a:srgbClr val="FF0000"/>
                    </a:solidFill>
                  </a:rPr>
                  <a:t>R</a:t>
                </a:r>
                <a:r>
                  <a:rPr lang="ru-RU" b="1" dirty="0">
                    <a:solidFill>
                      <a:srgbClr val="FF0000"/>
                    </a:solidFill>
                  </a:rPr>
                  <a:t>%</a:t>
                </a:r>
                <a:r>
                  <a:rPr lang="ru-RU" b="1" dirty="0">
                    <a:solidFill>
                      <a:prstClr val="black"/>
                    </a:solidFill>
                  </a:rPr>
                  <a:t> годовых.</a:t>
                </a:r>
              </a:p>
              <a:p>
                <a:pPr marL="0" indent="0">
                  <a:buNone/>
                </a:pPr>
                <a:endParaRPr lang="ru-RU" b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ru-RU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1544" y="980728"/>
                <a:ext cx="8229600" cy="5400600"/>
              </a:xfrm>
              <a:blipFill>
                <a:blip r:embed="rId2"/>
                <a:stretch>
                  <a:fillRect l="-1556" t="-25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965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08720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</a:pPr>
            <a:r>
              <a:rPr lang="ru-RU" sz="3200" dirty="0"/>
              <a:t>Определение инвестиционной стоимости облигации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991544" y="980728"/>
                <a:ext cx="8229600" cy="54006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ru-RU" i="1" dirty="0" smtClean="0">
                    <a:solidFill>
                      <a:srgbClr val="FF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Пример: </a:t>
                </a:r>
                <a:r>
                  <a:rPr lang="ru-RU" dirty="0" smtClean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На вторичном рынке предлагается  облигация со следующими характеристиками:</a:t>
                </a:r>
              </a:p>
              <a:p>
                <a:pPr marL="0" indent="0">
                  <a:buNone/>
                </a:pPr>
                <a:r>
                  <a:rPr lang="ru-RU" dirty="0" err="1" smtClean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Цн</a:t>
                </a:r>
                <a:r>
                  <a:rPr lang="ru-RU" dirty="0" smtClean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= 1000 руб.; ставка процентного (купонного) дохода 16 % годовых; выплата процентов – 1 раз в квартал; до погашения остался один год.</a:t>
                </a:r>
              </a:p>
              <a:p>
                <a:pPr marL="0" indent="0">
                  <a:buNone/>
                </a:pPr>
                <a:r>
                  <a:rPr lang="ru-RU" dirty="0" smtClean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Цена предложения - 800 руб.; Требуемая инвестором доходность на инвестиции – 20 % годовых. Инвестиционная стоимость </a:t>
                </a:r>
                <a:r>
                  <a:rPr lang="en-US" dirty="0" smtClean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(</a:t>
                </a:r>
                <a:r>
                  <a:rPr lang="en-US" dirty="0" smtClean="0">
                    <a:solidFill>
                      <a:srgbClr val="FF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PV</a:t>
                </a:r>
                <a:r>
                  <a:rPr lang="ru-RU" dirty="0" smtClean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) = ?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𝑷𝑽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𝟏𝟎𝟎𝟎</m:t>
                        </m:r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руб х </m:t>
                        </m:r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𝟏𝟔</m:t>
                        </m:r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d>
                          <m:dPr>
                            <m:ctrlPr>
                              <a:rPr lang="ru-RU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ru-RU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ru-RU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ru-RU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ru-RU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ru-RU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𝟒</m:t>
                            </m:r>
                          </m:e>
                        </m:d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^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𝟏𝟎𝟎𝟎</m:t>
                        </m:r>
                        <m: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руб х </m:t>
                        </m:r>
                        <m: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𝟎𝟒</m:t>
                        </m:r>
                      </m:num>
                      <m:den>
                        <m: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)^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+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𝟒𝟎</m:t>
                        </m:r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руб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)^</m:t>
                        </m:r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b="1" dirty="0" smtClean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𝟒𝟎</m:t>
                        </m:r>
                        <m: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руб+</m:t>
                        </m:r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𝟏𝟎𝟎𝟎</m:t>
                        </m:r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руб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)^</m:t>
                        </m:r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b="1" dirty="0" smtClean="0">
                    <a:solidFill>
                      <a:schemeClr val="tx1"/>
                    </a:solidFill>
                  </a:rPr>
                  <a:t> =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964,54 руб.</a:t>
                </a:r>
                <a:endParaRPr lang="ru-RU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PV &gt; </a:t>
                </a:r>
                <a:r>
                  <a:rPr lang="ru-RU" dirty="0" smtClean="0">
                    <a:solidFill>
                      <a:srgbClr val="FF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Ц </a:t>
                </a:r>
                <a:r>
                  <a:rPr lang="ru-RU" dirty="0" err="1" smtClean="0">
                    <a:solidFill>
                      <a:srgbClr val="FF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предлож</a:t>
                </a:r>
                <a:r>
                  <a:rPr lang="ru-RU" dirty="0" smtClean="0">
                    <a:solidFill>
                      <a:srgbClr val="FF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. – покупка целесообразна.</a:t>
                </a:r>
              </a:p>
              <a:p>
                <a:pPr marL="0" indent="0" algn="ctr">
                  <a:buNone/>
                </a:pPr>
                <a:endParaRPr lang="ru-RU" sz="3500" i="1" dirty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:endParaRPr lang="ru-RU" sz="3500" i="1" dirty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ru-RU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1544" y="980728"/>
                <a:ext cx="8229600" cy="5400600"/>
              </a:xfrm>
              <a:blipFill>
                <a:blip r:embed="rId2"/>
                <a:stretch>
                  <a:fillRect l="-1333" t="-1806" r="-2519" b="-9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4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08720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</a:pPr>
            <a:r>
              <a:rPr lang="ru-RU" sz="3200" dirty="0"/>
              <a:t>Определение инвестиционной стоимости облигации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991544" y="980728"/>
                <a:ext cx="8229600" cy="54006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ru-RU" i="1" dirty="0" smtClean="0">
                    <a:solidFill>
                      <a:srgbClr val="FF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Пример (вариант решения 2):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sz="3500" i="1">
                        <a:solidFill>
                          <a:srgbClr val="FF0000"/>
                        </a:solidFill>
                        <a:latin typeface="Cambria Math"/>
                      </a:rPr>
                      <m:t>𝑃𝑉𝐴</m:t>
                    </m:r>
                    <m:r>
                      <a:rPr lang="ru-RU" sz="3500" i="1">
                        <a:solidFill>
                          <a:srgbClr val="FF0000"/>
                        </a:solidFill>
                        <a:latin typeface="Cambria Math"/>
                      </a:rPr>
                      <m:t>=40 руб </m:t>
                    </m:r>
                    <m:r>
                      <a:rPr lang="ru-RU" sz="35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f>
                      <m:fPr>
                        <m:ctrlPr>
                          <a:rPr lang="ru-RU" sz="3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ru-RU" sz="3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35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35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ru-RU" sz="35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35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0,2</m:t>
                                    </m:r>
                                  </m:num>
                                  <m:den>
                                    <m:r>
                                      <a:rPr lang="ru-RU" sz="35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ru-RU" sz="35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−4</m:t>
                            </m:r>
                            <m:r>
                              <a:rPr lang="ru-RU" sz="35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ru-RU" sz="35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ru-RU" sz="3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5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0,2</m:t>
                            </m:r>
                          </m:num>
                          <m:den>
                            <m:r>
                              <a:rPr lang="ru-RU" sz="35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35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= 141</a:t>
                </a:r>
                <a:r>
                  <a:rPr lang="ru-RU" sz="35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,</a:t>
                </a:r>
                <a:r>
                  <a:rPr lang="en-US" sz="35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84 </a:t>
                </a:r>
                <a:r>
                  <a:rPr lang="ru-RU" sz="35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руб.     </a:t>
                </a:r>
                <a:endParaRPr lang="ru-RU" sz="3500" b="1" dirty="0"/>
              </a:p>
              <a:p>
                <a:pPr marL="0" indent="0">
                  <a:buNone/>
                </a:pPr>
                <a:endParaRPr lang="ru-RU" b="1" dirty="0"/>
              </a:p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PV</a:t>
                </a:r>
                <a:r>
                  <a:rPr lang="en-US" b="1" dirty="0"/>
                  <a:t> = </a:t>
                </a:r>
                <a:r>
                  <a:rPr lang="ru-RU" b="1" dirty="0"/>
                  <a:t>141,84 </a:t>
                </a:r>
                <a:r>
                  <a:rPr lang="ru-RU" b="1" dirty="0" err="1"/>
                  <a:t>руб</a:t>
                </a:r>
                <a:r>
                  <a:rPr lang="en-US" b="1" dirty="0"/>
                  <a:t> +</a:t>
                </a:r>
                <a:r>
                  <a:rPr lang="ru-RU" b="1" dirty="0"/>
                  <a:t> (1000 руб. /(1 + 0,2</a:t>
                </a:r>
                <a:r>
                  <a:rPr lang="en-US" b="1" dirty="0"/>
                  <a:t>/</a:t>
                </a:r>
                <a:r>
                  <a:rPr lang="ru-RU" b="1" dirty="0"/>
                  <a:t>4</a:t>
                </a:r>
                <a:r>
                  <a:rPr lang="en-US" b="1" dirty="0"/>
                  <a:t>)</a:t>
                </a:r>
                <a:r>
                  <a:rPr lang="ru-RU" b="1" baseline="30000" dirty="0"/>
                  <a:t>4</a:t>
                </a:r>
                <a:r>
                  <a:rPr lang="en-US" b="1" dirty="0"/>
                  <a:t>)</a:t>
                </a:r>
                <a:r>
                  <a:rPr lang="ru-RU" b="1" dirty="0"/>
                  <a:t> = </a:t>
                </a:r>
              </a:p>
              <a:p>
                <a:pPr marL="0" indent="0" algn="ctr">
                  <a:buNone/>
                </a:pPr>
                <a:r>
                  <a:rPr lang="ru-RU" b="1" dirty="0">
                    <a:solidFill>
                      <a:srgbClr val="FF0000"/>
                    </a:solidFill>
                  </a:rPr>
                  <a:t>964,54 руб.</a:t>
                </a:r>
                <a:endParaRPr lang="ru-RU" b="1" dirty="0"/>
              </a:p>
              <a:p>
                <a:pPr marL="0" indent="0" algn="ctr">
                  <a:buNone/>
                </a:pPr>
                <a:r>
                  <a:rPr lang="ru-RU" b="1" dirty="0"/>
                  <a:t>141,84 руб. + 822,70 = </a:t>
                </a:r>
                <a:r>
                  <a:rPr lang="ru-RU" sz="3100" b="1" dirty="0">
                    <a:solidFill>
                      <a:srgbClr val="FF0000"/>
                    </a:solidFill>
                  </a:rPr>
                  <a:t>964,54 руб.</a:t>
                </a:r>
              </a:p>
              <a:p>
                <a:pPr marL="0" indent="0" algn="ctr">
                  <a:buNone/>
                </a:pPr>
                <a:endParaRPr lang="ru-RU" b="1" dirty="0"/>
              </a:p>
              <a:p>
                <a:pPr marL="0" indent="0">
                  <a:buNone/>
                </a:pPr>
                <a:r>
                  <a:rPr lang="ru-RU" sz="3500" i="1" dirty="0">
                    <a:solidFill>
                      <a:srgbClr val="FF0000"/>
                    </a:solidFill>
                    <a:latin typeface="Cambria Math"/>
                  </a:rPr>
                  <a:t>Проверка: </a:t>
                </a:r>
                <a:r>
                  <a:rPr lang="ru-RU" sz="3500" i="1" dirty="0">
                    <a:latin typeface="Cambria Math"/>
                  </a:rPr>
                  <a:t>инвестировали - </a:t>
                </a:r>
                <a:r>
                  <a:rPr lang="ru-RU" sz="3200" b="1" dirty="0">
                    <a:solidFill>
                      <a:srgbClr val="FF0000"/>
                    </a:solidFill>
                  </a:rPr>
                  <a:t>964,54 руб.;</a:t>
                </a:r>
              </a:p>
              <a:p>
                <a:pPr marL="0" indent="0">
                  <a:buNone/>
                </a:pPr>
                <a:r>
                  <a:rPr lang="ru-RU" sz="3500" i="1" dirty="0">
                    <a:latin typeface="Cambria Math"/>
                  </a:rPr>
                  <a:t>сумма всех выплат = </a:t>
                </a:r>
                <a:r>
                  <a:rPr lang="ru-RU" sz="3500" i="1" dirty="0">
                    <a:solidFill>
                      <a:srgbClr val="FF0000"/>
                    </a:solidFill>
                    <a:latin typeface="Cambria Math"/>
                  </a:rPr>
                  <a:t>(40 руб. х 4 + 1000руб.) = 1160 руб.</a:t>
                </a:r>
              </a:p>
              <a:p>
                <a:pPr marL="0" indent="0">
                  <a:buNone/>
                </a:pPr>
                <a:r>
                  <a:rPr lang="ru-RU" sz="3500" i="1" dirty="0">
                    <a:solidFill>
                      <a:srgbClr val="FF0000"/>
                    </a:solidFill>
                    <a:latin typeface="Cambria Math"/>
                  </a:rPr>
                  <a:t>Доходность инвестиций = </a:t>
                </a:r>
              </a:p>
              <a:p>
                <a:pPr marL="0" indent="0">
                  <a:buNone/>
                </a:pPr>
                <a:r>
                  <a:rPr lang="ru-RU" sz="3500" i="1" dirty="0">
                    <a:solidFill>
                      <a:srgbClr val="FF0000"/>
                    </a:solidFill>
                    <a:latin typeface="Cambria Math"/>
                  </a:rPr>
                  <a:t>(1160 руб. – 964,54 руб.) /  964,54 руб. = 0,2  (</a:t>
                </a:r>
                <a:r>
                  <a:rPr lang="ru-RU" sz="3500" b="1" i="1" dirty="0">
                    <a:solidFill>
                      <a:srgbClr val="FF0000"/>
                    </a:solidFill>
                    <a:latin typeface="Cambria Math"/>
                  </a:rPr>
                  <a:t>20 %</a:t>
                </a:r>
                <a:r>
                  <a:rPr lang="ru-RU" sz="3500" i="1" dirty="0">
                    <a:solidFill>
                      <a:srgbClr val="FF0000"/>
                    </a:solidFill>
                    <a:latin typeface="Cambria Math"/>
                  </a:rPr>
                  <a:t>)</a:t>
                </a:r>
              </a:p>
              <a:p>
                <a:pPr marL="0" indent="0" algn="ctr">
                  <a:buNone/>
                </a:pPr>
                <a:endParaRPr lang="ru-RU" sz="3500" i="1" dirty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ru-RU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1544" y="980728"/>
                <a:ext cx="8229600" cy="5400600"/>
              </a:xfrm>
              <a:blipFill>
                <a:blip r:embed="rId2"/>
                <a:stretch>
                  <a:fillRect l="-1407" t="-2596" r="-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76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 Black" panose="020B0A04020102020204" pitchFamily="34" charset="0"/>
              </a:rPr>
              <a:t>Денежный поток дисконтной облигации равен ее номинальной стоимости, подучаемой инвестором при </a:t>
            </a:r>
            <a:r>
              <a:rPr lang="ru-RU" dirty="0" err="1" smtClean="0">
                <a:latin typeface="Arial Black" panose="020B0A04020102020204" pitchFamily="34" charset="0"/>
              </a:rPr>
              <a:t>погащении</a:t>
            </a:r>
            <a:r>
              <a:rPr lang="ru-RU" dirty="0" smtClean="0">
                <a:latin typeface="Arial Black" panose="020B0A04020102020204" pitchFamily="34" charset="0"/>
              </a:rPr>
              <a:t> облигации, то есть равен </a:t>
            </a:r>
            <a:r>
              <a:rPr lang="ru-RU" dirty="0" err="1" smtClean="0">
                <a:latin typeface="Arial Black" panose="020B0A04020102020204" pitchFamily="34" charset="0"/>
              </a:rPr>
              <a:t>Цн</a:t>
            </a:r>
            <a:r>
              <a:rPr lang="ru-RU" dirty="0" smtClean="0"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 Black" panose="020B0A04020102020204" pitchFamily="34" charset="0"/>
              </a:rPr>
              <a:t>Инвестиционная стоимость облигации </a:t>
            </a:r>
            <a:r>
              <a:rPr lang="en-US" dirty="0" smtClean="0">
                <a:latin typeface="Arial Black" panose="020B0A04020102020204" pitchFamily="34" charset="0"/>
              </a:rPr>
              <a:t>PV</a:t>
            </a:r>
            <a:r>
              <a:rPr lang="ru-RU" dirty="0" smtClean="0">
                <a:latin typeface="Arial Black" panose="020B0A04020102020204" pitchFamily="34" charset="0"/>
              </a:rPr>
              <a:t> определяется как текущая стоимость </a:t>
            </a:r>
            <a:r>
              <a:rPr lang="ru-RU" dirty="0" err="1" smtClean="0">
                <a:latin typeface="Arial Black" panose="020B0A04020102020204" pitchFamily="34" charset="0"/>
              </a:rPr>
              <a:t>Цн</a:t>
            </a:r>
            <a:r>
              <a:rPr lang="ru-RU" dirty="0" smtClean="0">
                <a:latin typeface="Arial Black" panose="020B0A04020102020204" pitchFamily="34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  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ru-RU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Цн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PV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= -------------------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= </a:t>
            </a:r>
            <a:r>
              <a:rPr lang="ru-RU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Цн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/ (1 + 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)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^</a:t>
            </a:r>
            <a:r>
              <a:rPr lang="en-US" baseline="30000" dirty="0">
                <a:solidFill>
                  <a:srgbClr val="FF0000"/>
                </a:solidFill>
                <a:latin typeface="Arial Black" panose="020B0A04020102020204" pitchFamily="34" charset="0"/>
              </a:rPr>
              <a:t>n</a:t>
            </a:r>
            <a:endParaRPr lang="ru-RU" baseline="300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(1 + 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)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^</a:t>
            </a:r>
            <a:r>
              <a:rPr lang="en-US" baseline="30000" dirty="0">
                <a:solidFill>
                  <a:srgbClr val="FF0000"/>
                </a:solidFill>
                <a:latin typeface="Arial Black" panose="020B0A04020102020204" pitchFamily="34" charset="0"/>
              </a:rPr>
              <a:t>n</a:t>
            </a:r>
            <a:endParaRPr lang="ru-RU" baseline="30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8683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Arial Black" panose="020B0A04020102020204" pitchFamily="34" charset="0"/>
              </a:rPr>
              <a:t>Пример: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Цн</a:t>
            </a:r>
            <a:r>
              <a:rPr lang="ru-RU" dirty="0" smtClean="0">
                <a:latin typeface="Arial Black" panose="020B0A04020102020204" pitchFamily="34" charset="0"/>
              </a:rPr>
              <a:t> дисконтной облигации = 1000 руб.</a:t>
            </a:r>
          </a:p>
          <a:p>
            <a:pPr marL="0" indent="0">
              <a:buNone/>
            </a:pPr>
            <a:r>
              <a:rPr lang="ru-RU" dirty="0" smtClean="0">
                <a:latin typeface="Arial Black" panose="020B0A04020102020204" pitchFamily="34" charset="0"/>
              </a:rPr>
              <a:t>Срок обращения 1 год</a:t>
            </a:r>
          </a:p>
          <a:p>
            <a:pPr marL="0" indent="0">
              <a:buNone/>
            </a:pPr>
            <a:r>
              <a:rPr lang="ru-RU" dirty="0" smtClean="0">
                <a:latin typeface="Arial Black" panose="020B0A04020102020204" pitchFamily="34" charset="0"/>
              </a:rPr>
              <a:t>Приобретается на первичном рынке</a:t>
            </a:r>
          </a:p>
          <a:p>
            <a:pPr marL="0" indent="0">
              <a:buNone/>
            </a:pPr>
            <a:r>
              <a:rPr lang="ru-RU" dirty="0" smtClean="0">
                <a:latin typeface="Arial Black" panose="020B0A04020102020204" pitchFamily="34" charset="0"/>
              </a:rPr>
              <a:t>Требуемая инвестором доходность </a:t>
            </a:r>
            <a:r>
              <a:rPr lang="en-US" dirty="0" smtClean="0">
                <a:latin typeface="Arial Black" panose="020B0A04020102020204" pitchFamily="34" charset="0"/>
              </a:rPr>
              <a:t>R = </a:t>
            </a:r>
            <a:r>
              <a:rPr lang="ru-RU" dirty="0" smtClean="0">
                <a:latin typeface="Arial Black" panose="020B0A04020102020204" pitchFamily="34" charset="0"/>
              </a:rPr>
              <a:t>16 % годовых</a:t>
            </a:r>
          </a:p>
          <a:p>
            <a:pPr marL="0" indent="0">
              <a:buNone/>
            </a:pPr>
            <a:r>
              <a:rPr lang="ru-RU" dirty="0" smtClean="0">
                <a:latin typeface="Arial Black" panose="020B0A04020102020204" pitchFamily="34" charset="0"/>
              </a:rPr>
              <a:t>Определить инвестиционную стоимость облигации</a:t>
            </a:r>
          </a:p>
          <a:p>
            <a:pPr marL="0" indent="0">
              <a:buNone/>
            </a:pPr>
            <a:endParaRPr lang="ru-RU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PV = 1000 </a:t>
            </a:r>
            <a:r>
              <a:rPr lang="ru-RU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руб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/ (1 + 0,16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)^1 = 862,07 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руб.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8864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087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/>
              <a:t>Определение инвестиционной стоимости облигации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052737"/>
            <a:ext cx="8229600" cy="50734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 Black" panose="020B0A04020102020204" pitchFamily="34" charset="0"/>
              </a:rPr>
              <a:t>Ставка </a:t>
            </a:r>
            <a:r>
              <a:rPr lang="en-US" dirty="0" smtClean="0">
                <a:latin typeface="Arial Black" panose="020B0A04020102020204" pitchFamily="34" charset="0"/>
              </a:rPr>
              <a:t>R</a:t>
            </a:r>
            <a:r>
              <a:rPr lang="ru-RU" dirty="0" smtClean="0">
                <a:latin typeface="Arial Black" panose="020B0A04020102020204" pitchFamily="34" charset="0"/>
              </a:rPr>
              <a:t> указана в примере в номинальном выражении, то есть </a:t>
            </a:r>
            <a:r>
              <a:rPr lang="en-US" dirty="0" smtClean="0">
                <a:latin typeface="Arial Black" panose="020B0A04020102020204" pitchFamily="34" charset="0"/>
              </a:rPr>
              <a:t>R</a:t>
            </a:r>
            <a:r>
              <a:rPr lang="ru-RU" dirty="0" smtClean="0">
                <a:latin typeface="Arial Black" panose="020B0A04020102020204" pitchFamily="34" charset="0"/>
              </a:rPr>
              <a:t>ном.</a:t>
            </a:r>
          </a:p>
          <a:p>
            <a:pPr marL="0" indent="0">
              <a:buNone/>
            </a:pPr>
            <a:r>
              <a:rPr lang="ru-RU" dirty="0" smtClean="0">
                <a:latin typeface="Arial Black" panose="020B0A04020102020204" pitchFamily="34" charset="0"/>
              </a:rPr>
              <a:t>Если инвестор задает ставку </a:t>
            </a:r>
            <a:r>
              <a:rPr lang="en-US" dirty="0" smtClean="0">
                <a:latin typeface="Arial Black" panose="020B0A04020102020204" pitchFamily="34" charset="0"/>
              </a:rPr>
              <a:t>R</a:t>
            </a:r>
            <a:r>
              <a:rPr lang="ru-RU" dirty="0" smtClean="0">
                <a:latin typeface="Arial Black" panose="020B0A04020102020204" pitchFamily="34" charset="0"/>
              </a:rPr>
              <a:t> в реальном выражении, то он учитывает прогноз инфляции на дату получения выплаты:</a:t>
            </a:r>
          </a:p>
          <a:p>
            <a:pPr marL="0" indent="0">
              <a:buNone/>
            </a:pPr>
            <a:endParaRPr lang="ru-RU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реал = 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ном + </a:t>
            </a:r>
            <a:r>
              <a:rPr lang="en-US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inf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+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R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ном 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Black" panose="020B0A04020102020204" pitchFamily="34" charset="0"/>
              </a:rPr>
              <a:t>inf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ru-RU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 Black" panose="020B0A04020102020204" pitchFamily="34" charset="0"/>
              </a:rPr>
              <a:t>Если прогноз инфляции 4 %, то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R</a:t>
            </a:r>
            <a:r>
              <a:rPr lang="ru-RU" dirty="0">
                <a:latin typeface="Arial Black" panose="020B0A04020102020204" pitchFamily="34" charset="0"/>
              </a:rPr>
              <a:t>реал = </a:t>
            </a:r>
            <a:r>
              <a:rPr lang="ru-RU" dirty="0" smtClean="0">
                <a:latin typeface="Arial Black" panose="020B0A04020102020204" pitchFamily="34" charset="0"/>
              </a:rPr>
              <a:t>0,16+ 0,04%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+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>0,16 </a:t>
            </a:r>
            <a:r>
              <a:rPr lang="en-US" dirty="0">
                <a:latin typeface="Arial Black" panose="020B0A04020102020204" pitchFamily="34" charset="0"/>
              </a:rPr>
              <a:t>x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>0,04 = 0,2 + 0,0064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>= 0,2064 (20,64%)</a:t>
            </a:r>
            <a:endParaRPr lang="ru-RU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2299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PV = 1000 </a:t>
            </a:r>
            <a:r>
              <a:rPr lang="ru-RU" dirty="0" err="1">
                <a:solidFill>
                  <a:srgbClr val="FF0000"/>
                </a:solidFill>
                <a:latin typeface="Arial Black" panose="020B0A04020102020204" pitchFamily="34" charset="0"/>
              </a:rPr>
              <a:t>руб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 / (1 + 0,16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)^1 = 862,07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руб.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PV = 1000 / (1+0,2064)^1 = 828,91 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руб.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5732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0872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ru-RU" sz="3200" dirty="0"/>
              <a:t>Доходность инвестиций в облигацию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980728"/>
            <a:ext cx="8229600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Доходность за период владения облигацией, определяется по общей формуле расчета доходности:</a:t>
            </a:r>
          </a:p>
          <a:p>
            <a:pPr marL="0" indent="0">
              <a:buNone/>
            </a:pP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dirty="0"/>
              <a:t>         </a:t>
            </a:r>
            <a:r>
              <a:rPr lang="el-GR" dirty="0"/>
              <a:t>Σ</a:t>
            </a:r>
            <a:r>
              <a:rPr lang="ru-RU" dirty="0"/>
              <a:t>% + {</a:t>
            </a:r>
            <a:r>
              <a:rPr lang="ru-RU" b="1" dirty="0" err="1">
                <a:solidFill>
                  <a:srgbClr val="FF0000"/>
                </a:solidFill>
              </a:rPr>
              <a:t>Цн</a:t>
            </a:r>
            <a:r>
              <a:rPr lang="ru-RU" dirty="0"/>
              <a:t> - </a:t>
            </a:r>
            <a:r>
              <a:rPr lang="ru-RU" dirty="0" err="1"/>
              <a:t>Цпок</a:t>
            </a:r>
            <a:r>
              <a:rPr lang="ru-RU" dirty="0"/>
              <a:t>}           </a:t>
            </a:r>
            <a:r>
              <a:rPr lang="el-GR" dirty="0"/>
              <a:t>Σ</a:t>
            </a:r>
            <a:r>
              <a:rPr lang="ru-RU" dirty="0"/>
              <a:t>% + {</a:t>
            </a:r>
            <a:r>
              <a:rPr lang="ru-RU" b="1" dirty="0" err="1">
                <a:solidFill>
                  <a:srgbClr val="FF0000"/>
                </a:solidFill>
              </a:rPr>
              <a:t>Цпр</a:t>
            </a:r>
            <a:r>
              <a:rPr lang="ru-RU" dirty="0"/>
              <a:t> - </a:t>
            </a:r>
            <a:r>
              <a:rPr lang="ru-RU" dirty="0" err="1"/>
              <a:t>Цпок</a:t>
            </a:r>
            <a:r>
              <a:rPr lang="ru-RU" dirty="0"/>
              <a:t>}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Д</a:t>
            </a:r>
            <a:r>
              <a:rPr lang="ru-RU" dirty="0"/>
              <a:t> = ------------------------   или   --------------------------,</a:t>
            </a:r>
          </a:p>
          <a:p>
            <a:pPr marL="0" indent="0">
              <a:buNone/>
            </a:pPr>
            <a:r>
              <a:rPr lang="ru-RU" dirty="0"/>
              <a:t>                   </a:t>
            </a:r>
            <a:r>
              <a:rPr lang="ru-RU" dirty="0" err="1"/>
              <a:t>Цпок</a:t>
            </a:r>
            <a:r>
              <a:rPr lang="ru-RU" dirty="0"/>
              <a:t>                                   </a:t>
            </a:r>
            <a:r>
              <a:rPr lang="ru-RU" dirty="0" err="1"/>
              <a:t>Цпок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где: </a:t>
            </a:r>
            <a:r>
              <a:rPr lang="el-GR" dirty="0"/>
              <a:t>Σ</a:t>
            </a:r>
            <a:r>
              <a:rPr lang="ru-RU" dirty="0"/>
              <a:t>% - сумма полученных или прогнозируемых к получению процентов за период владения облигацией.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Пример: </a:t>
            </a:r>
            <a:r>
              <a:rPr lang="ru-RU" b="1" dirty="0" err="1"/>
              <a:t>Цн</a:t>
            </a:r>
            <a:r>
              <a:rPr lang="ru-RU" dirty="0"/>
              <a:t> = 1000 р.; </a:t>
            </a:r>
            <a:r>
              <a:rPr lang="ru-RU" b="1" dirty="0" err="1"/>
              <a:t>Цпок</a:t>
            </a:r>
            <a:r>
              <a:rPr lang="ru-RU" dirty="0"/>
              <a:t> = 1050 р.; </a:t>
            </a:r>
            <a:r>
              <a:rPr lang="ru-RU" b="1" dirty="0"/>
              <a:t>С% </a:t>
            </a:r>
            <a:r>
              <a:rPr lang="ru-RU" dirty="0"/>
              <a:t>= 16%; </a:t>
            </a:r>
            <a:r>
              <a:rPr lang="ru-RU" b="1" dirty="0"/>
              <a:t>выплата %</a:t>
            </a:r>
            <a:r>
              <a:rPr lang="ru-RU" dirty="0"/>
              <a:t> - 1 раз в полугодие; </a:t>
            </a:r>
            <a:r>
              <a:rPr lang="ru-RU" b="1" dirty="0" err="1"/>
              <a:t>Цпр</a:t>
            </a:r>
            <a:r>
              <a:rPr lang="ru-RU" dirty="0"/>
              <a:t> = 1100 р. </a:t>
            </a:r>
            <a:r>
              <a:rPr lang="ru-RU" b="1" dirty="0"/>
              <a:t>Период владения 3  полугодия.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       (1000 р. х 0,16 / 2) х 3 + (1100р. – 1050р.)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Д</a:t>
            </a:r>
            <a:r>
              <a:rPr lang="ru-RU" dirty="0"/>
              <a:t> = </a:t>
            </a:r>
            <a:r>
              <a:rPr lang="ru-RU" b="1" dirty="0"/>
              <a:t>--------------------------------------------</a:t>
            </a:r>
            <a:r>
              <a:rPr lang="ru-RU" dirty="0"/>
              <a:t> х 100% = </a:t>
            </a:r>
            <a:r>
              <a:rPr lang="ru-RU" b="1" dirty="0">
                <a:solidFill>
                  <a:srgbClr val="FF0000"/>
                </a:solidFill>
              </a:rPr>
              <a:t>27,70%</a:t>
            </a:r>
          </a:p>
          <a:p>
            <a:pPr marL="0" indent="0">
              <a:buNone/>
            </a:pPr>
            <a:r>
              <a:rPr lang="ru-RU" dirty="0"/>
              <a:t>                                  1050 р.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4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476672"/>
          </a:xfrm>
        </p:spPr>
        <p:txBody>
          <a:bodyPr/>
          <a:lstStyle/>
          <a:p>
            <a:r>
              <a:rPr lang="ru-RU" sz="1800" b="1" dirty="0"/>
              <a:t>Текущая доходность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764705"/>
            <a:ext cx="8229600" cy="53614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Текущая доходность рассчитывается путем деления годового дохода по купонам на текущую рыночную цену облигации</a:t>
            </a:r>
            <a:r>
              <a:rPr lang="ru-RU" dirty="0">
                <a:latin typeface="Arial Black" panose="020B0A04020102020204" pitchFamily="34" charset="0"/>
              </a:rPr>
              <a:t>.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 Black" panose="020B0A04020102020204" pitchFamily="34" charset="0"/>
              </a:rPr>
              <a:t>Например</a:t>
            </a:r>
            <a:r>
              <a:rPr lang="ru-RU" dirty="0">
                <a:latin typeface="Arial Black" panose="020B0A04020102020204" pitchFamily="34" charset="0"/>
              </a:rPr>
              <a:t>, если </a:t>
            </a:r>
            <a:r>
              <a:rPr lang="ru-RU" dirty="0" err="1" smtClean="0">
                <a:latin typeface="Arial Black" panose="020B0A04020102020204" pitchFamily="34" charset="0"/>
              </a:rPr>
              <a:t>Цр</a:t>
            </a:r>
            <a:r>
              <a:rPr lang="ru-RU" dirty="0" smtClean="0">
                <a:latin typeface="Arial Black" panose="020B0A04020102020204" pitchFamily="34" charset="0"/>
              </a:rPr>
              <a:t> составляет 1000 р., </a:t>
            </a:r>
            <a:r>
              <a:rPr lang="ru-RU" dirty="0">
                <a:latin typeface="Arial Black" panose="020B0A04020102020204" pitchFamily="34" charset="0"/>
              </a:rPr>
              <a:t>а купонная ставка равна 8% (80 </a:t>
            </a:r>
            <a:r>
              <a:rPr lang="ru-RU" dirty="0" smtClean="0">
                <a:latin typeface="Arial Black" panose="020B0A04020102020204" pitchFamily="34" charset="0"/>
              </a:rPr>
              <a:t>р. в </a:t>
            </a:r>
            <a:r>
              <a:rPr lang="ru-RU" dirty="0">
                <a:latin typeface="Arial Black" panose="020B0A04020102020204" pitchFamily="34" charset="0"/>
              </a:rPr>
              <a:t>год), текущая доходность составляет 8% (80 / 1000 × 100%). </a:t>
            </a:r>
          </a:p>
          <a:p>
            <a:pPr marL="0" indent="0">
              <a:buNone/>
            </a:pPr>
            <a:r>
              <a:rPr lang="ru-RU" dirty="0">
                <a:latin typeface="Arial Black" panose="020B0A04020102020204" pitchFamily="34" charset="0"/>
              </a:rPr>
              <a:t>Если облигация торгуется по </a:t>
            </a:r>
            <a:r>
              <a:rPr lang="ru-RU" dirty="0" smtClean="0">
                <a:latin typeface="Arial Black" panose="020B0A04020102020204" pitchFamily="34" charset="0"/>
              </a:rPr>
              <a:t>900 р., </a:t>
            </a:r>
            <a:r>
              <a:rPr lang="ru-RU" dirty="0">
                <a:latin typeface="Arial Black" panose="020B0A04020102020204" pitchFamily="34" charset="0"/>
              </a:rPr>
              <a:t>а купонная ставка также равна 8% (80 </a:t>
            </a:r>
            <a:r>
              <a:rPr lang="ru-RU" dirty="0" smtClean="0">
                <a:latin typeface="Arial Black" panose="020B0A04020102020204" pitchFamily="34" charset="0"/>
              </a:rPr>
              <a:t>р. в </a:t>
            </a:r>
            <a:r>
              <a:rPr lang="ru-RU" dirty="0">
                <a:latin typeface="Arial Black" panose="020B0A04020102020204" pitchFamily="34" charset="0"/>
              </a:rPr>
              <a:t>год), то текущая доходность составляет уже 8,89% (80 / 900 × 100%). 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Текущая доходность по дисконтным 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облигациям рассчитывается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путем деления дисконта на разницу между номиналом и дисконтом. </a:t>
            </a:r>
          </a:p>
        </p:txBody>
      </p:sp>
    </p:spTree>
    <p:extLst>
      <p:ext uri="{BB962C8B-B14F-4D97-AF65-F5344CB8AC3E}">
        <p14:creationId xmlns:p14="http://schemas.microsoft.com/office/powerpoint/2010/main" val="9800936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0872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ru-RU" sz="3200" dirty="0"/>
              <a:t>Доходность к погашению облигации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980728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ru-RU" b="1" dirty="0"/>
              <a:t>Доходность к погашению</a:t>
            </a:r>
            <a:r>
              <a:rPr lang="ru-RU" dirty="0"/>
              <a:t> (</a:t>
            </a:r>
            <a:r>
              <a:rPr lang="en-US" b="1" dirty="0">
                <a:solidFill>
                  <a:srgbClr val="FF0000"/>
                </a:solidFill>
              </a:rPr>
              <a:t>YTM</a:t>
            </a:r>
            <a:r>
              <a:rPr lang="ru-RU" dirty="0"/>
              <a:t>) – доходность, которую получит инвестор за оставшийся период обращения облигации, купив облигацию по текущей рыночной цене (</a:t>
            </a:r>
            <a:r>
              <a:rPr lang="ru-RU" b="1" dirty="0" err="1">
                <a:solidFill>
                  <a:srgbClr val="FF0000"/>
                </a:solidFill>
              </a:rPr>
              <a:t>Цр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/>
              <a:t>          %1           %2                   %</a:t>
            </a:r>
            <a:r>
              <a:rPr lang="en-US" dirty="0"/>
              <a:t>n</a:t>
            </a:r>
            <a:r>
              <a:rPr lang="ru-RU" dirty="0"/>
              <a:t> + </a:t>
            </a:r>
            <a:r>
              <a:rPr lang="ru-RU" dirty="0" err="1"/>
              <a:t>Цн</a:t>
            </a:r>
            <a:endParaRPr lang="ru-RU" dirty="0"/>
          </a:p>
          <a:p>
            <a:pPr marL="0" indent="0">
              <a:buNone/>
            </a:pPr>
            <a:r>
              <a:rPr lang="ru-RU" b="1" dirty="0" err="1"/>
              <a:t>Цр</a:t>
            </a:r>
            <a:r>
              <a:rPr lang="ru-RU" dirty="0"/>
              <a:t> = -------- + ----------- + …+ ---------------</a:t>
            </a:r>
          </a:p>
          <a:p>
            <a:pPr marL="0" indent="0">
              <a:buNone/>
            </a:pPr>
            <a:r>
              <a:rPr lang="ru-RU" dirty="0"/>
              <a:t>        (1+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ru-RU" dirty="0"/>
              <a:t>)</a:t>
            </a:r>
            <a:r>
              <a:rPr lang="ru-RU" baseline="30000" dirty="0"/>
              <a:t>1</a:t>
            </a:r>
            <a:r>
              <a:rPr lang="ru-RU" dirty="0"/>
              <a:t>       (1+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ru-RU" dirty="0"/>
              <a:t>)</a:t>
            </a:r>
            <a:r>
              <a:rPr lang="ru-RU" baseline="30000" dirty="0"/>
              <a:t>2 </a:t>
            </a:r>
            <a:r>
              <a:rPr lang="ru-RU" dirty="0"/>
              <a:t>                 (1+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ru-RU" dirty="0"/>
              <a:t>)</a:t>
            </a:r>
            <a:r>
              <a:rPr lang="en-US" baseline="30000" dirty="0"/>
              <a:t>n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          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ru-RU" dirty="0"/>
              <a:t> = </a:t>
            </a:r>
            <a:r>
              <a:rPr lang="en-US" b="1" dirty="0">
                <a:solidFill>
                  <a:srgbClr val="FF0000"/>
                </a:solidFill>
              </a:rPr>
              <a:t>YTM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0049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Выпуск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государственных ценных бумаг:</a:t>
            </a:r>
            <a:endParaRPr lang="ru-RU" sz="36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Эмитентом федеральных  ценных бумаг выступает Министерство финансов РФ.</a:t>
            </a:r>
          </a:p>
          <a:p>
            <a:pPr indent="0" algn="just">
              <a:buNone/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Первичный рынок (рынок на котором размещаются федеральные  ценные бумаги): Московская биржа.</a:t>
            </a:r>
          </a:p>
          <a:p>
            <a:pPr indent="0" algn="just">
              <a:buNone/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Генеральный агент по размещению: Банк России.</a:t>
            </a:r>
          </a:p>
        </p:txBody>
      </p:sp>
    </p:spTree>
    <p:extLst>
      <p:ext uri="{BB962C8B-B14F-4D97-AF65-F5344CB8AC3E}">
        <p14:creationId xmlns:p14="http://schemas.microsoft.com/office/powerpoint/2010/main" val="12802600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206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908721"/>
            <a:ext cx="8229600" cy="52174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Цн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1000 р.; </a:t>
            </a:r>
            <a:r>
              <a:rPr lang="ru-RU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Цр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1100 р.; </a:t>
            </a: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С%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=24%; </a:t>
            </a: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выплата %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- 1 раз в полугодие; до погашения остался ровно 1 год. 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YTM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?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1000 х 0,24/2             1000 х 0,24/2 + 1000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1100 = ---------------------- + --------------------------- </a:t>
            </a:r>
            <a:endParaRPr lang="ru-RU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(1+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baseline="30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(1+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baseline="30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0,65</a:t>
            </a: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6,5</a:t>
            </a: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%)</a:t>
            </a:r>
            <a:endParaRPr lang="ru-RU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YTM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 2 = 0,65 х 2 = 13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%</a:t>
            </a:r>
            <a:endParaRPr lang="ru-RU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947945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4766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908721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Эмпирические зависимости для </a:t>
            </a:r>
            <a:r>
              <a:rPr lang="en-US" b="1" dirty="0">
                <a:solidFill>
                  <a:srgbClr val="FF0000"/>
                </a:solidFill>
              </a:rPr>
              <a:t>YTM</a:t>
            </a:r>
            <a:r>
              <a:rPr lang="ru-RU" b="1" dirty="0">
                <a:solidFill>
                  <a:srgbClr val="FF000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  <a:r>
              <a:rPr lang="el-GR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за год + (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Цн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Цр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х 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endParaRPr lang="ru-RU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YTM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--------------------------------------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0,4Цн + 0,6Цр</a:t>
            </a:r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1000х0,24 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(1000 – 1100) х 1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YTM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------------------------------------ 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0,1320 (13,20</a:t>
            </a: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%)</a:t>
            </a:r>
            <a:endParaRPr lang="ru-RU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0,4х1000 + 0,6х1100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8272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4046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620689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Доходность к погашению </a:t>
            </a:r>
            <a:r>
              <a:rPr lang="ru-RU" dirty="0">
                <a:latin typeface="Arial Black" panose="020B0A04020102020204" pitchFamily="34" charset="0"/>
              </a:rPr>
              <a:t>считается более важным показателем, чем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текущая доходность</a:t>
            </a:r>
            <a:r>
              <a:rPr lang="ru-RU" dirty="0">
                <a:latin typeface="Arial Black" panose="020B0A04020102020204" pitchFamily="34" charset="0"/>
              </a:rPr>
              <a:t>, и дает возможность сопоставлять облигации с разными сроками погашения и купонами. </a:t>
            </a:r>
            <a:endParaRPr lang="ru-RU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4302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0872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ru-RU" sz="3200" dirty="0"/>
              <a:t>Доходность к погашению облигации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980728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ru-RU" b="1" dirty="0">
                <a:solidFill>
                  <a:srgbClr val="FF0000"/>
                </a:solidFill>
              </a:rPr>
              <a:t>Доходность к погашению по ОФЗ</a:t>
            </a:r>
            <a:r>
              <a:rPr lang="ru-RU" b="1" dirty="0"/>
              <a:t> (</a:t>
            </a:r>
            <a:r>
              <a:rPr lang="en-US" b="1" dirty="0" err="1">
                <a:solidFill>
                  <a:srgbClr val="FF0000"/>
                </a:solidFill>
              </a:rPr>
              <a:t>Rf</a:t>
            </a:r>
            <a:r>
              <a:rPr lang="en-US" b="1" dirty="0"/>
              <a:t>) </a:t>
            </a:r>
            <a:r>
              <a:rPr lang="ru-RU" b="1" dirty="0"/>
              <a:t>используется в качестве </a:t>
            </a:r>
            <a:r>
              <a:rPr lang="ru-RU" b="1" dirty="0">
                <a:solidFill>
                  <a:srgbClr val="FF0000"/>
                </a:solidFill>
              </a:rPr>
              <a:t>ставки </a:t>
            </a:r>
            <a:r>
              <a:rPr lang="ru-RU" b="1" dirty="0" err="1">
                <a:solidFill>
                  <a:srgbClr val="FF0000"/>
                </a:solidFill>
              </a:rPr>
              <a:t>безрисковой</a:t>
            </a:r>
            <a:r>
              <a:rPr lang="ru-RU" b="1" dirty="0">
                <a:solidFill>
                  <a:srgbClr val="FF0000"/>
                </a:solidFill>
              </a:rPr>
              <a:t> (условно </a:t>
            </a:r>
            <a:r>
              <a:rPr lang="ru-RU" b="1" dirty="0" err="1">
                <a:solidFill>
                  <a:srgbClr val="FF0000"/>
                </a:solidFill>
              </a:rPr>
              <a:t>безрисковой</a:t>
            </a:r>
            <a:r>
              <a:rPr lang="ru-RU" b="1" dirty="0">
                <a:solidFill>
                  <a:srgbClr val="FF0000"/>
                </a:solidFill>
              </a:rPr>
              <a:t>) доходности.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     </a:t>
            </a:r>
            <a:r>
              <a:rPr lang="ru-RU" b="1" dirty="0"/>
              <a:t>Доходность, которую требует рынок (инвесторы) от вложения в другие фондовые инструменты определяется как: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R = </a:t>
            </a:r>
            <a:r>
              <a:rPr lang="en-US" b="1" dirty="0" err="1">
                <a:solidFill>
                  <a:srgbClr val="FF0000"/>
                </a:solidFill>
              </a:rPr>
              <a:t>Rf</a:t>
            </a:r>
            <a:r>
              <a:rPr lang="en-US" b="1" dirty="0">
                <a:solidFill>
                  <a:srgbClr val="FF0000"/>
                </a:solidFill>
              </a:rPr>
              <a:t> + </a:t>
            </a:r>
            <a:r>
              <a:rPr lang="el-GR" b="1" dirty="0">
                <a:solidFill>
                  <a:srgbClr val="FF0000"/>
                </a:solidFill>
              </a:rPr>
              <a:t>Δ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</a:p>
          <a:p>
            <a:pPr marL="0" indent="0">
              <a:buNone/>
            </a:pPr>
            <a:r>
              <a:rPr lang="ru-RU" b="1" dirty="0"/>
              <a:t>Где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Δ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ru-RU" b="1" dirty="0">
                <a:solidFill>
                  <a:srgbClr val="FF0000"/>
                </a:solidFill>
              </a:rPr>
              <a:t> – </a:t>
            </a:r>
            <a:r>
              <a:rPr lang="ru-RU" b="1" dirty="0"/>
              <a:t>надбавка за дополнительный риск </a:t>
            </a:r>
            <a:r>
              <a:rPr lang="ru-RU" b="1" dirty="0">
                <a:solidFill>
                  <a:srgbClr val="FF0000"/>
                </a:solidFill>
              </a:rPr>
              <a:t>(рыночная премия).</a:t>
            </a:r>
          </a:p>
        </p:txBody>
      </p:sp>
    </p:spTree>
    <p:extLst>
      <p:ext uri="{BB962C8B-B14F-4D97-AF65-F5344CB8AC3E}">
        <p14:creationId xmlns:p14="http://schemas.microsoft.com/office/powerpoint/2010/main" val="306070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926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052737"/>
            <a:ext cx="8229600" cy="50734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YTM</a:t>
            </a:r>
            <a:r>
              <a:rPr lang="ru-RU" dirty="0">
                <a:latin typeface="Arial Black" panose="020B0A04020102020204" pitchFamily="34" charset="0"/>
              </a:rPr>
              <a:t> дисконтной облигации </a:t>
            </a:r>
            <a:endParaRPr lang="ru-RU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YTM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 = 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R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 =(</a:t>
            </a:r>
            <a:r>
              <a:rPr lang="ru-RU" dirty="0" err="1">
                <a:solidFill>
                  <a:srgbClr val="FF0000"/>
                </a:solidFill>
                <a:latin typeface="Arial Black" panose="020B0A04020102020204" pitchFamily="34" charset="0"/>
              </a:rPr>
              <a:t>Цн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 / </a:t>
            </a:r>
            <a:r>
              <a:rPr lang="ru-RU" dirty="0" err="1">
                <a:solidFill>
                  <a:srgbClr val="FF0000"/>
                </a:solidFill>
                <a:latin typeface="Arial Black" panose="020B0A04020102020204" pitchFamily="34" charset="0"/>
              </a:rPr>
              <a:t>Цр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)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^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1/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n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– 1</a:t>
            </a:r>
          </a:p>
          <a:p>
            <a:pPr marL="0" indent="0">
              <a:buNone/>
            </a:pPr>
            <a:endParaRPr lang="ru-RU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 Black" panose="020B0A04020102020204" pitchFamily="34" charset="0"/>
              </a:rPr>
              <a:t>Пример: 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Цн</a:t>
            </a:r>
            <a:r>
              <a:rPr lang="ru-RU" dirty="0">
                <a:latin typeface="Arial Black" panose="020B0A04020102020204" pitchFamily="34" charset="0"/>
              </a:rPr>
              <a:t> = 1000 р.; </a:t>
            </a:r>
            <a:r>
              <a:rPr lang="ru-RU" b="1" dirty="0" err="1">
                <a:latin typeface="Arial Black" panose="020B0A04020102020204" pitchFamily="34" charset="0"/>
              </a:rPr>
              <a:t>Цр</a:t>
            </a:r>
            <a:r>
              <a:rPr lang="ru-RU" dirty="0">
                <a:latin typeface="Arial Black" panose="020B0A04020102020204" pitchFamily="34" charset="0"/>
              </a:rPr>
              <a:t> = 800 р. </a:t>
            </a:r>
            <a:r>
              <a:rPr lang="en-US" dirty="0">
                <a:latin typeface="Arial Black" panose="020B0A04020102020204" pitchFamily="34" charset="0"/>
              </a:rPr>
              <a:t>YTM</a:t>
            </a:r>
            <a:r>
              <a:rPr lang="ru-RU" dirty="0">
                <a:latin typeface="Arial Black" panose="020B0A04020102020204" pitchFamily="34" charset="0"/>
              </a:rPr>
              <a:t> = ?</a:t>
            </a:r>
          </a:p>
          <a:p>
            <a:pPr marL="0" indent="0">
              <a:buNone/>
            </a:pPr>
            <a:r>
              <a:rPr lang="ru-RU" dirty="0">
                <a:latin typeface="Arial Black" panose="020B0A04020102020204" pitchFamily="34" charset="0"/>
              </a:rPr>
              <a:t>а) до погашения остался ровно 1 год.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YTM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 = 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R</a:t>
            </a: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=(1000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/ 800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)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^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1/1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– 1 = 0,25 (25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%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)</a:t>
            </a:r>
          </a:p>
          <a:p>
            <a:pPr marL="0" indent="0">
              <a:buNone/>
            </a:pPr>
            <a:endParaRPr lang="ru-RU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 Black" panose="020B0A04020102020204" pitchFamily="34" charset="0"/>
              </a:rPr>
              <a:t>б) до погашения осталось 2 года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YTM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 = 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R</a:t>
            </a: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=(1000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/ 800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)</a:t>
            </a:r>
            <a:r>
              <a:rPr lang="en-US" smtClean="0">
                <a:solidFill>
                  <a:srgbClr val="FF0000"/>
                </a:solidFill>
                <a:latin typeface="Arial Black" panose="020B0A04020102020204" pitchFamily="34" charset="0"/>
              </a:rPr>
              <a:t>^</a:t>
            </a:r>
            <a:r>
              <a:rPr lang="ru-RU" smtClean="0">
                <a:solidFill>
                  <a:srgbClr val="FF0000"/>
                </a:solidFill>
                <a:latin typeface="Arial Black" panose="020B0A04020102020204" pitchFamily="34" charset="0"/>
              </a:rPr>
              <a:t>1/2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– 1 = 0,118 (11,8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 %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24168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3326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6466" y="1662484"/>
            <a:ext cx="8594335" cy="34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159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0872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ru-RU" sz="3200" dirty="0"/>
              <a:t>НКД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980728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Накопленный купонный доход (НКД)</a:t>
            </a:r>
            <a:r>
              <a:rPr lang="ru-RU" dirty="0"/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– неполученная часть купонного дохода того купонного периода, в котором облигация продается.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НКД = </a:t>
            </a:r>
            <a:r>
              <a:rPr lang="ru-RU" b="1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Цн</a:t>
            </a:r>
            <a:r>
              <a:rPr lang="ru-RU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х С% х (</a:t>
            </a:r>
            <a:r>
              <a:rPr lang="en-US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ru-RU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/ </a:t>
            </a:r>
            <a:r>
              <a:rPr lang="en-US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ru-RU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1)</a:t>
            </a:r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где: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1 – длительность купонного периода в днях;</a:t>
            </a:r>
          </a:p>
          <a:p>
            <a:pPr marL="0" indent="0">
              <a:buNone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n2 –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период от начала купонного периода до даты продажи облигации в этом купонном периоде. 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4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0872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ru-RU" sz="3200" dirty="0"/>
              <a:t>НКД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980728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Пример:</a:t>
            </a:r>
            <a:r>
              <a:rPr lang="ru-RU" dirty="0"/>
              <a:t> Облигация куплена на первичном рынке за 1100руб. </a:t>
            </a:r>
            <a:r>
              <a:rPr lang="ru-RU" b="1" dirty="0" err="1">
                <a:solidFill>
                  <a:srgbClr val="FF0000"/>
                </a:solidFill>
              </a:rPr>
              <a:t>Цн</a:t>
            </a:r>
            <a:r>
              <a:rPr lang="ru-RU" dirty="0"/>
              <a:t> = 1000р.;  </a:t>
            </a:r>
            <a:r>
              <a:rPr lang="ru-RU" b="1" dirty="0"/>
              <a:t>С%</a:t>
            </a:r>
            <a:r>
              <a:rPr lang="ru-RU" dirty="0"/>
              <a:t> = 24 %;  выплата процентов - 1 раз в квартал.</a:t>
            </a:r>
          </a:p>
          <a:p>
            <a:pPr marL="0" indent="0">
              <a:buNone/>
            </a:pPr>
            <a:r>
              <a:rPr lang="ru-RU" dirty="0"/>
              <a:t>Определить величину </a:t>
            </a:r>
            <a:r>
              <a:rPr lang="ru-RU" dirty="0">
                <a:solidFill>
                  <a:srgbClr val="FF0000"/>
                </a:solidFill>
              </a:rPr>
              <a:t>НКД,</a:t>
            </a:r>
            <a:r>
              <a:rPr lang="ru-RU" dirty="0"/>
              <a:t> если облигация продана после даты покупки через 2 мес.: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НКД</a:t>
            </a:r>
            <a:r>
              <a:rPr lang="ru-RU" dirty="0">
                <a:solidFill>
                  <a:srgbClr val="FF0000"/>
                </a:solidFill>
              </a:rPr>
              <a:t> = </a:t>
            </a:r>
            <a:r>
              <a:rPr lang="ru-RU" u="sng" dirty="0">
                <a:solidFill>
                  <a:srgbClr val="FF0000"/>
                </a:solidFill>
              </a:rPr>
              <a:t>1000 руб. х 0,24 / 4</a:t>
            </a:r>
            <a:r>
              <a:rPr lang="ru-RU" dirty="0">
                <a:solidFill>
                  <a:srgbClr val="FF0000"/>
                </a:solidFill>
              </a:rPr>
              <a:t> х (2/3) = 40 руб.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Цпрод</a:t>
            </a:r>
            <a:r>
              <a:rPr lang="ru-RU" dirty="0"/>
              <a:t> = </a:t>
            </a:r>
            <a:r>
              <a:rPr lang="ru-RU" dirty="0" err="1"/>
              <a:t>Цпок</a:t>
            </a:r>
            <a:r>
              <a:rPr lang="ru-RU" dirty="0"/>
              <a:t> + НКД = 1100 руб. + 40 руб.= </a:t>
            </a:r>
            <a:r>
              <a:rPr lang="ru-RU" dirty="0">
                <a:solidFill>
                  <a:srgbClr val="FF0000"/>
                </a:solidFill>
              </a:rPr>
              <a:t>1140 руб.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5486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764705"/>
            <a:ext cx="8229600" cy="536145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Arial Black" panose="020B0A04020102020204" pitchFamily="34" charset="0"/>
              </a:rPr>
              <a:t>Биржевые котировки облигаций у многих брокеров показывают так называемую чистую цену облигации, без учета НКД.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 Black" panose="020B0A04020102020204" pitchFamily="34" charset="0"/>
              </a:rPr>
              <a:t>Однако</a:t>
            </a:r>
            <a:r>
              <a:rPr lang="ru-RU" dirty="0">
                <a:latin typeface="Arial Black" panose="020B0A04020102020204" pitchFamily="34" charset="0"/>
              </a:rPr>
              <a:t>, когда инвестор даст поручение на покупку, к чистой цене прибавится НКД и стоимость облигации может оказаться больше ожидаемой </a:t>
            </a:r>
          </a:p>
        </p:txBody>
      </p:sp>
    </p:spTree>
    <p:extLst>
      <p:ext uri="{BB962C8B-B14F-4D97-AF65-F5344CB8AC3E}">
        <p14:creationId xmlns:p14="http://schemas.microsoft.com/office/powerpoint/2010/main" val="22835856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900" y="1063228"/>
            <a:ext cx="6172200" cy="795290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Дюрация</a:t>
            </a:r>
            <a: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облигации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840" y="1988820"/>
            <a:ext cx="9994392" cy="36544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 </a:t>
            </a:r>
            <a:r>
              <a:rPr lang="ru-RU" dirty="0" err="1" smtClean="0">
                <a:solidFill>
                  <a:srgbClr val="FF0000"/>
                </a:solidFill>
              </a:rPr>
              <a:t>Дюрация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ru-RU" dirty="0">
                <a:solidFill>
                  <a:srgbClr val="FF0000"/>
                </a:solidFill>
              </a:rPr>
              <a:t>)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облигации (</a:t>
            </a:r>
            <a:r>
              <a:rPr lang="ru-RU" dirty="0" err="1">
                <a:solidFill>
                  <a:schemeClr val="tx1"/>
                </a:solidFill>
              </a:rPr>
              <a:t>duration</a:t>
            </a:r>
            <a:r>
              <a:rPr lang="ru-RU" dirty="0">
                <a:solidFill>
                  <a:schemeClr val="tx1"/>
                </a:solidFill>
              </a:rPr>
              <a:t> - «продолжительность») - это период времени от текущей даты предполагаемой покупки облигации до даты возврата инвестиций в облигацию. Этот период называют эффективным сроком. 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  </a:t>
            </a:r>
            <a:r>
              <a:rPr lang="ru-RU" dirty="0" err="1" smtClean="0">
                <a:solidFill>
                  <a:schemeClr val="tx1"/>
                </a:solidFill>
              </a:rPr>
              <a:t>Дюрация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также используется для оценки процентного риска владения облигацией в условиях изменения рыночных процентных ставок (прежде всего ключевой ставки, инфляции).</a:t>
            </a:r>
          </a:p>
        </p:txBody>
      </p:sp>
    </p:spTree>
    <p:extLst>
      <p:ext uri="{BB962C8B-B14F-4D97-AF65-F5344CB8AC3E}">
        <p14:creationId xmlns:p14="http://schemas.microsoft.com/office/powerpoint/2010/main" val="3221685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0049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Виды федеральных государственных ценных бумаг:</a:t>
            </a:r>
            <a:endParaRPr lang="ru-RU" sz="36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Облигации государственного федерального займа с переменным купонным доходом (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ОФЗ-ПК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</a:p>
          <a:p>
            <a:pPr indent="0" algn="just"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Первый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выпуск состоялся в 1995 г., именные.</a:t>
            </a:r>
          </a:p>
          <a:p>
            <a:pPr indent="0" algn="just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Облигации бездокументарные.</a:t>
            </a:r>
          </a:p>
          <a:p>
            <a:pPr indent="0" algn="just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Облигации процентные, с плавающей процентной ставкой, выплата процентов 1 раз в квартал.</a:t>
            </a:r>
          </a:p>
          <a:p>
            <a:pPr indent="0" algn="just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Владельцами облигаций  как физические, так  и юридические лица.</a:t>
            </a:r>
          </a:p>
          <a:p>
            <a:pPr indent="0" algn="just">
              <a:buNone/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Цн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облигации = 1000 руб.   Срок обращения: 1 год (в 1996г. увеличен до 2-х лет).</a:t>
            </a:r>
          </a:p>
          <a:p>
            <a:pPr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5815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900" y="1063228"/>
            <a:ext cx="6172200" cy="795290"/>
          </a:xfrm>
        </p:spPr>
        <p:txBody>
          <a:bodyPr>
            <a:noAutofit/>
          </a:bodyPr>
          <a:lstStyle/>
          <a:p>
            <a:r>
              <a:rPr lang="ru-RU" sz="2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Дюрация</a:t>
            </a:r>
            <a: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облигации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8408" y="1988820"/>
            <a:ext cx="10067544" cy="39604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Дюрация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в зависимости от типа измеряется в единицах времени или в процентах.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Формула </a:t>
            </a:r>
            <a:r>
              <a:rPr lang="ru-RU" dirty="0" err="1">
                <a:solidFill>
                  <a:srgbClr val="002060"/>
                </a:solidFill>
              </a:rPr>
              <a:t>Маколея</a:t>
            </a:r>
            <a:r>
              <a:rPr lang="ru-RU" dirty="0">
                <a:solidFill>
                  <a:srgbClr val="002060"/>
                </a:solidFill>
              </a:rPr>
              <a:t>: </a:t>
            </a:r>
            <a:r>
              <a:rPr lang="ru-RU" dirty="0" smtClean="0">
                <a:solidFill>
                  <a:srgbClr val="002060"/>
                </a:solidFill>
              </a:rPr>
              <a:t>отношение </a:t>
            </a:r>
            <a:r>
              <a:rPr lang="ru-RU" dirty="0">
                <a:solidFill>
                  <a:srgbClr val="002060"/>
                </a:solidFill>
              </a:rPr>
              <a:t>суммы текущих стоимостей выплат по облигации за оставшийся срок до погашения облигации, умноженных на номер периода их поступления (выплаты) к рыночной цене облигации.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 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В качестве ставки дисконтирования используется показатель доходности к погашению этой облигации, тот есть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ru-RU" dirty="0">
                <a:solidFill>
                  <a:srgbClr val="FF0000"/>
                </a:solidFill>
              </a:rPr>
              <a:t> = </a:t>
            </a:r>
            <a:r>
              <a:rPr lang="en-US" dirty="0">
                <a:solidFill>
                  <a:srgbClr val="FF0000"/>
                </a:solidFill>
              </a:rPr>
              <a:t>YTM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080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900" y="1063228"/>
            <a:ext cx="6172200" cy="795290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Дюрация</a:t>
            </a:r>
            <a: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облигации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79576" y="1988820"/>
                <a:ext cx="10021824" cy="365442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ru-RU" dirty="0"/>
                  <a:t> </a:t>
                </a:r>
              </a:p>
              <a:p>
                <a:pPr marL="0" indent="0">
                  <a:buNone/>
                </a:pPr>
                <a:r>
                  <a:rPr lang="ru-RU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𝑃𝑉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(выплат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а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Цр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выплат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а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𝑌𝑇𝑀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Цр</m:t>
                          </m:r>
                        </m:den>
                      </m:f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 </a:t>
                </a:r>
              </a:p>
              <a:p>
                <a:pPr marL="0" indent="0">
                  <a:buNone/>
                </a:pPr>
                <a:r>
                  <a:rPr lang="ru-RU" dirty="0"/>
                  <a:t> </a:t>
                </a:r>
              </a:p>
              <a:p>
                <a:pPr marL="0" indent="0">
                  <a:buNone/>
                </a:pPr>
                <a:r>
                  <a:rPr lang="ru-RU" dirty="0"/>
                  <a:t>Рыночная цена облигации включает </a:t>
                </a:r>
                <a:r>
                  <a:rPr lang="ru-RU" dirty="0">
                    <a:solidFill>
                      <a:srgbClr val="FF0000"/>
                    </a:solidFill>
                  </a:rPr>
                  <a:t>накопленный купонный доход (НКД).</a:t>
                </a:r>
              </a:p>
              <a:p>
                <a:pPr marL="0" indent="0">
                  <a:buNone/>
                </a:pPr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9576" y="1988820"/>
                <a:ext cx="10021824" cy="3654426"/>
              </a:xfrm>
              <a:blipFill>
                <a:blip r:embed="rId2"/>
                <a:stretch>
                  <a:fillRect l="-1095" b="-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9247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900" y="1063228"/>
            <a:ext cx="6172200" cy="795290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Дюрация</a:t>
            </a:r>
            <a: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облигации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42416" y="1988820"/>
                <a:ext cx="10131552" cy="365442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>
                    <a:solidFill>
                      <a:srgbClr val="002060"/>
                    </a:solidFill>
                  </a:rPr>
                  <a:t> </a:t>
                </a:r>
                <a:r>
                  <a:rPr lang="ru-RU" sz="2100" dirty="0">
                    <a:solidFill>
                      <a:srgbClr val="002060"/>
                    </a:solidFill>
                  </a:rPr>
                  <a:t>Пример: номинальная стоимость облигации </a:t>
                </a:r>
                <a:r>
                  <a:rPr lang="ru-RU" sz="2100" dirty="0" err="1">
                    <a:solidFill>
                      <a:srgbClr val="002060"/>
                    </a:solidFill>
                  </a:rPr>
                  <a:t>Цн</a:t>
                </a:r>
                <a:r>
                  <a:rPr lang="ru-RU" sz="2100" dirty="0">
                    <a:solidFill>
                      <a:srgbClr val="002060"/>
                    </a:solidFill>
                  </a:rPr>
                  <a:t> = 1000 р., курс облигации 96,2 %, то есть ее рыночная цена </a:t>
                </a:r>
                <a:r>
                  <a:rPr lang="ru-RU" sz="2100" dirty="0" err="1">
                    <a:solidFill>
                      <a:srgbClr val="002060"/>
                    </a:solidFill>
                  </a:rPr>
                  <a:t>Цр</a:t>
                </a:r>
                <a:r>
                  <a:rPr lang="ru-RU" sz="2100" dirty="0">
                    <a:solidFill>
                      <a:srgbClr val="002060"/>
                    </a:solidFill>
                  </a:rPr>
                  <a:t> = 962 р.; С % = 24;  выплата процентов производится  1 раз в год; оставшийся срок обращения </a:t>
                </a:r>
                <a:r>
                  <a:rPr lang="en-US" sz="2100" dirty="0">
                    <a:solidFill>
                      <a:srgbClr val="002060"/>
                    </a:solidFill>
                  </a:rPr>
                  <a:t>n</a:t>
                </a:r>
                <a:r>
                  <a:rPr lang="ru-RU" sz="2100" dirty="0">
                    <a:solidFill>
                      <a:srgbClr val="002060"/>
                    </a:solidFill>
                  </a:rPr>
                  <a:t> = 3 года. </a:t>
                </a:r>
                <a:r>
                  <a:rPr lang="en-US" sz="2100" dirty="0">
                    <a:solidFill>
                      <a:srgbClr val="002060"/>
                    </a:solidFill>
                  </a:rPr>
                  <a:t>YTM</a:t>
                </a:r>
                <a:r>
                  <a:rPr lang="ru-RU" sz="2100" dirty="0">
                    <a:solidFill>
                      <a:srgbClr val="002060"/>
                    </a:solidFill>
                  </a:rPr>
                  <a:t> = 36 %.</a:t>
                </a:r>
              </a:p>
              <a:p>
                <a:pPr marL="0" indent="0">
                  <a:buNone/>
                </a:pPr>
                <a:endParaRPr lang="ru-RU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9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ru-RU" sz="19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9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9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1×</m:t>
                          </m:r>
                          <m:f>
                            <m:fPr>
                              <m:ctrlPr>
                                <a:rPr lang="ru-RU" sz="195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95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240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195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195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95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1+0,36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195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den>
                          </m:f>
                          <m:r>
                            <a:rPr lang="ru-RU" sz="19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+2×</m:t>
                          </m:r>
                          <m:f>
                            <m:fPr>
                              <m:ctrlPr>
                                <a:rPr lang="ru-RU" sz="195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95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240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195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195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95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1+0,36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195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ru-RU" sz="19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+3×</m:t>
                          </m:r>
                          <m:f>
                            <m:fPr>
                              <m:ctrlPr>
                                <a:rPr lang="ru-RU" sz="195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95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1240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195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195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95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1+0,36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195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ru-RU" sz="19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962</m:t>
                          </m:r>
                        </m:den>
                      </m:f>
                      <m:r>
                        <a:rPr lang="ru-RU" sz="19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=2,4 года</m:t>
                      </m:r>
                    </m:oMath>
                  </m:oMathPara>
                </a14:m>
                <a:endParaRPr lang="ru-RU" sz="195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ru-R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2416" y="1988820"/>
                <a:ext cx="10131552" cy="3654426"/>
              </a:xfrm>
              <a:blipFill>
                <a:blip r:embed="rId2"/>
                <a:stretch>
                  <a:fillRect l="-722" r="-3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88008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900" y="1063228"/>
            <a:ext cx="6172200" cy="795290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Дюрация</a:t>
            </a:r>
            <a: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облигации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1056" y="1988820"/>
            <a:ext cx="9464040" cy="36544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Особенности  </a:t>
            </a:r>
            <a:r>
              <a:rPr lang="ru-RU" dirty="0" err="1">
                <a:solidFill>
                  <a:srgbClr val="FF0000"/>
                </a:solidFill>
              </a:rPr>
              <a:t>дюрации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ru-RU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 smtClean="0"/>
              <a:t>    1)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дисконтной облигации = сроку обращения (</a:t>
            </a:r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ru-RU" dirty="0"/>
              <a:t>);</a:t>
            </a:r>
          </a:p>
          <a:p>
            <a:pPr marL="0" indent="0">
              <a:buNone/>
            </a:pPr>
            <a:r>
              <a:rPr lang="ru-RU" dirty="0" smtClean="0"/>
              <a:t>    2</a:t>
            </a:r>
            <a:r>
              <a:rPr lang="ru-RU" dirty="0"/>
              <a:t>)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ru-RU" dirty="0"/>
              <a:t> процентной облигации всегда </a:t>
            </a:r>
            <a:r>
              <a:rPr lang="ru-RU" dirty="0">
                <a:solidFill>
                  <a:srgbClr val="FF0000"/>
                </a:solidFill>
              </a:rPr>
              <a:t>&lt;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 smtClean="0"/>
              <a:t>    3</a:t>
            </a:r>
            <a:r>
              <a:rPr lang="ru-RU" dirty="0"/>
              <a:t>) между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ru-RU" dirty="0"/>
              <a:t> и изменением </a:t>
            </a:r>
            <a:r>
              <a:rPr lang="ru-RU" dirty="0">
                <a:solidFill>
                  <a:srgbClr val="FF0000"/>
                </a:solidFill>
              </a:rPr>
              <a:t>ключевой ставки </a:t>
            </a:r>
            <a:r>
              <a:rPr lang="ru-RU" dirty="0"/>
              <a:t>и </a:t>
            </a:r>
            <a:r>
              <a:rPr lang="en-US" dirty="0">
                <a:solidFill>
                  <a:srgbClr val="FF0000"/>
                </a:solidFill>
              </a:rPr>
              <a:t>YTM</a:t>
            </a:r>
            <a:r>
              <a:rPr lang="ru-RU" dirty="0"/>
              <a:t> обратная зависимость;</a:t>
            </a:r>
          </a:p>
          <a:p>
            <a:pPr marL="0" indent="0">
              <a:buNone/>
            </a:pPr>
            <a:r>
              <a:rPr lang="ru-RU" dirty="0" smtClean="0"/>
              <a:t>    4</a:t>
            </a:r>
            <a:r>
              <a:rPr lang="ru-RU" dirty="0"/>
              <a:t>) между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ru-RU" dirty="0"/>
              <a:t> и среднерыночной доходностью </a:t>
            </a:r>
            <a:r>
              <a:rPr lang="en-US" dirty="0">
                <a:solidFill>
                  <a:srgbClr val="FF0000"/>
                </a:solidFill>
              </a:rPr>
              <a:t>Rm</a:t>
            </a:r>
            <a:r>
              <a:rPr lang="ru-RU" dirty="0"/>
              <a:t> обратная зависимость.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err="1" smtClean="0">
                <a:solidFill>
                  <a:srgbClr val="FF0000"/>
                </a:solidFill>
              </a:rPr>
              <a:t>Дюрация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Маколея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именуется также </a:t>
            </a:r>
            <a:r>
              <a:rPr lang="ru-RU" dirty="0">
                <a:solidFill>
                  <a:srgbClr val="FF0000"/>
                </a:solidFill>
              </a:rPr>
              <a:t>обычной </a:t>
            </a:r>
            <a:r>
              <a:rPr lang="ru-RU" dirty="0" err="1">
                <a:solidFill>
                  <a:srgbClr val="FF0000"/>
                </a:solidFill>
              </a:rPr>
              <a:t>дюрацией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6233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900" y="1063228"/>
            <a:ext cx="6172200" cy="795290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Дюрация</a:t>
            </a:r>
            <a: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облигации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976" y="1988820"/>
            <a:ext cx="10378440" cy="4104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Модифицированная </a:t>
            </a:r>
            <a:r>
              <a:rPr lang="ru-RU" dirty="0" err="1">
                <a:solidFill>
                  <a:srgbClr val="FF0000"/>
                </a:solidFill>
              </a:rPr>
              <a:t>дюрация</a:t>
            </a:r>
            <a:r>
              <a:rPr lang="ru-RU" dirty="0">
                <a:solidFill>
                  <a:srgbClr val="FF0000"/>
                </a:solidFill>
              </a:rPr>
              <a:t> (</a:t>
            </a:r>
            <a:r>
              <a:rPr lang="en-US" dirty="0">
                <a:solidFill>
                  <a:srgbClr val="FF0000"/>
                </a:solidFill>
              </a:rPr>
              <a:t>MD</a:t>
            </a:r>
            <a:r>
              <a:rPr lang="ru-RU" dirty="0">
                <a:solidFill>
                  <a:srgbClr val="FF0000"/>
                </a:solidFill>
              </a:rPr>
              <a:t>) </a:t>
            </a:r>
            <a:r>
              <a:rPr lang="ru-RU" dirty="0"/>
              <a:t>- </a:t>
            </a:r>
            <a:r>
              <a:rPr lang="ru-RU" dirty="0">
                <a:solidFill>
                  <a:srgbClr val="002060"/>
                </a:solidFill>
              </a:rPr>
              <a:t>это второй способ измерения </a:t>
            </a:r>
            <a:r>
              <a:rPr lang="ru-RU" dirty="0" err="1">
                <a:solidFill>
                  <a:srgbClr val="002060"/>
                </a:solidFill>
              </a:rPr>
              <a:t>дюрации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smtClean="0">
                <a:solidFill>
                  <a:srgbClr val="002060"/>
                </a:solidFill>
              </a:rPr>
              <a:t>    С</a:t>
            </a:r>
            <a:r>
              <a:rPr lang="ru-RU" dirty="0">
                <a:solidFill>
                  <a:srgbClr val="002060"/>
                </a:solidFill>
              </a:rPr>
              <a:t> ее помощью делается прогноз изменения рыночной цены облигации (на сколько процентов) при изменении рыночных процентных ставок. 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MD</a:t>
            </a:r>
            <a:r>
              <a:rPr lang="ru-RU" dirty="0"/>
              <a:t> </a:t>
            </a:r>
            <a:r>
              <a:rPr lang="ru-RU" dirty="0">
                <a:solidFill>
                  <a:srgbClr val="002060"/>
                </a:solidFill>
              </a:rPr>
              <a:t>= </a:t>
            </a:r>
            <a:r>
              <a:rPr lang="ru-RU" dirty="0" err="1">
                <a:solidFill>
                  <a:srgbClr val="002060"/>
                </a:solidFill>
              </a:rPr>
              <a:t>Дюрация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Маколея</a:t>
            </a:r>
            <a:r>
              <a:rPr lang="ru-RU" dirty="0">
                <a:solidFill>
                  <a:srgbClr val="002060"/>
                </a:solidFill>
              </a:rPr>
              <a:t> / (1 + процентная ставка)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По данным примера: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MD</a:t>
            </a:r>
            <a:r>
              <a:rPr lang="ru-RU" dirty="0" smtClean="0"/>
              <a:t> </a:t>
            </a:r>
            <a:r>
              <a:rPr lang="ru-RU" dirty="0"/>
              <a:t>= </a:t>
            </a:r>
            <a:r>
              <a:rPr lang="ru-RU" dirty="0">
                <a:solidFill>
                  <a:srgbClr val="FF0000"/>
                </a:solidFill>
              </a:rPr>
              <a:t>2,4</a:t>
            </a:r>
            <a:r>
              <a:rPr lang="ru-RU" dirty="0"/>
              <a:t> / (1 + 0,26) = </a:t>
            </a:r>
            <a:r>
              <a:rPr lang="ru-RU" dirty="0">
                <a:solidFill>
                  <a:srgbClr val="FF0000"/>
                </a:solidFill>
              </a:rPr>
              <a:t>1,905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1729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900" y="404664"/>
            <a:ext cx="6172200" cy="648072"/>
          </a:xfrm>
        </p:spPr>
        <p:txBody>
          <a:bodyPr>
            <a:noAutofit/>
          </a:bodyPr>
          <a:lstStyle/>
          <a:p>
            <a:r>
              <a:rPr lang="ru-RU" sz="2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Дюрация</a:t>
            </a:r>
            <a: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облигации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6696" y="1268760"/>
            <a:ext cx="10296144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Прогноз </a:t>
            </a:r>
            <a:r>
              <a:rPr lang="ru-RU" dirty="0">
                <a:solidFill>
                  <a:srgbClr val="FF0000"/>
                </a:solidFill>
              </a:rPr>
              <a:t>изменения цены облигации </a:t>
            </a:r>
            <a:r>
              <a:rPr lang="ru-RU" dirty="0">
                <a:solidFill>
                  <a:srgbClr val="002060"/>
                </a:solidFill>
              </a:rPr>
              <a:t>осуществляется на основе выражения: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             Изменение </a:t>
            </a:r>
            <a:r>
              <a:rPr lang="ru-RU" i="1" dirty="0">
                <a:solidFill>
                  <a:srgbClr val="002060"/>
                </a:solidFill>
              </a:rPr>
              <a:t>цены / Рыночная цена с НКД = </a:t>
            </a:r>
            <a:r>
              <a:rPr lang="ru-RU" i="1" dirty="0" smtClean="0">
                <a:solidFill>
                  <a:srgbClr val="002060"/>
                </a:solidFill>
              </a:rPr>
              <a:t>   −</a:t>
            </a:r>
            <a:r>
              <a:rPr lang="ru-RU" i="1" dirty="0">
                <a:solidFill>
                  <a:srgbClr val="002060"/>
                </a:solidFill>
              </a:rPr>
              <a:t>MD × Изменение ставок  </a:t>
            </a:r>
            <a:endParaRPr lang="ru-RU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> 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Прогнозирование </a:t>
            </a:r>
            <a:r>
              <a:rPr lang="ru-RU" dirty="0">
                <a:solidFill>
                  <a:srgbClr val="002060"/>
                </a:solidFill>
              </a:rPr>
              <a:t>изменения рыночной облигации с фиксированными процентными выплатами на основе знания модифицированной </a:t>
            </a:r>
            <a:r>
              <a:rPr lang="ru-RU" dirty="0" err="1">
                <a:solidFill>
                  <a:srgbClr val="002060"/>
                </a:solidFill>
              </a:rPr>
              <a:t>дюрации</a:t>
            </a:r>
            <a:r>
              <a:rPr lang="ru-RU" dirty="0">
                <a:solidFill>
                  <a:srgbClr val="002060"/>
                </a:solidFill>
              </a:rPr>
              <a:t> облигации и прогноза изменения среднерыночной доходности (процентных ставок). При </a:t>
            </a:r>
            <a:r>
              <a:rPr lang="ru-RU" dirty="0">
                <a:solidFill>
                  <a:srgbClr val="FF0000"/>
                </a:solidFill>
              </a:rPr>
              <a:t>известном прогнозе </a:t>
            </a:r>
            <a:r>
              <a:rPr lang="en-US" dirty="0">
                <a:solidFill>
                  <a:srgbClr val="FF0000"/>
                </a:solidFill>
              </a:rPr>
              <a:t>Rm</a:t>
            </a:r>
            <a:r>
              <a:rPr lang="ru-RU" dirty="0">
                <a:solidFill>
                  <a:srgbClr val="FF0000"/>
                </a:solidFill>
              </a:rPr>
              <a:t> = ±</a:t>
            </a:r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en-US" dirty="0">
                <a:solidFill>
                  <a:srgbClr val="FF0000"/>
                </a:solidFill>
              </a:rPr>
              <a:t>Rm</a:t>
            </a:r>
            <a:r>
              <a:rPr lang="ru-RU" dirty="0"/>
              <a:t> изменение </a:t>
            </a:r>
            <a:r>
              <a:rPr lang="ru-RU" dirty="0" err="1">
                <a:solidFill>
                  <a:srgbClr val="FF0000"/>
                </a:solidFill>
              </a:rPr>
              <a:t>Цр</a:t>
            </a:r>
            <a:r>
              <a:rPr lang="ru-RU" dirty="0">
                <a:solidFill>
                  <a:srgbClr val="FF0000"/>
                </a:solidFill>
              </a:rPr>
              <a:t> облигации </a:t>
            </a:r>
            <a:r>
              <a:rPr lang="ru-RU" dirty="0"/>
              <a:t>составит </a:t>
            </a:r>
            <a:r>
              <a:rPr lang="ru-RU" dirty="0">
                <a:solidFill>
                  <a:srgbClr val="FF0000"/>
                </a:solidFill>
              </a:rPr>
              <a:t>±</a:t>
            </a:r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ru-RU" dirty="0" err="1" smtClean="0">
                <a:solidFill>
                  <a:srgbClr val="FF0000"/>
                </a:solidFill>
              </a:rPr>
              <a:t>Цр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901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4766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7008" y="692697"/>
            <a:ext cx="10040112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Например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MD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равна 1,095; цена облигации с учетом НКД — 96,2%. Прогнозируем изменение цены облигации при изменении (росте) среднерыночной доходности на 2 %. </a:t>
            </a:r>
            <a:endParaRPr lang="ru-RU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Цр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/ 0,962 = −1,905 × 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0,02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Цр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= −1,905 × 0,02 × 0,962 = −0,0366 </a:t>
            </a:r>
            <a:endParaRPr lang="ru-RU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средняя доходность на рынке облигаций вырастет на 2 %, цена облигации снизится на 3,7 %.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9022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4766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6724" y="692697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Формулу (3) можно записать в виде (4), используя обычную </a:t>
            </a:r>
            <a:r>
              <a:rPr lang="ru-RU" dirty="0" err="1" smtClean="0"/>
              <a:t>дюрацию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Формула 4: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367" y="2060848"/>
            <a:ext cx="648751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216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4046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87552" y="692697"/>
                <a:ext cx="10287000" cy="543346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Rm</a:t>
                </a:r>
                <a:r>
                  <a:rPr lang="ru-RU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26 %; </a:t>
                </a:r>
                <a:r>
                  <a:rPr lang="el-GR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Δ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Rm</a:t>
                </a:r>
                <a:r>
                  <a:rPr lang="ru-RU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+2 %. Определить наиболее вероятное изменение рыночной цены облигации </a:t>
                </a:r>
                <a:r>
                  <a:rPr lang="el-GR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Δ</a:t>
                </a:r>
                <a:r>
                  <a:rPr lang="ru-RU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Цр</a:t>
                </a:r>
                <a:r>
                  <a:rPr lang="ru-RU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endParaRPr lang="ru-RU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ru-RU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ru-RU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Ц=−</m:t>
                    </m:r>
                    <m:r>
                      <a:rPr lang="ru-RU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ru-RU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ru-RU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ru-RU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𝟎𝟐</m:t>
                        </m:r>
                      </m:num>
                      <m:den>
                        <m:r>
                          <a:rPr lang="ru-RU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ru-RU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𝟐𝟔</m:t>
                        </m:r>
                      </m:den>
                    </m:f>
                    <m:r>
                      <a:rPr lang="ru-RU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ru-RU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ru-RU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ru-RU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ru-RU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ru-RU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ru-RU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𝟑𝟔𝟔𝟓</m:t>
                    </m:r>
                    <m:r>
                      <a:rPr lang="ru-RU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 %</m:t>
                    </m:r>
                  </m:oMath>
                </a14:m>
                <a:endParaRPr lang="ru-RU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ru-RU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ru-RU" dirty="0" err="1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Цр</a:t>
                </a:r>
                <a:r>
                  <a:rPr lang="ru-RU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прогнозная = 962р * (1 – 0,03665) = 926,74 </a:t>
                </a:r>
                <a:r>
                  <a:rPr lang="ru-RU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руб.</a:t>
                </a:r>
                <a:endParaRPr lang="ru-RU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При </a:t>
                </a:r>
                <a:r>
                  <a:rPr lang="ru-RU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прогнозе роста процентных ставок целесообразно покупать облигации с меньшей </a:t>
                </a:r>
                <a:r>
                  <a:rPr lang="ru-RU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дюрацией</a:t>
                </a:r>
                <a:r>
                  <a:rPr lang="ru-RU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а и при прогнозе падения рыночных процентных ставок следует покупать облигации с большей </a:t>
                </a:r>
                <a:r>
                  <a:rPr lang="ru-RU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дюрацией</a:t>
                </a:r>
                <a:r>
                  <a:rPr lang="ru-RU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ru-RU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7552" y="692697"/>
                <a:ext cx="10287000" cy="5433467"/>
              </a:xfrm>
              <a:blipFill>
                <a:blip r:embed="rId2"/>
                <a:stretch>
                  <a:fillRect l="-1185" t="-2020" r="-533" b="-3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3456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232" y="332656"/>
            <a:ext cx="8723376" cy="9361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Инвестиционн</a:t>
            </a:r>
            <a:r>
              <a:rPr lang="ru-RU" sz="24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sz="240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 </a:t>
            </a:r>
            <a: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решение о покупке облигации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988820"/>
            <a:ext cx="9966960" cy="36544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 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При </a:t>
            </a:r>
            <a:r>
              <a:rPr lang="ru-RU" dirty="0"/>
              <a:t>прогнозе </a:t>
            </a:r>
            <a:r>
              <a:rPr lang="ru-RU" dirty="0">
                <a:solidFill>
                  <a:srgbClr val="FF0000"/>
                </a:solidFill>
              </a:rPr>
              <a:t>роста процентных ставок </a:t>
            </a:r>
            <a:r>
              <a:rPr lang="ru-RU" dirty="0"/>
              <a:t>целесообразно покупать </a:t>
            </a:r>
            <a:r>
              <a:rPr lang="ru-RU" dirty="0">
                <a:solidFill>
                  <a:srgbClr val="FF0000"/>
                </a:solidFill>
              </a:rPr>
              <a:t>облигации с меньшей </a:t>
            </a:r>
            <a:r>
              <a:rPr lang="ru-RU" dirty="0" err="1">
                <a:solidFill>
                  <a:srgbClr val="FF0000"/>
                </a:solidFill>
              </a:rPr>
              <a:t>дюрацией</a:t>
            </a:r>
            <a:r>
              <a:rPr lang="ru-RU" dirty="0"/>
              <a:t>, а и при прогнозе </a:t>
            </a:r>
            <a:r>
              <a:rPr lang="ru-RU" dirty="0">
                <a:solidFill>
                  <a:srgbClr val="FF0000"/>
                </a:solidFill>
              </a:rPr>
              <a:t>падения рыночных процентных ставок </a:t>
            </a:r>
            <a:r>
              <a:rPr lang="ru-RU" dirty="0"/>
              <a:t>следует покупать </a:t>
            </a:r>
            <a:r>
              <a:rPr lang="ru-RU" dirty="0">
                <a:solidFill>
                  <a:srgbClr val="FF0000"/>
                </a:solidFill>
              </a:rPr>
              <a:t>облигации с большей </a:t>
            </a:r>
            <a:r>
              <a:rPr lang="ru-RU" dirty="0" err="1">
                <a:solidFill>
                  <a:srgbClr val="FF0000"/>
                </a:solidFill>
              </a:rPr>
              <a:t>дюрацией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192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0049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Виды федеральных государственных ценных бумаг:</a:t>
            </a:r>
            <a:endParaRPr lang="ru-RU" sz="36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Современные ОФЗ-ПК именуют «</a:t>
            </a:r>
            <a:r>
              <a:rPr lang="ru-RU" sz="3200" dirty="0" err="1" smtClean="0">
                <a:solidFill>
                  <a:srgbClr val="FF0000"/>
                </a:solidFill>
              </a:rPr>
              <a:t>Флоатеры</a:t>
            </a:r>
            <a:r>
              <a:rPr lang="ru-RU" sz="3200" dirty="0">
                <a:solidFill>
                  <a:srgbClr val="FF0000"/>
                </a:solidFill>
              </a:rPr>
              <a:t>». 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Купонная ставка привязана к RUONIA.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Выпуски – кратко-, средне- и долгосрочные 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Спред к RUONIA варьируется от 0,8% до 1,3%. 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Ключевая ставка = </a:t>
            </a:r>
            <a:r>
              <a:rPr lang="en-US" sz="3200" dirty="0">
                <a:solidFill>
                  <a:srgbClr val="FF0000"/>
                </a:solidFill>
              </a:rPr>
              <a:t>21</a:t>
            </a:r>
            <a:r>
              <a:rPr lang="ru-RU" sz="3200" dirty="0">
                <a:solidFill>
                  <a:srgbClr val="FF0000"/>
                </a:solidFill>
              </a:rPr>
              <a:t> % с </a:t>
            </a:r>
            <a:r>
              <a:rPr lang="en-US" sz="3200" dirty="0">
                <a:solidFill>
                  <a:srgbClr val="FF0000"/>
                </a:solidFill>
              </a:rPr>
              <a:t>28.10</a:t>
            </a:r>
            <a:r>
              <a:rPr lang="ru-RU" sz="3200" dirty="0">
                <a:solidFill>
                  <a:srgbClr val="FF0000"/>
                </a:solidFill>
              </a:rPr>
              <a:t>.</a:t>
            </a:r>
            <a:r>
              <a:rPr lang="en-US" sz="3200" dirty="0">
                <a:solidFill>
                  <a:srgbClr val="FF0000"/>
                </a:solidFill>
              </a:rPr>
              <a:t>2</a:t>
            </a:r>
            <a:r>
              <a:rPr lang="ru-RU" sz="3200" dirty="0">
                <a:solidFill>
                  <a:srgbClr val="FF0000"/>
                </a:solidFill>
              </a:rPr>
              <a:t>024 г .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RUONIA = </a:t>
            </a:r>
            <a:r>
              <a:rPr lang="en-US" sz="3200" dirty="0">
                <a:solidFill>
                  <a:srgbClr val="FF0000"/>
                </a:solidFill>
              </a:rPr>
              <a:t>21</a:t>
            </a:r>
            <a:r>
              <a:rPr lang="ru-RU" sz="3200" dirty="0" smtClean="0">
                <a:solidFill>
                  <a:srgbClr val="FF0000"/>
                </a:solidFill>
              </a:rPr>
              <a:t>,</a:t>
            </a:r>
            <a:r>
              <a:rPr lang="en-US" sz="3200" dirty="0" smtClean="0">
                <a:solidFill>
                  <a:srgbClr val="FF0000"/>
                </a:solidFill>
              </a:rPr>
              <a:t>49</a:t>
            </a:r>
            <a:r>
              <a:rPr lang="ru-RU" sz="3200" dirty="0" smtClean="0">
                <a:solidFill>
                  <a:srgbClr val="FF0000"/>
                </a:solidFill>
              </a:rPr>
              <a:t>% </a:t>
            </a:r>
            <a:r>
              <a:rPr lang="ru-RU" sz="3200" dirty="0">
                <a:solidFill>
                  <a:srgbClr val="FF0000"/>
                </a:solidFill>
              </a:rPr>
              <a:t>с </a:t>
            </a:r>
            <a:r>
              <a:rPr lang="en-US" sz="3200" dirty="0" smtClean="0">
                <a:solidFill>
                  <a:srgbClr val="FF0000"/>
                </a:solidFill>
              </a:rPr>
              <a:t>01</a:t>
            </a:r>
            <a:r>
              <a:rPr lang="ru-RU" sz="3200" dirty="0" smtClean="0">
                <a:solidFill>
                  <a:srgbClr val="FF0000"/>
                </a:solidFill>
              </a:rPr>
              <a:t>.0</a:t>
            </a:r>
            <a:r>
              <a:rPr lang="en-US" sz="3200" dirty="0" smtClean="0">
                <a:solidFill>
                  <a:srgbClr val="FF0000"/>
                </a:solidFill>
              </a:rPr>
              <a:t>4</a:t>
            </a:r>
            <a:r>
              <a:rPr lang="ru-RU" sz="3200" dirty="0" smtClean="0">
                <a:solidFill>
                  <a:srgbClr val="FF0000"/>
                </a:solidFill>
              </a:rPr>
              <a:t>.202</a:t>
            </a:r>
            <a:r>
              <a:rPr lang="en-US" sz="3200" dirty="0">
                <a:solidFill>
                  <a:srgbClr val="FF0000"/>
                </a:solidFill>
              </a:rPr>
              <a:t>5</a:t>
            </a:r>
            <a:r>
              <a:rPr lang="ru-RU" sz="3200" dirty="0">
                <a:solidFill>
                  <a:srgbClr val="FF0000"/>
                </a:solidFill>
              </a:rPr>
              <a:t> г.</a:t>
            </a:r>
          </a:p>
          <a:p>
            <a:pPr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20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004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 ОФЗ-ПК</a:t>
            </a:r>
            <a:endParaRPr lang="ru-RU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885770"/>
              </p:ext>
            </p:extLst>
          </p:nvPr>
        </p:nvGraphicFramePr>
        <p:xfrm>
          <a:off x="2203704" y="2721134"/>
          <a:ext cx="7964424" cy="2560320"/>
        </p:xfrm>
        <a:graphic>
          <a:graphicData uri="http://schemas.openxmlformats.org/drawingml/2006/table">
            <a:tbl>
              <a:tblPr/>
              <a:tblGrid>
                <a:gridCol w="3982212">
                  <a:extLst>
                    <a:ext uri="{9D8B030D-6E8A-4147-A177-3AD203B41FA5}">
                      <a16:colId xmlns:a16="http://schemas.microsoft.com/office/drawing/2014/main" val="2496132964"/>
                    </a:ext>
                  </a:extLst>
                </a:gridCol>
                <a:gridCol w="3982212">
                  <a:extLst>
                    <a:ext uri="{9D8B030D-6E8A-4147-A177-3AD203B41FA5}">
                      <a16:colId xmlns:a16="http://schemas.microsoft.com/office/drawing/2014/main" val="1045542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b="1"/>
                        <a:t>Выпуск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RFLB 0 03/25/26 9014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724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ISIN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RU000A101N52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763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Валюта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Рубль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178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Погашение (оферта)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25.03.2026 (-)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369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Купон / Периодичность выплат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Ставка RUONIA / 4 раза в год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4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Цена (% от номинала)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99,81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3864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Доходность к погашению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20,8%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789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10369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3236</Words>
  <Application>Microsoft Office PowerPoint</Application>
  <PresentationFormat>Широкоэкранный</PresentationFormat>
  <Paragraphs>466</Paragraphs>
  <Slides>79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9" baseType="lpstr">
      <vt:lpstr>Arial</vt:lpstr>
      <vt:lpstr>Arial Black</vt:lpstr>
      <vt:lpstr>Calibri</vt:lpstr>
      <vt:lpstr>Calibri Light</vt:lpstr>
      <vt:lpstr>Cambria Math</vt:lpstr>
      <vt:lpstr>Century Gothic</vt:lpstr>
      <vt:lpstr>Tahoma</vt:lpstr>
      <vt:lpstr>Times New Roman</vt:lpstr>
      <vt:lpstr>Verdana</vt:lpstr>
      <vt:lpstr>Тема Office</vt:lpstr>
      <vt:lpstr>Презентация PowerPoint</vt:lpstr>
      <vt:lpstr>Презентация PowerPoint</vt:lpstr>
      <vt:lpstr>Цели выпуска государственных ценных бумаг:</vt:lpstr>
      <vt:lpstr>Выпуск государственных ценных бумаг:</vt:lpstr>
      <vt:lpstr>Выпуск государственных ценных бумаг:</vt:lpstr>
      <vt:lpstr>Выпуск государственных ценных бумаг:</vt:lpstr>
      <vt:lpstr>Виды федеральных государственных ценных бумаг:</vt:lpstr>
      <vt:lpstr>Виды федеральных государственных ценных бумаг:</vt:lpstr>
      <vt:lpstr>Пример ОФЗ-ПК</vt:lpstr>
      <vt:lpstr>В каком случае инвесторами используются флоатеры ?</vt:lpstr>
      <vt:lpstr>Виды федеральных государственных ценных бумаг:</vt:lpstr>
      <vt:lpstr>Виды федеральных государственных ценных бумаг:</vt:lpstr>
      <vt:lpstr>Виды федеральных государственных ценных бумаг:</vt:lpstr>
      <vt:lpstr>ОФЗ с индексируемым номиналом (ОФЗ-ИН, "линкеры")</vt:lpstr>
      <vt:lpstr>ОФЗ с индексируемым номиналом (ОФЗ-ИН, "линкеры")</vt:lpstr>
      <vt:lpstr>Виды федеральных государственных ценных бумаг:</vt:lpstr>
      <vt:lpstr>Обеспечение федеральных государственных ценных бумаг:</vt:lpstr>
      <vt:lpstr>Презентация PowerPoint</vt:lpstr>
      <vt:lpstr>Презентация PowerPoint</vt:lpstr>
      <vt:lpstr>Презентация PowerPoint</vt:lpstr>
      <vt:lpstr>Сведения о выпуске облигаций Оренбургской обл.</vt:lpstr>
      <vt:lpstr>Презентация PowerPoint</vt:lpstr>
      <vt:lpstr>Презентация PowerPoint</vt:lpstr>
      <vt:lpstr>Презентация PowerPoint</vt:lpstr>
      <vt:lpstr>Муниципальные займы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Обозначение рубля</vt:lpstr>
      <vt:lpstr>Замещающие облигации</vt:lpstr>
      <vt:lpstr>Замещающие облигации</vt:lpstr>
      <vt:lpstr>Презентация PowerPoint</vt:lpstr>
      <vt:lpstr>Облигации в качестве инвестиционного товара</vt:lpstr>
      <vt:lpstr>Облигации в качестве инвестиционного товара</vt:lpstr>
      <vt:lpstr>Отвлечение: концепция определения цены покупки любого доходного актива (фондового инструмента)</vt:lpstr>
      <vt:lpstr>Отвлечение: концепция определения цены покупки любого доходного актива (фондового инструмента)</vt:lpstr>
      <vt:lpstr>Отвлечение: концепция определения цены покупки любого доходного актива (фондового инструмента)</vt:lpstr>
      <vt:lpstr>Отвлечение: концепция определения цены покупки любого доходного актива (фондового инструмента)</vt:lpstr>
      <vt:lpstr>Понятие доходности инвестиций</vt:lpstr>
      <vt:lpstr>Понятие доходности инвестиций</vt:lpstr>
      <vt:lpstr>Понятие доходности инвестиций</vt:lpstr>
      <vt:lpstr>Понятие доходности инвестиций</vt:lpstr>
      <vt:lpstr>Понятие доходности инвестиций</vt:lpstr>
      <vt:lpstr>Понятие доходности инвестиций</vt:lpstr>
      <vt:lpstr>Определение инвестиционной стоимости облигации</vt:lpstr>
      <vt:lpstr>Определение инвестиционной стоимости облигации</vt:lpstr>
      <vt:lpstr>Определение инвестиционной стоимости облигации</vt:lpstr>
      <vt:lpstr>Определение инвестиционной стоимости облигации</vt:lpstr>
      <vt:lpstr>Определение инвестиционной стоимости облигации</vt:lpstr>
      <vt:lpstr>Презентация PowerPoint</vt:lpstr>
      <vt:lpstr>Презентация PowerPoint</vt:lpstr>
      <vt:lpstr>Определение инвестиционной стоимости облигации</vt:lpstr>
      <vt:lpstr>Презентация PowerPoint</vt:lpstr>
      <vt:lpstr>Доходность инвестиций в облигацию</vt:lpstr>
      <vt:lpstr>Текущая доходность</vt:lpstr>
      <vt:lpstr>Доходность к погашению облигации</vt:lpstr>
      <vt:lpstr>Презентация PowerPoint</vt:lpstr>
      <vt:lpstr>Презентация PowerPoint</vt:lpstr>
      <vt:lpstr>Презентация PowerPoint</vt:lpstr>
      <vt:lpstr>Доходность к погашению облигации</vt:lpstr>
      <vt:lpstr>Презентация PowerPoint</vt:lpstr>
      <vt:lpstr>Презентация PowerPoint</vt:lpstr>
      <vt:lpstr>НКД</vt:lpstr>
      <vt:lpstr>НКД</vt:lpstr>
      <vt:lpstr>Презентация PowerPoint</vt:lpstr>
      <vt:lpstr>Дюрация облигации</vt:lpstr>
      <vt:lpstr>Дюрация облигации</vt:lpstr>
      <vt:lpstr>Дюрация облигации</vt:lpstr>
      <vt:lpstr>Дюрация облигации</vt:lpstr>
      <vt:lpstr>Дюрация облигации</vt:lpstr>
      <vt:lpstr>Дюрация облигации</vt:lpstr>
      <vt:lpstr>Дюрация облигации</vt:lpstr>
      <vt:lpstr>Презентация PowerPoint</vt:lpstr>
      <vt:lpstr>Презентация PowerPoint</vt:lpstr>
      <vt:lpstr>Презентация PowerPoint</vt:lpstr>
      <vt:lpstr>Инвестиционное решение о покупке облигации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Балтин</dc:creator>
  <cp:lastModifiedBy>Виктор</cp:lastModifiedBy>
  <cp:revision>19</cp:revision>
  <dcterms:created xsi:type="dcterms:W3CDTF">2022-11-23T12:43:58Z</dcterms:created>
  <dcterms:modified xsi:type="dcterms:W3CDTF">2025-04-16T15:54:05Z</dcterms:modified>
</cp:coreProperties>
</file>