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83AB6-D862-4F36-A715-54249C413ED4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6360-1AD0-435A-96BF-A03BB79D9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145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83AB6-D862-4F36-A715-54249C413ED4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6360-1AD0-435A-96BF-A03BB79D9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159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83AB6-D862-4F36-A715-54249C413ED4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6360-1AD0-435A-96BF-A03BB79D9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821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83AB6-D862-4F36-A715-54249C413ED4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6360-1AD0-435A-96BF-A03BB79D9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970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83AB6-D862-4F36-A715-54249C413ED4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6360-1AD0-435A-96BF-A03BB79D9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455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83AB6-D862-4F36-A715-54249C413ED4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6360-1AD0-435A-96BF-A03BB79D9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216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83AB6-D862-4F36-A715-54249C413ED4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6360-1AD0-435A-96BF-A03BB79D9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436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83AB6-D862-4F36-A715-54249C413ED4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6360-1AD0-435A-96BF-A03BB79D9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24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83AB6-D862-4F36-A715-54249C413ED4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6360-1AD0-435A-96BF-A03BB79D9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38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83AB6-D862-4F36-A715-54249C413ED4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6360-1AD0-435A-96BF-A03BB79D9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424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83AB6-D862-4F36-A715-54249C413ED4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6360-1AD0-435A-96BF-A03BB79D9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8053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83AB6-D862-4F36-A715-54249C413ED4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66360-1AD0-435A-96BF-A03BB79D99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01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47472"/>
            <a:ext cx="9144000" cy="37490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0000"/>
                </a:solidFill>
              </a:rPr>
              <a:t>Денежный </a:t>
            </a:r>
            <a:r>
              <a:rPr lang="ru-RU" dirty="0">
                <a:solidFill>
                  <a:srgbClr val="FF0000"/>
                </a:solidFill>
              </a:rPr>
              <a:t>рынок: сделка РЕПО как источник привлечения средств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654296"/>
            <a:ext cx="9144000" cy="60350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4065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Общий объем сделок РЕПО </a:t>
            </a:r>
            <a:r>
              <a:rPr lang="ru-RU" dirty="0"/>
              <a:t>в первом квартале 2024 года составил 178 450 млрд рублей, что на 37% выше соответствующего показателя первого </a:t>
            </a:r>
            <a:r>
              <a:rPr lang="ru-RU" dirty="0" smtClean="0"/>
              <a:t>квартала </a:t>
            </a:r>
            <a:r>
              <a:rPr lang="ru-RU" dirty="0"/>
              <a:t>2023 года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В </a:t>
            </a:r>
            <a:r>
              <a:rPr lang="ru-RU" dirty="0">
                <a:solidFill>
                  <a:srgbClr val="FF0000"/>
                </a:solidFill>
              </a:rPr>
              <a:t>разрезе сроков </a:t>
            </a:r>
            <a:r>
              <a:rPr lang="ru-RU" dirty="0"/>
              <a:t>на биржевом рынке РЕПО существенную долю показали сделки сроком 1 день (66%) и 1 неделя (2 – 7 дней) (29%).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На </a:t>
            </a:r>
            <a:r>
              <a:rPr lang="ru-RU" dirty="0"/>
              <a:t>внебиржевом рынке превалировали сделки РЕПО сроком 8 – 31 день (43%) и 1 день (36%)</a:t>
            </a:r>
          </a:p>
        </p:txBody>
      </p:sp>
    </p:spTree>
    <p:extLst>
      <p:ext uri="{BB962C8B-B14F-4D97-AF65-F5344CB8AC3E}">
        <p14:creationId xmlns:p14="http://schemas.microsoft.com/office/powerpoint/2010/main" val="4180624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6435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Участники финансового рынка для привлечение средств могут использовать сделки </a:t>
            </a:r>
            <a:r>
              <a:rPr lang="ru-RU" dirty="0">
                <a:solidFill>
                  <a:srgbClr val="FF0000"/>
                </a:solidFill>
              </a:rPr>
              <a:t>РЕПО</a:t>
            </a:r>
            <a:r>
              <a:rPr lang="ru-RU" dirty="0"/>
              <a:t>, то есть передавать часть своих ценных бумаг в залог другому инвестору за определенную сумму.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Сделки можно совершать на разный срок и с разными условиями. Активом в таких сделках могут выступать акции, облигации российских и зарубежных компаний, паи </a:t>
            </a:r>
            <a:r>
              <a:rPr lang="ru-RU" dirty="0" err="1"/>
              <a:t>ПИФов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3333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269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79576"/>
            <a:ext cx="10515600" cy="4997387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РЕПО (</a:t>
            </a:r>
            <a:r>
              <a:rPr lang="ru-RU" dirty="0" err="1">
                <a:solidFill>
                  <a:srgbClr val="FF0000"/>
                </a:solidFill>
              </a:rPr>
              <a:t>repurchase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agreement</a:t>
            </a:r>
            <a:r>
              <a:rPr lang="ru-RU" dirty="0">
                <a:solidFill>
                  <a:srgbClr val="FF0000"/>
                </a:solidFill>
              </a:rPr>
              <a:t>) </a:t>
            </a:r>
            <a:r>
              <a:rPr lang="ru-RU" dirty="0"/>
              <a:t>— это сделка по продаже актива с обязательством выкупить его обратно.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рамках сделки одна из сторон продает второй стороне свой актив на срок, за конкретную сумму и под процент, которые указаны в соглашении о выкупе.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При </a:t>
            </a:r>
            <a:r>
              <a:rPr lang="ru-RU" dirty="0"/>
              <a:t>этом стороны сделки обязаны совершить обе ее части: продавец должен сначала продать, а потом выкупить свой актив, а покупатель — купить его, а потом продать по заранее установленной цене.</a:t>
            </a:r>
          </a:p>
        </p:txBody>
      </p:sp>
    </p:spTree>
    <p:extLst>
      <p:ext uri="{BB962C8B-B14F-4D97-AF65-F5344CB8AC3E}">
        <p14:creationId xmlns:p14="http://schemas.microsoft.com/office/powerpoint/2010/main" val="448727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При совершении операций РЕПО происходит и </a:t>
            </a:r>
            <a:r>
              <a:rPr lang="ru-RU" dirty="0">
                <a:solidFill>
                  <a:srgbClr val="FF0000"/>
                </a:solidFill>
              </a:rPr>
              <a:t>переход права собственности на ценные бумаги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Это </a:t>
            </a:r>
            <a:r>
              <a:rPr lang="ru-RU" dirty="0"/>
              <a:t>снижает кредитный риск по данному виду операций по сравнению с депозитом или обеспеченным кредитом и упрощает разрешение ситуаций при неисполнении обязательств одной из сторон.</a:t>
            </a:r>
          </a:p>
        </p:txBody>
      </p:sp>
    </p:spTree>
    <p:extLst>
      <p:ext uri="{BB962C8B-B14F-4D97-AF65-F5344CB8AC3E}">
        <p14:creationId xmlns:p14="http://schemas.microsoft.com/office/powerpoint/2010/main" val="992689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Срок сделок РЕПО </a:t>
            </a:r>
            <a:r>
              <a:rPr lang="ru-RU" dirty="0"/>
              <a:t>обычно составляет несколько дней.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Цель </a:t>
            </a:r>
            <a:r>
              <a:rPr lang="ru-RU" dirty="0">
                <a:solidFill>
                  <a:srgbClr val="FF0000"/>
                </a:solidFill>
              </a:rPr>
              <a:t>РЕПО </a:t>
            </a:r>
            <a:r>
              <a:rPr lang="ru-RU" dirty="0"/>
              <a:t>— получить деньги в короткий срок без оформления лишних бумаг (справок, документов, подтверждений платежеспособности продавца</a:t>
            </a:r>
            <a:r>
              <a:rPr lang="en-US" dirty="0"/>
              <a:t> </a:t>
            </a:r>
            <a:r>
              <a:rPr lang="ru-RU" dirty="0" smtClean="0"/>
              <a:t>ценных бумаг и</a:t>
            </a:r>
            <a:r>
              <a:rPr lang="ru-RU" dirty="0"/>
              <a:t> т.д.).</a:t>
            </a:r>
          </a:p>
        </p:txBody>
      </p:sp>
    </p:spTree>
    <p:extLst>
      <p:ext uri="{BB962C8B-B14F-4D97-AF65-F5344CB8AC3E}">
        <p14:creationId xmlns:p14="http://schemas.microsoft.com/office/powerpoint/2010/main" val="1837363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РЕПО включает в себя сразу две сделки: продажа актива и его выкуп для одной стороны и покупка и последующая его продажа для другой стороны сделки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Если </a:t>
            </a:r>
            <a:r>
              <a:rPr lang="ru-RU" dirty="0"/>
              <a:t>продавец актива не выполняет требования договора РЕПО, покупатель может продать его ценные бумаги </a:t>
            </a:r>
            <a:r>
              <a:rPr lang="ru-RU" dirty="0">
                <a:solidFill>
                  <a:srgbClr val="FF0000"/>
                </a:solidFill>
              </a:rPr>
              <a:t>без проведения аукциона</a:t>
            </a:r>
            <a:r>
              <a:rPr lang="ru-RU" dirty="0"/>
              <a:t>, что делается при залоговых сделках.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1121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Виды </a:t>
            </a:r>
            <a:r>
              <a:rPr lang="ru-RU" dirty="0">
                <a:solidFill>
                  <a:srgbClr val="FF0000"/>
                </a:solidFill>
              </a:rPr>
              <a:t>сделок </a:t>
            </a:r>
            <a:r>
              <a:rPr lang="ru-RU" dirty="0" smtClean="0">
                <a:solidFill>
                  <a:srgbClr val="FF0000"/>
                </a:solidFill>
              </a:rPr>
              <a:t>РЕПО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Прямая сделка </a:t>
            </a:r>
            <a:r>
              <a:rPr lang="ru-RU" dirty="0"/>
              <a:t>— это продажа ценных бумаг с обязательством выкупить </a:t>
            </a:r>
            <a:r>
              <a:rPr lang="ru-RU" dirty="0" smtClean="0"/>
              <a:t>их (привлечение средств).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Обратная</a:t>
            </a:r>
            <a:r>
              <a:rPr lang="ru-RU" dirty="0" smtClean="0"/>
              <a:t> </a:t>
            </a:r>
            <a:r>
              <a:rPr lang="ru-RU" dirty="0"/>
              <a:t>— это покупка актива, при которой покупатель обязуется продать его в </a:t>
            </a:r>
            <a:r>
              <a:rPr lang="ru-RU" dirty="0" smtClean="0"/>
              <a:t>определенный </a:t>
            </a:r>
            <a:r>
              <a:rPr lang="ru-RU" dirty="0"/>
              <a:t>срок под определенный </a:t>
            </a:r>
            <a:r>
              <a:rPr lang="ru-RU" dirty="0" smtClean="0"/>
              <a:t>процент (предоставление средств).</a:t>
            </a:r>
          </a:p>
          <a:p>
            <a:pPr marL="0" indent="0">
              <a:buNone/>
            </a:pPr>
            <a:r>
              <a:rPr lang="ru-RU" dirty="0" smtClean="0"/>
              <a:t>---------------------------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Биржевая</a:t>
            </a:r>
            <a:r>
              <a:rPr lang="ru-RU" dirty="0"/>
              <a:t> </a:t>
            </a:r>
            <a:r>
              <a:rPr lang="ru-RU" dirty="0" smtClean="0"/>
              <a:t> - сделка заключается на бирже.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Внебиржевая</a:t>
            </a:r>
            <a:r>
              <a:rPr lang="ru-RU" dirty="0" smtClean="0"/>
              <a:t> - сделка заключается вне биржи.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7450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По сроку сделки выделяю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dirty="0" smtClean="0">
                <a:solidFill>
                  <a:srgbClr val="FF0000"/>
                </a:solidFill>
              </a:rPr>
              <a:t>внутридневное РЕПО </a:t>
            </a:r>
            <a:r>
              <a:rPr lang="ru-RU" dirty="0" smtClean="0"/>
              <a:t>(</a:t>
            </a:r>
            <a:r>
              <a:rPr lang="ru-RU" dirty="0" err="1" smtClean="0"/>
              <a:t>интрадей</a:t>
            </a:r>
            <a:r>
              <a:rPr lang="ru-RU" dirty="0" smtClean="0"/>
              <a:t>) - </a:t>
            </a:r>
            <a:r>
              <a:rPr lang="ru-RU" dirty="0"/>
              <a:t>сделка происходит в течение дня;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>
                <a:solidFill>
                  <a:srgbClr val="FF0000"/>
                </a:solidFill>
              </a:rPr>
              <a:t>овернайт</a:t>
            </a:r>
            <a:r>
              <a:rPr lang="ru-RU" dirty="0" smtClean="0"/>
              <a:t> </a:t>
            </a:r>
            <a:r>
              <a:rPr lang="ru-RU" dirty="0"/>
              <a:t>— сделка происходит на следующий </a:t>
            </a:r>
            <a:r>
              <a:rPr lang="ru-RU" dirty="0" smtClean="0"/>
              <a:t>день;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FF0000"/>
                </a:solidFill>
              </a:rPr>
              <a:t>срочная</a:t>
            </a:r>
            <a:r>
              <a:rPr lang="ru-RU" dirty="0" smtClean="0"/>
              <a:t> </a:t>
            </a:r>
            <a:r>
              <a:rPr lang="ru-RU" dirty="0"/>
              <a:t>сделка, которая совершается на определенное количество </a:t>
            </a:r>
            <a:r>
              <a:rPr lang="ru-RU" dirty="0" smtClean="0"/>
              <a:t>дней;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FF0000"/>
                </a:solidFill>
              </a:rPr>
              <a:t>открытая</a:t>
            </a:r>
            <a:r>
              <a:rPr lang="ru-RU" dirty="0" smtClean="0"/>
              <a:t> </a:t>
            </a:r>
            <a:r>
              <a:rPr lang="ru-RU" dirty="0"/>
              <a:t>сделка — срок ее завершения не указан.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6972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Основной риск сделок РЕПО </a:t>
            </a:r>
            <a:r>
              <a:rPr lang="ru-RU" dirty="0"/>
              <a:t>заключается в том, что одна из сторон не захочет выполнять свою часть сделки, например, владелец ценных бумаг не сможет их выкупить или не захочет из-за падения их котировок.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Защититься от такого риска помогают дисконт и переоценка стоимости актива с компенсацией. Дисконт рассчитывается как разница между рыночной стоимостью актива и суммой сделки РЕПО, то есть это скидка, которая делает сделку выгодной для покупателя. Ее размер зависит от ликвидности ценной бумаги: чем она ликвиднее, тем дисконт ниже.</a:t>
            </a:r>
          </a:p>
        </p:txBody>
      </p:sp>
    </p:spTree>
    <p:extLst>
      <p:ext uri="{BB962C8B-B14F-4D97-AF65-F5344CB8AC3E}">
        <p14:creationId xmlns:p14="http://schemas.microsoft.com/office/powerpoint/2010/main" val="41005870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408</Words>
  <Application>Microsoft Office PowerPoint</Application>
  <PresentationFormat>Широкоэкранный</PresentationFormat>
  <Paragraphs>27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 Денежный рынок: сделка РЕПО как источник привлечения средств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Виды сделок РЕПО</vt:lpstr>
      <vt:lpstr>По сроку сделки выделяю</vt:lpstr>
      <vt:lpstr>Презентация PowerPoint</vt:lpstr>
      <vt:lpstr>Презентация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Денежный рынок: сделка РЕПО как источник привлечения средств</dc:title>
  <dc:creator>Виктор</dc:creator>
  <cp:lastModifiedBy>Виктор</cp:lastModifiedBy>
  <cp:revision>8</cp:revision>
  <dcterms:created xsi:type="dcterms:W3CDTF">2024-11-17T14:43:17Z</dcterms:created>
  <dcterms:modified xsi:type="dcterms:W3CDTF">2024-11-20T15:13:04Z</dcterms:modified>
</cp:coreProperties>
</file>