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03" r:id="rId4"/>
    <p:sldId id="259" r:id="rId5"/>
    <p:sldId id="287" r:id="rId6"/>
    <p:sldId id="288" r:id="rId7"/>
    <p:sldId id="290" r:id="rId8"/>
    <p:sldId id="334" r:id="rId9"/>
    <p:sldId id="291" r:id="rId10"/>
    <p:sldId id="260" r:id="rId11"/>
    <p:sldId id="274" r:id="rId12"/>
    <p:sldId id="275" r:id="rId13"/>
    <p:sldId id="276" r:id="rId14"/>
    <p:sldId id="279" r:id="rId15"/>
    <p:sldId id="278" r:id="rId16"/>
    <p:sldId id="286" r:id="rId17"/>
    <p:sldId id="283" r:id="rId18"/>
    <p:sldId id="282" r:id="rId19"/>
    <p:sldId id="292" r:id="rId20"/>
    <p:sldId id="296" r:id="rId21"/>
    <p:sldId id="297" r:id="rId22"/>
    <p:sldId id="295" r:id="rId23"/>
    <p:sldId id="305" r:id="rId24"/>
    <p:sldId id="304" r:id="rId25"/>
    <p:sldId id="293" r:id="rId26"/>
    <p:sldId id="298" r:id="rId27"/>
    <p:sldId id="299" r:id="rId28"/>
    <p:sldId id="300" r:id="rId29"/>
    <p:sldId id="301" r:id="rId30"/>
    <p:sldId id="302" r:id="rId31"/>
    <p:sldId id="309" r:id="rId32"/>
    <p:sldId id="310" r:id="rId33"/>
    <p:sldId id="311" r:id="rId34"/>
    <p:sldId id="313" r:id="rId35"/>
    <p:sldId id="306" r:id="rId36"/>
    <p:sldId id="307" r:id="rId37"/>
    <p:sldId id="308" r:id="rId38"/>
    <p:sldId id="312" r:id="rId39"/>
    <p:sldId id="314" r:id="rId40"/>
    <p:sldId id="315" r:id="rId41"/>
    <p:sldId id="320" r:id="rId42"/>
    <p:sldId id="316" r:id="rId43"/>
    <p:sldId id="317" r:id="rId44"/>
    <p:sldId id="318" r:id="rId45"/>
    <p:sldId id="319" r:id="rId46"/>
    <p:sldId id="322" r:id="rId47"/>
    <p:sldId id="324" r:id="rId48"/>
    <p:sldId id="325" r:id="rId49"/>
    <p:sldId id="326" r:id="rId50"/>
    <p:sldId id="327" r:id="rId51"/>
    <p:sldId id="328" r:id="rId52"/>
    <p:sldId id="329" r:id="rId53"/>
    <p:sldId id="331" r:id="rId54"/>
    <p:sldId id="332" r:id="rId55"/>
    <p:sldId id="333" r:id="rId56"/>
    <p:sldId id="335" r:id="rId57"/>
    <p:sldId id="336" r:id="rId58"/>
    <p:sldId id="337" r:id="rId59"/>
    <p:sldId id="339" r:id="rId60"/>
    <p:sldId id="338" r:id="rId6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9F01C5-FB5E-4710-99DA-D8ABD1866AB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57B025-2F9B-42A1-BA72-79EA2D77EF72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Классификация валют</a:t>
          </a:r>
          <a:endParaRPr lang="ru-RU" b="1" dirty="0">
            <a:solidFill>
              <a:srgbClr val="FFFF00"/>
            </a:solidFill>
          </a:endParaRPr>
        </a:p>
      </dgm:t>
    </dgm:pt>
    <dgm:pt modelId="{1CAB9E9A-8D93-4DAC-8223-88C5ECB3510B}" type="parTrans" cxnId="{D7772875-334E-46F8-893B-4E8FE4198F58}">
      <dgm:prSet/>
      <dgm:spPr/>
      <dgm:t>
        <a:bodyPr/>
        <a:lstStyle/>
        <a:p>
          <a:endParaRPr lang="ru-RU"/>
        </a:p>
      </dgm:t>
    </dgm:pt>
    <dgm:pt modelId="{C0330527-9721-41C2-9DC0-1D2F71263F42}" type="sibTrans" cxnId="{D7772875-334E-46F8-893B-4E8FE4198F58}">
      <dgm:prSet/>
      <dgm:spPr/>
      <dgm:t>
        <a:bodyPr/>
        <a:lstStyle/>
        <a:p>
          <a:endParaRPr lang="ru-RU"/>
        </a:p>
      </dgm:t>
    </dgm:pt>
    <dgm:pt modelId="{65B1756D-F626-4E67-910B-839CDE1E07A8}">
      <dgm:prSet phldrT="[Текст]" custT="1"/>
      <dgm:spPr/>
      <dgm:t>
        <a:bodyPr/>
        <a:lstStyle/>
        <a:p>
          <a:r>
            <a:rPr lang="ru-RU" sz="2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Свободно конвертируемая</a:t>
          </a:r>
          <a:endParaRPr lang="ru-RU" sz="28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3645B36-7714-4A44-A163-2908F7F926AE}" type="parTrans" cxnId="{661904D3-E362-4E3F-AC49-CC4D87C7C83A}">
      <dgm:prSet/>
      <dgm:spPr/>
      <dgm:t>
        <a:bodyPr/>
        <a:lstStyle/>
        <a:p>
          <a:endParaRPr lang="ru-RU"/>
        </a:p>
      </dgm:t>
    </dgm:pt>
    <dgm:pt modelId="{8B507597-777F-4081-9C91-3D8B83E5F385}" type="sibTrans" cxnId="{661904D3-E362-4E3F-AC49-CC4D87C7C83A}">
      <dgm:prSet/>
      <dgm:spPr/>
      <dgm:t>
        <a:bodyPr/>
        <a:lstStyle/>
        <a:p>
          <a:endParaRPr lang="ru-RU"/>
        </a:p>
      </dgm:t>
    </dgm:pt>
    <dgm:pt modelId="{D33CD3FA-6D3B-4ACC-BE77-F13191E74382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Частично конвертируемая</a:t>
          </a:r>
          <a:endParaRPr lang="ru-RU" sz="2800" dirty="0">
            <a:solidFill>
              <a:srgbClr val="FF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73B134A-6D48-47DA-952A-9AA3948166F5}" type="parTrans" cxnId="{7804A45B-73EA-4242-8A51-5B984A5FF150}">
      <dgm:prSet/>
      <dgm:spPr/>
      <dgm:t>
        <a:bodyPr/>
        <a:lstStyle/>
        <a:p>
          <a:endParaRPr lang="ru-RU"/>
        </a:p>
      </dgm:t>
    </dgm:pt>
    <dgm:pt modelId="{006D5D8F-1660-4F66-86C7-6B7394443F82}" type="sibTrans" cxnId="{7804A45B-73EA-4242-8A51-5B984A5FF150}">
      <dgm:prSet/>
      <dgm:spPr/>
      <dgm:t>
        <a:bodyPr/>
        <a:lstStyle/>
        <a:p>
          <a:endParaRPr lang="ru-RU"/>
        </a:p>
      </dgm:t>
    </dgm:pt>
    <dgm:pt modelId="{67457269-065D-40FE-8BBF-51CFD82E37EE}">
      <dgm:prSet phldrT="[Текст]" custT="1"/>
      <dgm:spPr/>
      <dgm:t>
        <a:bodyPr/>
        <a:lstStyle/>
        <a:p>
          <a:r>
            <a:rPr lang="ru-RU" sz="2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Неконвертируемая (замкнутая)</a:t>
          </a:r>
          <a:endParaRPr lang="ru-RU" sz="28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C9AA347-B2F8-4FDA-B009-4D8D13CE7548}" type="parTrans" cxnId="{05219F94-7E57-46F9-9CB7-51B76620AEE2}">
      <dgm:prSet/>
      <dgm:spPr/>
      <dgm:t>
        <a:bodyPr/>
        <a:lstStyle/>
        <a:p>
          <a:endParaRPr lang="ru-RU"/>
        </a:p>
      </dgm:t>
    </dgm:pt>
    <dgm:pt modelId="{E73889A2-10CB-4958-B5E0-C8976E8ED233}" type="sibTrans" cxnId="{05219F94-7E57-46F9-9CB7-51B76620AEE2}">
      <dgm:prSet/>
      <dgm:spPr/>
      <dgm:t>
        <a:bodyPr/>
        <a:lstStyle/>
        <a:p>
          <a:endParaRPr lang="ru-RU"/>
        </a:p>
      </dgm:t>
    </dgm:pt>
    <dgm:pt modelId="{04508D74-557C-4F94-9C25-41BD5D1B0E78}" type="pres">
      <dgm:prSet presAssocID="{6A9F01C5-FB5E-4710-99DA-D8ABD1866A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A3A06B-579C-442C-8C05-AA82B91EDDE6}" type="pres">
      <dgm:prSet presAssocID="{EC57B025-2F9B-42A1-BA72-79EA2D77EF72}" presName="linNode" presStyleCnt="0"/>
      <dgm:spPr/>
    </dgm:pt>
    <dgm:pt modelId="{63CC0D8E-AF64-408E-B683-386CBD041AFB}" type="pres">
      <dgm:prSet presAssocID="{EC57B025-2F9B-42A1-BA72-79EA2D77EF72}" presName="parentText" presStyleLbl="node1" presStyleIdx="0" presStyleCnt="1" custLinFactNeighborX="-1171" custLinFactNeighborY="-9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9FE25-E705-4D33-ADCE-C22B46377852}" type="pres">
      <dgm:prSet presAssocID="{EC57B025-2F9B-42A1-BA72-79EA2D77EF7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772875-334E-46F8-893B-4E8FE4198F58}" srcId="{6A9F01C5-FB5E-4710-99DA-D8ABD1866AB6}" destId="{EC57B025-2F9B-42A1-BA72-79EA2D77EF72}" srcOrd="0" destOrd="0" parTransId="{1CAB9E9A-8D93-4DAC-8223-88C5ECB3510B}" sibTransId="{C0330527-9721-41C2-9DC0-1D2F71263F42}"/>
    <dgm:cxn modelId="{7804A45B-73EA-4242-8A51-5B984A5FF150}" srcId="{EC57B025-2F9B-42A1-BA72-79EA2D77EF72}" destId="{D33CD3FA-6D3B-4ACC-BE77-F13191E74382}" srcOrd="1" destOrd="0" parTransId="{273B134A-6D48-47DA-952A-9AA3948166F5}" sibTransId="{006D5D8F-1660-4F66-86C7-6B7394443F82}"/>
    <dgm:cxn modelId="{37E27F25-F686-4761-9729-630E0A11980F}" type="presOf" srcId="{6A9F01C5-FB5E-4710-99DA-D8ABD1866AB6}" destId="{04508D74-557C-4F94-9C25-41BD5D1B0E78}" srcOrd="0" destOrd="0" presId="urn:microsoft.com/office/officeart/2005/8/layout/vList5"/>
    <dgm:cxn modelId="{930B0CF5-43A6-48D2-BC69-1F79E76250F6}" type="presOf" srcId="{65B1756D-F626-4E67-910B-839CDE1E07A8}" destId="{5369FE25-E705-4D33-ADCE-C22B46377852}" srcOrd="0" destOrd="0" presId="urn:microsoft.com/office/officeart/2005/8/layout/vList5"/>
    <dgm:cxn modelId="{661904D3-E362-4E3F-AC49-CC4D87C7C83A}" srcId="{EC57B025-2F9B-42A1-BA72-79EA2D77EF72}" destId="{65B1756D-F626-4E67-910B-839CDE1E07A8}" srcOrd="0" destOrd="0" parTransId="{63645B36-7714-4A44-A163-2908F7F926AE}" sibTransId="{8B507597-777F-4081-9C91-3D8B83E5F385}"/>
    <dgm:cxn modelId="{AE72D6EC-93EB-42C1-A74D-F9BD667C20C5}" type="presOf" srcId="{67457269-065D-40FE-8BBF-51CFD82E37EE}" destId="{5369FE25-E705-4D33-ADCE-C22B46377852}" srcOrd="0" destOrd="2" presId="urn:microsoft.com/office/officeart/2005/8/layout/vList5"/>
    <dgm:cxn modelId="{05219F94-7E57-46F9-9CB7-51B76620AEE2}" srcId="{EC57B025-2F9B-42A1-BA72-79EA2D77EF72}" destId="{67457269-065D-40FE-8BBF-51CFD82E37EE}" srcOrd="2" destOrd="0" parTransId="{AC9AA347-B2F8-4FDA-B009-4D8D13CE7548}" sibTransId="{E73889A2-10CB-4958-B5E0-C8976E8ED233}"/>
    <dgm:cxn modelId="{3A09EB44-62A8-4D72-B2BC-B80C157698A4}" type="presOf" srcId="{D33CD3FA-6D3B-4ACC-BE77-F13191E74382}" destId="{5369FE25-E705-4D33-ADCE-C22B46377852}" srcOrd="0" destOrd="1" presId="urn:microsoft.com/office/officeart/2005/8/layout/vList5"/>
    <dgm:cxn modelId="{AC821635-D531-4B5B-88FD-D0D1267457BA}" type="presOf" srcId="{EC57B025-2F9B-42A1-BA72-79EA2D77EF72}" destId="{63CC0D8E-AF64-408E-B683-386CBD041AFB}" srcOrd="0" destOrd="0" presId="urn:microsoft.com/office/officeart/2005/8/layout/vList5"/>
    <dgm:cxn modelId="{06E0E958-F83F-4449-97A8-D09C1FC99AC0}" type="presParOf" srcId="{04508D74-557C-4F94-9C25-41BD5D1B0E78}" destId="{68A3A06B-579C-442C-8C05-AA82B91EDDE6}" srcOrd="0" destOrd="0" presId="urn:microsoft.com/office/officeart/2005/8/layout/vList5"/>
    <dgm:cxn modelId="{E9F90D63-FE7E-4CC9-AF8A-F2D51F5A79BD}" type="presParOf" srcId="{68A3A06B-579C-442C-8C05-AA82B91EDDE6}" destId="{63CC0D8E-AF64-408E-B683-386CBD041AFB}" srcOrd="0" destOrd="0" presId="urn:microsoft.com/office/officeart/2005/8/layout/vList5"/>
    <dgm:cxn modelId="{1FF4C917-775A-41D8-BE07-49E91D176216}" type="presParOf" srcId="{68A3A06B-579C-442C-8C05-AA82B91EDDE6}" destId="{5369FE25-E705-4D33-ADCE-C22B463778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9FE25-E705-4D33-ADCE-C22B46377852}">
      <dsp:nvSpPr>
        <dsp:cNvPr id="0" name=""/>
        <dsp:cNvSpPr/>
      </dsp:nvSpPr>
      <dsp:spPr>
        <a:xfrm rot="5400000">
          <a:off x="3785742" y="-370490"/>
          <a:ext cx="362077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Свободно конвертируемая</a:t>
          </a:r>
          <a:endParaRPr lang="ru-RU" sz="28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Частично конвертируемая</a:t>
          </a:r>
          <a:endParaRPr lang="ru-RU" sz="2800" kern="1200" dirty="0">
            <a:solidFill>
              <a:srgbClr val="FF00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Неконвертируемая (замкнутая)</a:t>
          </a:r>
          <a:endParaRPr lang="ru-RU" sz="28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-5400000">
        <a:off x="2962656" y="629347"/>
        <a:ext cx="5090193" cy="3267268"/>
      </dsp:txXfrm>
    </dsp:sp>
    <dsp:sp modelId="{63CC0D8E-AF64-408E-B683-386CBD041AFB}">
      <dsp:nvSpPr>
        <dsp:cNvPr id="0" name=""/>
        <dsp:cNvSpPr/>
      </dsp:nvSpPr>
      <dsp:spPr>
        <a:xfrm>
          <a:off x="0" y="0"/>
          <a:ext cx="2962656" cy="4525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</a:rPr>
            <a:t>Классификация валют</a:t>
          </a:r>
          <a:endParaRPr lang="ru-RU" sz="2800" b="1" kern="1200" dirty="0">
            <a:solidFill>
              <a:srgbClr val="FFFF00"/>
            </a:solidFill>
          </a:endParaRPr>
        </a:p>
      </dsp:txBody>
      <dsp:txXfrm>
        <a:off x="144625" y="144625"/>
        <a:ext cx="2673406" cy="4236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058B-623B-47C2-A5D1-6B0ABE09CD8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6262-212A-49F3-8DD9-9A1C898C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8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058B-623B-47C2-A5D1-6B0ABE09CD8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6262-212A-49F3-8DD9-9A1C898C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9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058B-623B-47C2-A5D1-6B0ABE09CD8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6262-212A-49F3-8DD9-9A1C898C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6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058B-623B-47C2-A5D1-6B0ABE09CD8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6262-212A-49F3-8DD9-9A1C898C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46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058B-623B-47C2-A5D1-6B0ABE09CD8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6262-212A-49F3-8DD9-9A1C898C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83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058B-623B-47C2-A5D1-6B0ABE09CD8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6262-212A-49F3-8DD9-9A1C898C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51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058B-623B-47C2-A5D1-6B0ABE09CD8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6262-212A-49F3-8DD9-9A1C898C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14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058B-623B-47C2-A5D1-6B0ABE09CD8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6262-212A-49F3-8DD9-9A1C898C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058B-623B-47C2-A5D1-6B0ABE09CD8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6262-212A-49F3-8DD9-9A1C898C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53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058B-623B-47C2-A5D1-6B0ABE09CD8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6262-212A-49F3-8DD9-9A1C898C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058B-623B-47C2-A5D1-6B0ABE09CD8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86262-212A-49F3-8DD9-9A1C898C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97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B058B-623B-47C2-A5D1-6B0ABE09CD8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86262-212A-49F3-8DD9-9A1C898C0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1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ravo.gov.ru/proxy/ips/?docbody=&amp;prevDoc=102084553&amp;backlink=1&amp;&amp;nd=60573058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dviser.ru/index.php/%D0%9A%D0%B8%D0%B1%D0%B5%D1%80%D0%B1%D0%B5%D0%B7%D0%BE%D0%BF%D0%B0%D1%81%D0%BD%D0%BE%D1%81%D1%82%D1%8C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251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Кафедра финансов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Тема лекции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Инструменты валютного рынка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1 Современная характеристика валютного рынка</a:t>
            </a:r>
          </a:p>
          <a:p>
            <a:pPr marL="0" indent="0">
              <a:buNone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2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Цифровая валюта Центрального банка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3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Криптовалюта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– новый инструмент </a:t>
            </a:r>
            <a:r>
              <a:rPr lang="ru-RU" smtClean="0">
                <a:latin typeface="Verdana" panose="020B0604030504040204" pitchFamily="34" charset="0"/>
                <a:ea typeface="Verdana" panose="020B0604030504040204" pitchFamily="34" charset="0"/>
              </a:rPr>
              <a:t>валютного </a:t>
            </a:r>
            <a:r>
              <a:rPr lang="ru-RU" smtClean="0">
                <a:latin typeface="Verdana" panose="020B0604030504040204" pitchFamily="34" charset="0"/>
                <a:ea typeface="Verdana" panose="020B0604030504040204" pitchFamily="34" charset="0"/>
              </a:rPr>
              <a:t>рынка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7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2474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Понятие валюты</a:t>
            </a:r>
            <a:endParaRPr lang="ru-RU" sz="3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941832"/>
            <a:ext cx="8333232" cy="53949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2400" u="sng" dirty="0" smtClean="0">
                <a:latin typeface="Verdana" pitchFamily="34" charset="0"/>
                <a:ea typeface="Verdana" pitchFamily="34" charset="0"/>
              </a:rPr>
              <a:t>Основные</a:t>
            </a:r>
            <a:r>
              <a:rPr lang="ru-RU" sz="2400" dirty="0" smtClean="0">
                <a:latin typeface="Verdana" pitchFamily="34" charset="0"/>
                <a:ea typeface="Verdana" pitchFamily="34" charset="0"/>
              </a:rPr>
              <a:t> товары (инструменты</a:t>
            </a:r>
            <a:r>
              <a:rPr lang="ru-RU" sz="2400" dirty="0">
                <a:latin typeface="Verdana" pitchFamily="34" charset="0"/>
                <a:ea typeface="Verdana" pitchFamily="34" charset="0"/>
              </a:rPr>
              <a:t>) рынка </a:t>
            </a:r>
            <a:r>
              <a:rPr lang="ru-RU" sz="2400" dirty="0" smtClean="0">
                <a:latin typeface="Verdana" pitchFamily="34" charset="0"/>
                <a:ea typeface="Verdana" pitchFamily="34" charset="0"/>
              </a:rPr>
              <a:t>(ФЗ О </a:t>
            </a:r>
            <a:r>
              <a:rPr lang="ru-RU" sz="2400" dirty="0">
                <a:latin typeface="Verdana" pitchFamily="34" charset="0"/>
                <a:ea typeface="Verdana" pitchFamily="34" charset="0"/>
              </a:rPr>
              <a:t>валютном регулировании и валютном </a:t>
            </a:r>
            <a:r>
              <a:rPr lang="ru-RU" sz="2400" dirty="0" smtClean="0">
                <a:latin typeface="Verdana" pitchFamily="34" charset="0"/>
                <a:ea typeface="Verdana" pitchFamily="34" charset="0"/>
              </a:rPr>
              <a:t>контроле):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А) валюта РФ:</a:t>
            </a:r>
          </a:p>
          <a:p>
            <a:pPr marL="0" indent="0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Денежные знаки в виде банкнот и монет ЦБ –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наличные деньги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0" indent="0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редства на банковских счетах и в банковских вкладах (депозитах) – 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безналичные деньги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Б) иностранная валюта: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Дополнительно к 1. и 2: </a:t>
            </a:r>
          </a:p>
          <a:p>
            <a:pPr marL="0" indent="0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Национальная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денежная единица иностранного государства (группы иностранных государств), выпускаемая </a:t>
            </a:r>
            <a:r>
              <a:rPr lang="ru-RU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цифровой форме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национальным центральным банком иностранного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государства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(группы иностранных государств)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r">
              <a:buNone/>
            </a:pPr>
            <a:r>
              <a:rPr lang="ru-RU" sz="2400" dirty="0"/>
              <a:t>В редакции </a:t>
            </a:r>
            <a:r>
              <a:rPr lang="ru-RU" sz="2400" dirty="0" smtClean="0"/>
              <a:t>ФЗ </a:t>
            </a:r>
            <a:r>
              <a:rPr lang="ru-RU" sz="2400" dirty="0">
                <a:hlinkClick r:id="rId2"/>
              </a:rPr>
              <a:t>от 24.07.2023 № 340-ФЗ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2474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Понятие валютных ценностей</a:t>
            </a:r>
            <a:endParaRPr lang="ru-RU" sz="3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289304"/>
            <a:ext cx="8333232" cy="5047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В) Валютные ценности: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иностранная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валюта, внешние ценные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бумаги (эмитенты РФ),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а также </a:t>
            </a:r>
            <a:r>
              <a:rPr lang="ru-RU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цифровые права, являющиеся валютными ценностями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(в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редакции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ФЗ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от 11.03.2024 № 45-ФЗ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marL="0" indent="0">
              <a:buNone/>
            </a:pPr>
            <a:endParaRPr lang="ru-RU" sz="24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Цифровые </a:t>
            </a:r>
            <a:r>
              <a:rPr lang="ru-RU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права, являющиеся валютными ценностями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-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ЦФА,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включающие денежные требования в иностранной валюте, возможность осуществления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прав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 внешним эмиссионным ценным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бумагам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утилитарные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цифровые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права ;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4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729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Классификация валют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5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2474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Функции валютного рынка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Установление обменного курса национальной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валюты на иностранные валюты (в рамках валютных пар).</a:t>
            </a:r>
          </a:p>
          <a:p>
            <a:pPr marL="0" indent="0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Режим курса рубля – 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плавающий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 13.06.2024 курс определялся на организованном рынке – Московской бирже (ранее ММВБ) на основе рыночного спроса и предложения.</a:t>
            </a:r>
          </a:p>
          <a:p>
            <a:pPr marL="0" indent="0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ЦБ в рамках денежно-кредитной политики мог влиять на курс рубля путем осуществления валютных или рублевых 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интервенций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2474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Функции валютного рынка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 13.06.2024 г.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Банк России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устанавливает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официальные курсы доллара США и евро к российскому рублю на основе данных отчетности кредитных организаций </a:t>
            </a: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 результатам заключенных межбанковских конверсионных операций на внебиржевом валютном рынке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по состоянию на 15:30 по московскому времени в текущий рабочий день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Фактически курс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рубля к ключевым валютам определяется балансом спроса и предложения валюты, полученной от </a:t>
            </a: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внешнеторговой деятельности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, и не зависит от торговой площадки, на которой заключаются сделки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2474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Функции валютного рынка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Прямая котировка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указывает цену покупки единицы иностранной валюты за национальную валюту.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Обратная котировка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указывает цену покупки единицы национальной валюты за иностранную валюту.</a:t>
            </a:r>
          </a:p>
          <a:p>
            <a:pPr marL="0" indent="0">
              <a:buNone/>
            </a:pP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USD / RU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= 100 </a:t>
            </a:r>
            <a:r>
              <a:rPr lang="ru-RU" sz="2400" dirty="0" smtClean="0"/>
              <a:t>₽      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RU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USD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$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0,01 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USD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RUR</a:t>
            </a:r>
            <a:r>
              <a:rPr lang="ru-RU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100 </a:t>
            </a:r>
            <a:r>
              <a:rPr lang="ru-RU" sz="2400" dirty="0" smtClean="0">
                <a:solidFill>
                  <a:srgbClr val="FF0000"/>
                </a:solidFill>
              </a:rPr>
              <a:t>₽       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RUR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USD </a:t>
            </a:r>
            <a:r>
              <a:rPr lang="ru-RU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0,01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$</a:t>
            </a:r>
            <a:endParaRPr lang="ru-RU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/>
              <a:t>Международная организация по стандартизации (ISO)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2400" dirty="0" smtClean="0"/>
              <a:t>UZS / RUR = 10 000 / 77</a:t>
            </a:r>
            <a:r>
              <a:rPr lang="ru-RU" sz="2400" dirty="0" smtClean="0"/>
              <a:t>,45 ₽          1</a:t>
            </a:r>
            <a:r>
              <a:rPr lang="ru-RU" sz="2400" dirty="0"/>
              <a:t> </a:t>
            </a:r>
            <a:r>
              <a:rPr lang="ru-RU" sz="2400" dirty="0" smtClean="0"/>
              <a:t>₽ = 129,12 сом</a:t>
            </a:r>
          </a:p>
          <a:p>
            <a:pPr marL="0" indent="0">
              <a:buNone/>
            </a:pP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2474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Прогноз обменного курса валюты</a:t>
            </a:r>
            <a:endParaRPr lang="ru-RU" sz="3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1472" y="1124744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Использование менеджментом компаний и частными инвесторами информации о 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биржевых фьючерсах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заключенных на Московской бирже или на зарубежных валютных биржах 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датой поставки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доллара США через 1, 3 и 6 мес.</a:t>
            </a:r>
          </a:p>
        </p:txBody>
      </p:sp>
    </p:spTree>
    <p:extLst>
      <p:ext uri="{BB962C8B-B14F-4D97-AF65-F5344CB8AC3E}">
        <p14:creationId xmlns:p14="http://schemas.microsoft.com/office/powerpoint/2010/main" val="39999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80728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Котировка валют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9216" y="1251617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Кросс-курс</a:t>
            </a:r>
            <a:r>
              <a:rPr 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это обменный курс двух валют, ни одна из которых не является долларом США.</a:t>
            </a:r>
          </a:p>
          <a:p>
            <a:pPr marL="0" indent="0">
              <a:buNone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Например: нужно конвертировать  </a:t>
            </a:r>
            <a:r>
              <a:rPr lang="ru-RU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€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ru-RU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£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Кросс- курс рассчитывается в 2 этапа: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Используется котировка </a:t>
            </a:r>
            <a:r>
              <a:rPr lang="ru-RU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€ / </a:t>
            </a:r>
            <a:r>
              <a:rPr lang="en-US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$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Используется котировка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$ / </a:t>
            </a:r>
            <a:r>
              <a:rPr lang="ru-RU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£</a:t>
            </a:r>
            <a:r>
              <a:rPr lang="en-US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€ </a:t>
            </a:r>
            <a:r>
              <a:rPr lang="en-US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ru-RU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£ 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2474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Функции валютного рынка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Обслуживание внешнеэкономической деятельности участников рынка;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Диверсификация валютных активов;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Страхование (хеджирование) валютных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рисков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 возможности получения спекулятивной прибыли, арбитражного дохода и дохода в виде курсовых разниц при проведении конверсионных сделок.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Текущие проблемы внешнеторговых операций</a:t>
            </a:r>
            <a:endParaRPr lang="ru-RU" sz="3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268761"/>
            <a:ext cx="8378952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Денежные переводы граждан и организаций заграничным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контагентам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ранее осуществлялись посредством 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международной системы передачи финансовых сообщений 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SWIFT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(создана в 1973г.).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Реально денежные потоки перемещаются с использованием корреспондентских счетов, открытых банками РФ в банках-партнерах в других странах (на которых размещены средства для этих целей).</a:t>
            </a:r>
          </a:p>
          <a:p>
            <a:pPr marL="0" indent="0">
              <a:buNone/>
            </a:pP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Система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SWIFT – 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корпоративная система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предполагалось, что ее работа определяется решениями ее участников – кредитных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42289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Рассмотреть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характеристики валютного рынка в системе финансовых рынков;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особенности использования его инструментов участниками финансового рынка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Лекция рассчитана на 3 академических часа</a:t>
            </a:r>
            <a:endParaRPr lang="ru-RU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Текущие проблемы внешнеторговых операций</a:t>
            </a:r>
            <a:endParaRPr lang="ru-RU" sz="3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268761"/>
            <a:ext cx="8378952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С 2014 г. в работе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SWIFT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 отношению к кредитным организациям РФ стали устанавливаться ограничения: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Увеличение времени на проверку транзакций;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Закрытие корреспондентских счетов в отдельных банках;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Блокировка переводов в отдельные страны или отдельным контрагентам;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Блокировка переводов в определенных валютах;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Отключение от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SWIFT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отдельных банков.</a:t>
            </a:r>
          </a:p>
        </p:txBody>
      </p:sp>
    </p:spTree>
    <p:extLst>
      <p:ext uri="{BB962C8B-B14F-4D97-AF65-F5344CB8AC3E}">
        <p14:creationId xmlns:p14="http://schemas.microsoft.com/office/powerpoint/2010/main" val="34873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Текущие проблемы внешнеторговых операций</a:t>
            </a:r>
            <a:endParaRPr lang="ru-RU" sz="3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268761"/>
            <a:ext cx="8378952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В 2022 г. от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SWIFT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были отключены банки РФ.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Альтернативные системы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0" indent="0">
              <a:buNone/>
            </a:pP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dirty="0" smtClean="0">
                <a:latin typeface="Arial" panose="020B0604020202020204" pitchFamily="34" charset="0"/>
              </a:rPr>
              <a:t> INSTEX</a:t>
            </a:r>
            <a:r>
              <a:rPr lang="ru-RU" altLang="ru-RU" sz="2400" dirty="0">
                <a:latin typeface="Arial" panose="020B0604020202020204" pitchFamily="34" charset="0"/>
              </a:rPr>
              <a:t>. Создана для проведения торговых сделок с Ираном.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dirty="0" smtClean="0">
                <a:latin typeface="Arial" panose="020B0604020202020204" pitchFamily="34" charset="0"/>
              </a:rPr>
              <a:t> CIPS</a:t>
            </a:r>
            <a:r>
              <a:rPr lang="ru-RU" altLang="ru-RU" sz="2400" dirty="0">
                <a:latin typeface="Arial" panose="020B0604020202020204" pitchFamily="34" charset="0"/>
              </a:rPr>
              <a:t>. Китайский аналог для платежей в юанях.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dirty="0" smtClean="0">
                <a:latin typeface="Arial" panose="020B0604020202020204" pitchFamily="34" charset="0"/>
              </a:rPr>
              <a:t> SEPA</a:t>
            </a:r>
            <a:r>
              <a:rPr lang="ru-RU" altLang="ru-RU" sz="2400" dirty="0">
                <a:latin typeface="Arial" panose="020B0604020202020204" pitchFamily="34" charset="0"/>
              </a:rPr>
              <a:t>. Альтернатива для стран Евросоюза, расчеты проводятся в евро.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dirty="0" smtClean="0">
                <a:latin typeface="Arial" panose="020B0604020202020204" pitchFamily="34" charset="0"/>
              </a:rPr>
              <a:t> </a:t>
            </a:r>
            <a:r>
              <a:rPr lang="ru-RU" altLang="ru-RU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СПФС</a:t>
            </a:r>
            <a:r>
              <a:rPr lang="ru-RU" alt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. Российская Система передачи финансовых сообщений</a:t>
            </a:r>
            <a:r>
              <a:rPr lang="ru-RU" altLang="ru-RU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Их полноценное использование для нужд РФ невозможно из-за вторичных санкций США.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Текущие инвестиционные возможности и ограничения на валютном рынке </a:t>
            </a:r>
            <a:endParaRPr lang="ru-RU" sz="3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Частный инвестор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Спекулятивные сделки.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Покупка валюты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Самостоятельно. Банки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продают валюту, исходя из ее наличия, операции проводятся по курсу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банка;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Через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форекс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-дилера на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форекс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-рынке (БКС-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форекс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Финам-форекс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 Возможны залоговые операции с плечом 1:1000 и более.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Продажа валюты: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самостоятельно, со счета в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инвестбанке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брокерского счета.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Проблема: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большой спред котировок на покупку и продажу единицы валюты (от 5 до 9 руб.).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4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98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9" t="12261" r="5607" b="22052"/>
          <a:stretch/>
        </p:blipFill>
        <p:spPr>
          <a:xfrm>
            <a:off x="766719" y="1527048"/>
            <a:ext cx="10811419" cy="46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027" y="419989"/>
            <a:ext cx="10515600" cy="61328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Курс доллара США 01.11 – 06.12.24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2" t="27050" r="4303" b="22049"/>
          <a:stretch/>
        </p:blipFill>
        <p:spPr>
          <a:xfrm>
            <a:off x="835027" y="1874520"/>
            <a:ext cx="10841011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Текущие инвестиционные возможности и ограничения на валютном рынке </a:t>
            </a:r>
            <a:endParaRPr lang="ru-RU" sz="3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Частный инвестор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Пассивный доход (процентный) от размещения валюты на банковском счете.</a:t>
            </a:r>
          </a:p>
          <a:p>
            <a:pPr marL="0" indent="0">
              <a:buNone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- до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 9 марта 2025 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г. россияне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, которые открыли валютный счет или вклад до марта 2022 года, могут снять не более 10 000 $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⁣ или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эквивалентной суммы в 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евро.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Остальные деньги банк выдаст в рублях.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Если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валюта была зачислена на счет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или во вклад после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9 сентября 2022, банк выдаст ее в рублях по рыночному курсу на день операции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Во многих банках нельзя открыть валютный счет или счет в определенных валютах;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Низкая ставка по валютным вкладам.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Текущие инвестиционные возможности и ограничения на валютном рынке </a:t>
            </a:r>
            <a:endParaRPr lang="ru-RU" sz="3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Частный и корпоративный инвесторы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Замещающие </a:t>
            </a: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облигации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— это выпущенные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по российскому праву и обращающиеся внутри российской инфраструктуры облигации, которые инвестор может получить взамен замещаемых евробондов. </a:t>
            </a:r>
            <a:endParaRPr lang="ru-RU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Параметры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замещающей облигации аналогичны параметрам замещаемой по сроку погашения, размеру дохода, купонному расписанию и номинальной стоимости.</a:t>
            </a:r>
            <a:b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Текущие инвестиционные возможности и ограничения на валютном рынке </a:t>
            </a:r>
            <a:endParaRPr lang="ru-RU" sz="3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</a:p>
          <a:p>
            <a:pPr marL="0" indent="0">
              <a:buNone/>
            </a:pPr>
            <a:r>
              <a:rPr lang="ru-RU" sz="7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03 декабря 2024 г. </a:t>
            </a:r>
            <a:r>
              <a:rPr lang="ru-RU" sz="7400" dirty="0">
                <a:latin typeface="Verdana" panose="020B0604030504040204" pitchFamily="34" charset="0"/>
                <a:ea typeface="Verdana" panose="020B0604030504040204" pitchFamily="34" charset="0"/>
              </a:rPr>
              <a:t>Министерство финансов сообщило об эмиссии </a:t>
            </a:r>
            <a:r>
              <a:rPr lang="ru-RU" sz="7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замещающих еврооблигаций </a:t>
            </a:r>
            <a:r>
              <a:rPr lang="ru-RU" sz="7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РФ</a:t>
            </a:r>
            <a:r>
              <a:rPr lang="ru-RU" sz="740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7400" dirty="0">
                <a:latin typeface="Verdana" panose="020B0604030504040204" pitchFamily="34" charset="0"/>
                <a:ea typeface="Verdana" panose="020B0604030504040204" pitchFamily="34" charset="0"/>
              </a:rPr>
              <a:t>на которые будут обменяны облигации внешних облигационных займов. </a:t>
            </a:r>
            <a:endParaRPr lang="ru-RU" sz="7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7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Планировалось заместить </a:t>
            </a:r>
            <a:r>
              <a:rPr lang="ru-RU" sz="7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</a:t>
            </a:r>
            <a:r>
              <a:rPr lang="ru-RU" sz="7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7400" dirty="0">
                <a:latin typeface="Verdana" panose="020B0604030504040204" pitchFamily="34" charset="0"/>
                <a:ea typeface="Verdana" panose="020B0604030504040204" pitchFamily="34" charset="0"/>
              </a:rPr>
              <a:t>выпусков суверенных евробондов на совокупный объем </a:t>
            </a:r>
            <a:r>
              <a:rPr lang="ru-RU" sz="7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$40,75 млрд</a:t>
            </a:r>
            <a:r>
              <a:rPr lang="ru-RU" sz="74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ru-RU" sz="7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ru-RU" sz="7400" dirty="0" smtClean="0">
                <a:latin typeface="Verdana" panose="020B0604030504040204" pitchFamily="34" charset="0"/>
                <a:ea typeface="Verdana" panose="020B0604030504040204" pitchFamily="34" charset="0"/>
              </a:rPr>
              <a:t>четыре </a:t>
            </a:r>
            <a:r>
              <a:rPr lang="ru-RU" sz="7400" dirty="0">
                <a:latin typeface="Verdana" panose="020B0604030504040204" pitchFamily="34" charset="0"/>
                <a:ea typeface="Verdana" panose="020B0604030504040204" pitchFamily="34" charset="0"/>
              </a:rPr>
              <a:t>выпуска номинированы в евро (объем по номиналу </a:t>
            </a:r>
            <a:r>
              <a:rPr lang="ru-RU" sz="7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€5,25 млрд</a:t>
            </a:r>
            <a:r>
              <a:rPr lang="ru-RU" sz="7400" dirty="0" smtClean="0"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</a:p>
          <a:p>
            <a:pPr>
              <a:buFontTx/>
              <a:buChar char="-"/>
            </a:pPr>
            <a:r>
              <a:rPr lang="ru-RU" sz="74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девять </a:t>
            </a:r>
            <a:r>
              <a:rPr lang="ru-RU" sz="7400" dirty="0">
                <a:latin typeface="Verdana" panose="020B0604030504040204" pitchFamily="34" charset="0"/>
                <a:ea typeface="Verdana" panose="020B0604030504040204" pitchFamily="34" charset="0"/>
              </a:rPr>
              <a:t>выпусков </a:t>
            </a:r>
            <a:r>
              <a:rPr lang="ru-RU" sz="7400" dirty="0" smtClean="0">
                <a:latin typeface="Verdana" panose="020B0604030504040204" pitchFamily="34" charset="0"/>
                <a:ea typeface="Verdana" panose="020B0604030504040204" pitchFamily="34" charset="0"/>
              </a:rPr>
              <a:t>- в </a:t>
            </a:r>
            <a:r>
              <a:rPr lang="ru-RU" sz="7400" dirty="0">
                <a:latin typeface="Verdana" panose="020B0604030504040204" pitchFamily="34" charset="0"/>
                <a:ea typeface="Verdana" panose="020B0604030504040204" pitchFamily="34" charset="0"/>
              </a:rPr>
              <a:t>долларах (объем по номиналу </a:t>
            </a:r>
            <a:r>
              <a:rPr lang="ru-RU" sz="7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$35,23 млрд</a:t>
            </a:r>
            <a:r>
              <a:rPr lang="ru-RU" sz="7400" dirty="0" smtClean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  <a:p>
            <a:pPr marL="0" indent="0">
              <a:buNone/>
            </a:pPr>
            <a:endParaRPr lang="ru-RU" sz="7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ru-RU" sz="7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Дата </a:t>
            </a:r>
            <a:r>
              <a:rPr lang="ru-RU" sz="7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замещения еврооблигаций — </a:t>
            </a:r>
            <a:r>
              <a:rPr lang="ru-RU" sz="7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05.12.2024г. 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Текущие инвестиционные возможности и ограничения на валютном рынке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Корпоративные замещающие облигации появились в 202</a:t>
            </a:r>
            <a:r>
              <a:rPr lang="en-US" dirty="0" smtClean="0"/>
              <a:t>2</a:t>
            </a:r>
            <a:r>
              <a:rPr lang="ru-RU" dirty="0" smtClean="0"/>
              <a:t> г.</a:t>
            </a:r>
          </a:p>
          <a:p>
            <a:pPr marL="0" indent="0">
              <a:buNone/>
            </a:pPr>
            <a:r>
              <a:rPr lang="ru-RU" dirty="0" smtClean="0"/>
              <a:t>Рынок </a:t>
            </a:r>
            <a:r>
              <a:rPr lang="ru-RU" dirty="0"/>
              <a:t>замещающих облигаций представлен 23 эмитентами и 71 выпуском общим объемом $23,04 млрд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На </a:t>
            </a:r>
            <a:r>
              <a:rPr lang="ru-RU" dirty="0"/>
              <a:t>Московской бирже представлена 21 компания </a:t>
            </a:r>
            <a:r>
              <a:rPr lang="ru-RU" dirty="0" smtClean="0"/>
              <a:t>и </a:t>
            </a:r>
            <a:r>
              <a:rPr lang="ru-RU" dirty="0"/>
              <a:t>69 выпусков замещающих еврооблигаций бумаг на сумму, эквивалентную $23,1 млрд.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Замещающие облигации позволяют инвестору получать валютную доходность, но без прежних инфраструктурных рисков. </a:t>
            </a:r>
            <a:r>
              <a:rPr lang="ru-RU" b="1" dirty="0"/>
              <a:t>Выплаты производятся в рублях, при этом стоимость бумаг и купоны по-прежнему привязаны к </a:t>
            </a:r>
            <a:r>
              <a:rPr lang="ru-RU" b="1" dirty="0" smtClean="0"/>
              <a:t>курсам доллара, </a:t>
            </a:r>
            <a:r>
              <a:rPr lang="ru-RU" b="1" dirty="0"/>
              <a:t>евро или </a:t>
            </a:r>
            <a:r>
              <a:rPr lang="ru-RU" b="1" dirty="0" smtClean="0"/>
              <a:t>франка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9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Цифровая валюта Центрально банка</a:t>
            </a:r>
            <a:endParaRPr lang="ru-RU" sz="3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400" dirty="0">
                <a:latin typeface="Verdana" panose="020B0604030504040204" pitchFamily="34" charset="0"/>
                <a:ea typeface="Verdana" panose="020B0604030504040204" pitchFamily="34" charset="0"/>
              </a:rPr>
              <a:t>1 Современная характеристика валютного рынка</a:t>
            </a:r>
          </a:p>
        </p:txBody>
      </p:sp>
    </p:spTree>
    <p:extLst>
      <p:ext uri="{BB962C8B-B14F-4D97-AF65-F5344CB8AC3E}">
        <p14:creationId xmlns:p14="http://schemas.microsoft.com/office/powerpoint/2010/main" val="6813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Цифровизация</a:t>
            </a:r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основной тренд развития финансового рынка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Для </a:t>
            </a:r>
            <a:r>
              <a:rPr lang="ru-RU" dirty="0"/>
              <a:t>валютного рынка, как и в целом для финансового  рынка  - это ответ на потребности в повышении скорости, удоб­ства и безопасности платежей и </a:t>
            </a:r>
            <a:r>
              <a:rPr lang="ru-RU" dirty="0" smtClean="0"/>
              <a:t>переводов как внутри страны, так и в трансграничной торговле, снижении </a:t>
            </a:r>
            <a:r>
              <a:rPr lang="ru-RU" dirty="0"/>
              <a:t>транзакционных издержек. </a:t>
            </a: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 smtClean="0"/>
              <a:t>      Важной вехой на пути </a:t>
            </a:r>
            <a:r>
              <a:rPr lang="ru-RU" dirty="0" err="1" smtClean="0"/>
              <a:t>цифровизации</a:t>
            </a:r>
            <a:r>
              <a:rPr lang="ru-RU" dirty="0" smtClean="0"/>
              <a:t> является утверждение Банком </a:t>
            </a:r>
            <a:r>
              <a:rPr lang="ru-RU" dirty="0"/>
              <a:t>России </a:t>
            </a:r>
            <a:r>
              <a:rPr lang="ru-RU" dirty="0" smtClean="0"/>
              <a:t>концепции </a:t>
            </a:r>
            <a:r>
              <a:rPr lang="ru-RU" dirty="0"/>
              <a:t>внедрения </a:t>
            </a:r>
            <a:r>
              <a:rPr lang="ru-RU" dirty="0">
                <a:solidFill>
                  <a:srgbClr val="FF0000"/>
                </a:solidFill>
              </a:rPr>
              <a:t>цифровой национальной валюты – цифрового рубля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/>
              <a:t> </a:t>
            </a:r>
            <a:r>
              <a:rPr lang="ru-RU" smtClean="0"/>
              <a:t>     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8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ФЗ от 31 июля 2020 г. N 259-ФЗ "О цифровых финансовых активах, цифровой валюте 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/>
              <a:t> </a:t>
            </a:r>
            <a:r>
              <a:rPr lang="en-US" sz="3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http://www.consultant.ru/document/cons_doc_LAW_358753/e21bf6629de12458b6382a7c2310cc359186da60/</a:t>
            </a:r>
            <a:endParaRPr lang="ru-RU" sz="3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Цифровой валютой </a:t>
            </a:r>
            <a:r>
              <a:rPr lang="ru-RU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признается 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в качестве средства платежа, не являющегося денежной единицей РФ, денежной единицей иностранного государства и (или) международной денежной или расчетной единицей.</a:t>
            </a:r>
            <a:endParaRPr lang="ru-RU" sz="3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ФЗ от 31 июля 2020 г. N 259-ФЗ "О цифровых финансовых активах, цифровой валюте 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Цифровыми финансовыми активами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признаются </a:t>
            </a:r>
            <a:r>
              <a:rPr lang="ru-RU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цифровые права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включающие денежные требования, возможность осуществления прав по эмиссионным ценным бумагам, …., выпуск, учет и обращение которых возможны только путем внесения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записей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информационную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систему </a:t>
            </a:r>
            <a:r>
              <a:rPr lang="ru-RU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основе распределенного 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реестра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35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3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Цифровой рубль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это цифровая 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национальная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валюта Центрального банка (ЦВЦБ)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58118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Цифровой рубль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это цифровая </a:t>
            </a:r>
            <a:r>
              <a:rPr lang="ru-RU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национальная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валюта Центрального банка (</a:t>
            </a:r>
            <a:r>
              <a:rPr lang="ru-RU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ЦВЦБ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Central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bank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digital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currency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ru-RU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CBDC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) –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зарубежный аналог.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7" t="19199" r="29736" b="13600"/>
          <a:stretch/>
        </p:blipFill>
        <p:spPr>
          <a:xfrm>
            <a:off x="3547871" y="1984248"/>
            <a:ext cx="4306825" cy="412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Главное о цифровом рубле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6224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Цифровой рубль:</a:t>
            </a:r>
          </a:p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dirty="0" err="1" smtClean="0">
                <a:solidFill>
                  <a:srgbClr val="FF0000"/>
                </a:solidFill>
              </a:rPr>
              <a:t>фиатная</a:t>
            </a:r>
            <a:r>
              <a:rPr lang="ru-RU" dirty="0" smtClean="0"/>
              <a:t> валюта;</a:t>
            </a:r>
          </a:p>
          <a:p>
            <a:pPr marL="0" indent="0">
              <a:buNone/>
            </a:pPr>
            <a:r>
              <a:rPr lang="ru-RU" dirty="0"/>
              <a:t>-  третья форма денег – </a:t>
            </a:r>
            <a:r>
              <a:rPr lang="ru-RU" dirty="0" smtClean="0">
                <a:solidFill>
                  <a:srgbClr val="FF0000"/>
                </a:solidFill>
              </a:rPr>
              <a:t>цифровая;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обязательство ЦБ России;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эмитент – ЦБ России;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9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3309" r="2436" b="49422"/>
          <a:stretch/>
        </p:blipFill>
        <p:spPr>
          <a:xfrm>
            <a:off x="1997916" y="841248"/>
            <a:ext cx="7255812" cy="5449824"/>
          </a:xfrm>
        </p:spPr>
      </p:pic>
    </p:spTree>
    <p:extLst>
      <p:ext uri="{BB962C8B-B14F-4D97-AF65-F5344CB8AC3E}">
        <p14:creationId xmlns:p14="http://schemas.microsoft.com/office/powerpoint/2010/main" val="21546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83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Цифровой рубль: от идеи до реализации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49962" b="1912"/>
          <a:stretch/>
        </p:blipFill>
        <p:spPr>
          <a:xfrm>
            <a:off x="3355848" y="965342"/>
            <a:ext cx="5660136" cy="5717500"/>
          </a:xfrm>
        </p:spPr>
      </p:pic>
    </p:spTree>
    <p:extLst>
      <p:ext uri="{BB962C8B-B14F-4D97-AF65-F5344CB8AC3E}">
        <p14:creationId xmlns:p14="http://schemas.microsoft.com/office/powerpoint/2010/main" val="387145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Мониторинг Пилотного проекта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5608"/>
            <a:ext cx="10515600" cy="474135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4 000 операций </a:t>
            </a:r>
            <a:r>
              <a:rPr lang="ru-RU" dirty="0"/>
              <a:t>были выполнены с использованием </a:t>
            </a:r>
            <a:r>
              <a:rPr lang="ru-RU" dirty="0" smtClean="0">
                <a:solidFill>
                  <a:srgbClr val="FF0000"/>
                </a:solidFill>
              </a:rPr>
              <a:t>смарт-контрактов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Пилотный проект </a:t>
            </a:r>
            <a:r>
              <a:rPr lang="ru-RU" dirty="0" smtClean="0">
                <a:solidFill>
                  <a:srgbClr val="FF0000"/>
                </a:solidFill>
              </a:rPr>
              <a:t>продлен до июля 2025 г.;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Расширен состав </a:t>
            </a:r>
            <a:r>
              <a:rPr lang="ru-RU" dirty="0" smtClean="0"/>
              <a:t>Проекта: </a:t>
            </a:r>
          </a:p>
          <a:p>
            <a:pPr>
              <a:buFontTx/>
              <a:buChar char="-"/>
            </a:pPr>
            <a:r>
              <a:rPr lang="ru-RU" dirty="0" smtClean="0"/>
              <a:t>     участвующих банков до 31;</a:t>
            </a:r>
          </a:p>
          <a:p>
            <a:pPr>
              <a:buFontTx/>
              <a:buChar char="-"/>
            </a:pPr>
            <a:r>
              <a:rPr lang="ru-RU" dirty="0" smtClean="0"/>
              <a:t>     физических лиц – до 9 000 чел.;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    юридических лиц – до 1 200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289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Банком России принята модель </a:t>
            </a:r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обращения цифрового </a:t>
            </a:r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рубля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5608"/>
            <a:ext cx="10515600" cy="4741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ru-RU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Модель </a:t>
            </a:r>
            <a:r>
              <a:rPr lang="en-US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предусматривает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максимальную доступность цифрового рубля для граждан и бизнеса, а также снижение издержек в экономике за счет оптимизации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стоимости.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расчетов. </a:t>
            </a:r>
            <a:endParaRPr lang="ru-RU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ru-RU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Модель </a:t>
            </a: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позволяет в полной мере использовать преимущества сложившейся двухуровневой финансовой системы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страны и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задействовать инфраструктуру финансовых организаций для обслуживания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клиентов.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475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Банком России принята модель </a:t>
            </a:r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обращения цифрового </a:t>
            </a:r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рубля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5608"/>
            <a:ext cx="10515600" cy="47413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Модель </a:t>
            </a:r>
            <a:r>
              <a:rPr lang="ru-RU" dirty="0">
                <a:solidFill>
                  <a:srgbClr val="FF0000"/>
                </a:solidFill>
              </a:rPr>
              <a:t>D</a:t>
            </a:r>
            <a:r>
              <a:rPr lang="ru-RU" dirty="0"/>
              <a:t> предполагает следующее:</a:t>
            </a:r>
          </a:p>
          <a:p>
            <a:pPr marL="0" indent="0">
              <a:buNone/>
            </a:pP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эмиссия цифрового рубля и операции с ним проходят на специальной платформе Банка России;</a:t>
            </a:r>
          </a:p>
          <a:p>
            <a:pPr marL="0" indent="0">
              <a:buNone/>
            </a:pPr>
            <a:r>
              <a:rPr lang="ru-RU" dirty="0" smtClean="0"/>
              <a:t>-  Банк </a:t>
            </a:r>
            <a:r>
              <a:rPr lang="ru-RU" dirty="0"/>
              <a:t>России открывает кошельки финансовым организациям и Федеральному казначей­ству, а финансовые организации открывают кошельки клиентам на платформе цифрово­го рубля.</a:t>
            </a:r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dirty="0"/>
              <a:t>к</a:t>
            </a:r>
            <a:r>
              <a:rPr lang="ru-RU" dirty="0" smtClean="0"/>
              <a:t>лиенту </a:t>
            </a:r>
            <a:r>
              <a:rPr lang="ru-RU" dirty="0"/>
              <a:t>открывается только один кошелек в цифровых </a:t>
            </a:r>
            <a:r>
              <a:rPr lang="ru-RU" dirty="0" smtClean="0"/>
              <a:t>рублях на платформе ЦБ РФ независимо от количество банков, в которых обслуживается клиент;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- </a:t>
            </a:r>
            <a:r>
              <a:rPr lang="ru-RU" dirty="0"/>
              <a:t>Зачисление цифрового рубля осуществляется в результате соответствующего списания безналичных средств в соотношении </a:t>
            </a:r>
            <a:r>
              <a:rPr lang="ru-RU" dirty="0" smtClean="0"/>
              <a:t>1:1;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86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2474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валютного рынка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50497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Валютный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рынок 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функциональной точки зрения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система экономических отношений, возникающих при осуществлении операций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покупки-продажи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иностранной валюты, кредитно-депозитных операций, международных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расчетов и других финансовых операций с валютой и 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валютными ценностями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(внешние ценные бумаги, </a:t>
            </a:r>
            <a:r>
              <a:rPr lang="ru-RU" sz="2400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некоторые виды ЦФА, способные выступать в качестве платежного </a:t>
            </a:r>
            <a:r>
              <a:rPr lang="ru-RU" sz="2400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средства, </a:t>
            </a:r>
            <a:r>
              <a:rPr lang="ru-RU" sz="2400" i="1" u="sng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криптовалюта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институциональной точки зрения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валютный рынок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совокупность экономических субъектов (участников рынка и институтов инфраструктуры рынка), осуществляющие валютные операции.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Банком России принята модель </a:t>
            </a:r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обращения цифрового </a:t>
            </a:r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рубля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5608"/>
            <a:ext cx="10515600" cy="4741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Модель </a:t>
            </a:r>
            <a:r>
              <a:rPr lang="ru-RU" dirty="0">
                <a:solidFill>
                  <a:srgbClr val="FF0000"/>
                </a:solidFill>
              </a:rPr>
              <a:t>D</a:t>
            </a:r>
            <a:r>
              <a:rPr lang="ru-RU" dirty="0"/>
              <a:t> предполагает следующее: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b="1" dirty="0" smtClean="0"/>
              <a:t> </a:t>
            </a:r>
            <a:r>
              <a:rPr lang="ru-RU" dirty="0"/>
              <a:t>Кошельки клиентов в цифровых рублях размещаются на платформе цифрового рубля и не отражаются на балансе финансовых организаций.</a:t>
            </a:r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dirty="0"/>
              <a:t>На размещенные в кошельках цифровые рубли </a:t>
            </a:r>
            <a:r>
              <a:rPr lang="ru-RU" dirty="0">
                <a:solidFill>
                  <a:srgbClr val="FF0000"/>
                </a:solidFill>
              </a:rPr>
              <a:t>не начисляется процентный доход на остаток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dirty="0"/>
              <a:t>При банкротстве финансовых организаций средства в кошельке доступны клиенту через любою другую финансовую организацию, где он </a:t>
            </a:r>
            <a:r>
              <a:rPr lang="ru-RU" dirty="0" smtClean="0"/>
              <a:t>обслуживается.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404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Банком России принята модель </a:t>
            </a:r>
            <a:r>
              <a:rPr lang="ru-RU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обращения цифрового рубля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5608"/>
            <a:ext cx="10515600" cy="4741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Модель </a:t>
            </a:r>
            <a:r>
              <a:rPr lang="ru-RU" dirty="0">
                <a:solidFill>
                  <a:srgbClr val="FF0000"/>
                </a:solidFill>
              </a:rPr>
              <a:t>D</a:t>
            </a:r>
            <a:r>
              <a:rPr lang="ru-RU" dirty="0"/>
              <a:t> предполагает следующее: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b="1" dirty="0" smtClean="0"/>
              <a:t> </a:t>
            </a:r>
            <a:r>
              <a:rPr lang="ru-RU" dirty="0"/>
              <a:t>Кошельки клиентов в цифровых рублях размещаются на платформе цифрового рубля и не отражаются на балансе финансовых организаций.</a:t>
            </a:r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dirty="0"/>
              <a:t>На размещенные в кошельках цифровые рубли </a:t>
            </a:r>
            <a:r>
              <a:rPr lang="ru-RU" dirty="0">
                <a:solidFill>
                  <a:srgbClr val="FF0000"/>
                </a:solidFill>
              </a:rPr>
              <a:t>не начисляется процентный доход на остаток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dirty="0"/>
              <a:t>При банкротстве финансовых организаций средства в кошельке доступны клиенту через любою другую финансовую организацию, где он </a:t>
            </a:r>
            <a:r>
              <a:rPr lang="ru-RU" dirty="0" smtClean="0"/>
              <a:t>обслуживается.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9199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Банком России принята модель </a:t>
            </a:r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обращения цифрового </a:t>
            </a:r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рубля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5608"/>
            <a:ext cx="10515600" cy="4741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1544" t="18700" r="12775" b="5130"/>
          <a:stretch/>
        </p:blipFill>
        <p:spPr bwMode="auto">
          <a:xfrm>
            <a:off x="1798320" y="1504950"/>
            <a:ext cx="8595360" cy="4328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05476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Банком России принята модель </a:t>
            </a:r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обращения цифрового </a:t>
            </a:r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рубля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5608"/>
            <a:ext cx="10515600" cy="4741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Расходы</a:t>
            </a:r>
            <a:r>
              <a:rPr lang="ru-RU" dirty="0" smtClean="0"/>
              <a:t> </a:t>
            </a:r>
            <a:r>
              <a:rPr lang="ru-RU" dirty="0"/>
              <a:t>одного банка </a:t>
            </a:r>
            <a:r>
              <a:rPr lang="ru-RU" dirty="0">
                <a:solidFill>
                  <a:srgbClr val="FF0000"/>
                </a:solidFill>
              </a:rPr>
              <a:t>на внедрение цифрового рубля </a:t>
            </a:r>
            <a:r>
              <a:rPr lang="ru-RU" dirty="0"/>
              <a:t>могут составить </a:t>
            </a:r>
            <a:r>
              <a:rPr lang="ru-RU" dirty="0" smtClean="0">
                <a:solidFill>
                  <a:srgbClr val="FF0000"/>
                </a:solidFill>
              </a:rPr>
              <a:t>200 - 300 </a:t>
            </a:r>
            <a:r>
              <a:rPr lang="ru-RU" dirty="0">
                <a:solidFill>
                  <a:srgbClr val="FF0000"/>
                </a:solidFill>
              </a:rPr>
              <a:t>млн рублей</a:t>
            </a:r>
            <a:r>
              <a:rPr lang="ru-RU" dirty="0"/>
              <a:t>. Такую оценку в середине февраля 2024 года озвучили в компании «Яков и партнеры» (бывшая российская «дочка</a:t>
            </a:r>
            <a:r>
              <a:rPr lang="ru-RU" dirty="0" smtClean="0"/>
              <a:t>» </a:t>
            </a:r>
            <a:r>
              <a:rPr lang="en-US" dirty="0" smtClean="0"/>
              <a:t>McKinsey).</a:t>
            </a:r>
          </a:p>
          <a:p>
            <a:pPr marL="0" indent="0">
              <a:buNone/>
            </a:pPr>
            <a:r>
              <a:rPr lang="ru-RU" dirty="0" smtClean="0"/>
              <a:t>   В </a:t>
            </a:r>
            <a:r>
              <a:rPr lang="ru-RU" dirty="0"/>
              <a:t>целом расходы банковской отрасли на внедрение цифрового рубля могут составить </a:t>
            </a:r>
            <a:r>
              <a:rPr lang="ru-RU" dirty="0" smtClean="0">
                <a:solidFill>
                  <a:srgbClr val="FF0000"/>
                </a:solidFill>
              </a:rPr>
              <a:t>30 - 50 </a:t>
            </a:r>
            <a:r>
              <a:rPr lang="ru-RU" dirty="0">
                <a:solidFill>
                  <a:srgbClr val="FF0000"/>
                </a:solidFill>
              </a:rPr>
              <a:t>млрд </a:t>
            </a:r>
            <a:r>
              <a:rPr lang="ru-RU" dirty="0" smtClean="0">
                <a:solidFill>
                  <a:srgbClr val="FF0000"/>
                </a:solidFill>
              </a:rPr>
              <a:t>рублей </a:t>
            </a:r>
            <a:r>
              <a:rPr lang="ru-RU" dirty="0" smtClean="0"/>
              <a:t>(затраты </a:t>
            </a:r>
            <a:r>
              <a:rPr lang="ru-RU" dirty="0"/>
              <a:t>на </a:t>
            </a:r>
            <a:r>
              <a:rPr lang="ru-RU" u="sng" dirty="0" err="1">
                <a:hlinkClick r:id="rId2" tooltip="Кибербезопасность"/>
              </a:rPr>
              <a:t>кибербезопасность</a:t>
            </a:r>
            <a:r>
              <a:rPr lang="ru-RU" dirty="0"/>
              <a:t>, новое оборудование и программное обеспечение, а также на новые бизнес-сценарии и кадры. </a:t>
            </a:r>
          </a:p>
          <a:p>
            <a:pPr marL="0" indent="0">
              <a:buNone/>
            </a:pPr>
            <a:r>
              <a:rPr lang="ru-RU" dirty="0" smtClean="0"/>
              <a:t>   Ожидается</a:t>
            </a:r>
            <a:r>
              <a:rPr lang="ru-RU" dirty="0"/>
              <a:t>, что в проекте примут участие </a:t>
            </a:r>
            <a:r>
              <a:rPr lang="ru-RU" dirty="0">
                <a:solidFill>
                  <a:srgbClr val="FF0000"/>
                </a:solidFill>
              </a:rPr>
              <a:t>от 100 до 200 </a:t>
            </a:r>
            <a:r>
              <a:rPr lang="ru-RU" dirty="0"/>
              <a:t>кредитных организаций. При этом </a:t>
            </a:r>
            <a:r>
              <a:rPr lang="ru-RU" dirty="0">
                <a:solidFill>
                  <a:srgbClr val="FF0000"/>
                </a:solidFill>
              </a:rPr>
              <a:t>экономический эффект </a:t>
            </a:r>
            <a:r>
              <a:rPr lang="ru-RU" dirty="0"/>
              <a:t>от внедрения цифрового рубля для банков может составить от </a:t>
            </a:r>
            <a:r>
              <a:rPr lang="ru-RU" dirty="0">
                <a:solidFill>
                  <a:srgbClr val="FF0000"/>
                </a:solidFill>
              </a:rPr>
              <a:t>17 до 61 млрд </a:t>
            </a:r>
            <a:r>
              <a:rPr lang="ru-RU" dirty="0" smtClean="0">
                <a:solidFill>
                  <a:srgbClr val="FF0000"/>
                </a:solidFill>
              </a:rPr>
              <a:t>рублей </a:t>
            </a:r>
            <a:r>
              <a:rPr lang="ru-RU" dirty="0" smtClean="0"/>
              <a:t>(прогноз).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798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Банком России принята модель </a:t>
            </a:r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обращения цифрового </a:t>
            </a:r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рубля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5608"/>
            <a:ext cx="10515600" cy="4741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FF0000"/>
                </a:solidFill>
              </a:rPr>
              <a:t>Бизнес</a:t>
            </a:r>
            <a:r>
              <a:rPr lang="ru-RU" dirty="0" smtClean="0"/>
              <a:t> </a:t>
            </a:r>
            <a:r>
              <a:rPr lang="ru-RU" dirty="0"/>
              <a:t>может получить </a:t>
            </a:r>
            <a:r>
              <a:rPr lang="ru-RU" dirty="0" smtClean="0"/>
              <a:t>экономическую </a:t>
            </a:r>
            <a:r>
              <a:rPr lang="ru-RU" dirty="0"/>
              <a:t>выгоду в </a:t>
            </a:r>
            <a:r>
              <a:rPr lang="ru-RU" dirty="0" smtClean="0">
                <a:solidFill>
                  <a:srgbClr val="FF0000"/>
                </a:solidFill>
              </a:rPr>
              <a:t>50 – 60 </a:t>
            </a:r>
            <a:r>
              <a:rPr lang="ru-RU" dirty="0">
                <a:solidFill>
                  <a:srgbClr val="FF0000"/>
                </a:solidFill>
              </a:rPr>
              <a:t>млрд рублей в год </a:t>
            </a:r>
            <a:r>
              <a:rPr lang="ru-RU" dirty="0" smtClean="0"/>
              <a:t>за </a:t>
            </a:r>
            <a:r>
              <a:rPr lang="ru-RU" dirty="0"/>
              <a:t>счет снижения комиссий за </a:t>
            </a:r>
            <a:r>
              <a:rPr lang="ru-RU" dirty="0" err="1"/>
              <a:t>эквайринг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платежах цифровыми рублями </a:t>
            </a:r>
            <a:r>
              <a:rPr lang="ru-RU" dirty="0">
                <a:solidFill>
                  <a:srgbClr val="FF0000"/>
                </a:solidFill>
              </a:rPr>
              <a:t>тариф</a:t>
            </a:r>
            <a:r>
              <a:rPr lang="ru-RU" dirty="0"/>
              <a:t> будет составлять </a:t>
            </a:r>
            <a:r>
              <a:rPr lang="ru-RU" dirty="0">
                <a:solidFill>
                  <a:srgbClr val="FF0000"/>
                </a:solidFill>
              </a:rPr>
              <a:t>0,3%</a:t>
            </a:r>
            <a:r>
              <a:rPr lang="ru-RU" dirty="0"/>
              <a:t>, в то время как комиссия по карточным транзакциям в среднем составляет </a:t>
            </a:r>
            <a:r>
              <a:rPr lang="ru-RU" dirty="0">
                <a:solidFill>
                  <a:srgbClr val="FF0000"/>
                </a:solidFill>
              </a:rPr>
              <a:t>1,5–2,5%</a:t>
            </a:r>
            <a:r>
              <a:rPr lang="ru-RU" dirty="0"/>
              <a:t>. Если ритейл будет также активно популяризировать цифровой рубль, как в настоящее время платежи с помощью </a:t>
            </a:r>
            <a:r>
              <a:rPr lang="ru-RU" dirty="0" smtClean="0"/>
              <a:t>СБП, </a:t>
            </a:r>
            <a:r>
              <a:rPr lang="ru-RU" dirty="0"/>
              <a:t>то объем платежей цифровым рублем в рознице может достигнуть около 4 трлн рублей в год на третий-пятый год после </a:t>
            </a:r>
            <a:r>
              <a:rPr lang="ru-RU" dirty="0" smtClean="0"/>
              <a:t>запуска.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Также </a:t>
            </a:r>
            <a:r>
              <a:rPr lang="ru-RU" dirty="0"/>
              <a:t>ожидается, что </a:t>
            </a:r>
            <a:r>
              <a:rPr lang="ru-RU" dirty="0">
                <a:solidFill>
                  <a:srgbClr val="FF0000"/>
                </a:solidFill>
              </a:rPr>
              <a:t>банки</a:t>
            </a:r>
            <a:r>
              <a:rPr lang="ru-RU" dirty="0"/>
              <a:t> смогут сэкономить </a:t>
            </a:r>
            <a:r>
              <a:rPr lang="ru-RU" dirty="0" smtClean="0"/>
              <a:t>порядка </a:t>
            </a:r>
            <a:r>
              <a:rPr lang="ru-RU" dirty="0">
                <a:solidFill>
                  <a:srgbClr val="FF0000"/>
                </a:solidFill>
              </a:rPr>
              <a:t>5-10 млрд рублей в год </a:t>
            </a:r>
            <a:r>
              <a:rPr lang="ru-RU" dirty="0" smtClean="0"/>
              <a:t>за </a:t>
            </a:r>
            <a:r>
              <a:rPr lang="ru-RU" dirty="0"/>
              <a:t>счет более дешевого привлечения клиентов из сегмента малого и среднего </a:t>
            </a:r>
            <a:r>
              <a:rPr lang="ru-RU" dirty="0" smtClean="0"/>
              <a:t>бизнеса.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267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Схема эмиссии цифрового рубля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5608"/>
            <a:ext cx="10515600" cy="4741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4" name="Рисунок 3" descr="Изображение выглядит как стол&#10;&#10;Автоматически созданное описание"/>
          <p:cNvPicPr/>
          <p:nvPr/>
        </p:nvPicPr>
        <p:blipFill rotWithShape="1">
          <a:blip r:embed="rId2"/>
          <a:srcRect l="12826" t="24173" r="14185" b="12201"/>
          <a:stretch/>
        </p:blipFill>
        <p:spPr bwMode="auto">
          <a:xfrm>
            <a:off x="1627632" y="1435608"/>
            <a:ext cx="9290304" cy="5084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65865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1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Открытие и пополнение кошелька клиентом (онлайн)</a:t>
            </a:r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5608"/>
            <a:ext cx="10515600" cy="47413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Клиент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может зарегистрироваться на платформе цифрового рубля и 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открыть кошелек через мобильное приложение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любой кредитной организации, в которой он обслуживается. </a:t>
            </a:r>
          </a:p>
          <a:p>
            <a:pPr marL="0" indent="0">
              <a:buNone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   Для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пополнения цифрового кошелька клиент направляет через мобильное приложение кредитной организации 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поручение на обмен безналичных средств на цифровой рубль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   Кредитная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организация выполняет процедуры, предусмотренные законодательством в сфе­ре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ПОД/ФТ/ФРОМУ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, валютным законодательством, 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списывает безналичные средства со сче­та клиента и зачисляет цифровые рубли со своего кошелька на кошелек клиента на платфор­ме цифрового рубля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   Платформа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цифрового рубля через мобильное приложение кредитной организации на­правляет клиенту 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уведомление о зачислении цифровых рублей на его кошелек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3591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1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Открытие и пополнение кошелька клиентом (онлайн)</a:t>
            </a:r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5608"/>
            <a:ext cx="10515600" cy="494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1930" t="15964" r="13286" b="5360"/>
          <a:stretch/>
        </p:blipFill>
        <p:spPr bwMode="auto">
          <a:xfrm>
            <a:off x="1252729" y="1409699"/>
            <a:ext cx="9674352" cy="4767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60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17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Доступ клиента к цифровому </a:t>
            </a:r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кошельку 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5608"/>
            <a:ext cx="10515600" cy="474135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</a:t>
            </a:r>
            <a:r>
              <a:rPr lang="ru-RU" sz="2600" dirty="0"/>
              <a:t>Клиент может получить </a:t>
            </a:r>
            <a:r>
              <a:rPr lang="ru-RU" sz="2600" dirty="0">
                <a:solidFill>
                  <a:srgbClr val="FF0000"/>
                </a:solidFill>
              </a:rPr>
              <a:t>доступ к своему кошельку </a:t>
            </a:r>
            <a:r>
              <a:rPr lang="ru-RU" sz="2600" dirty="0"/>
              <a:t>на платформе цифрового рубля </a:t>
            </a:r>
            <a:r>
              <a:rPr lang="ru-RU" sz="2600" dirty="0">
                <a:solidFill>
                  <a:srgbClr val="FF0000"/>
                </a:solidFill>
              </a:rPr>
              <a:t>через ин­фраструктуру любой финансовой организации, в которой у него открыт счет</a:t>
            </a:r>
            <a:r>
              <a:rPr lang="ru-RU" sz="2600" dirty="0"/>
              <a:t>. </a:t>
            </a:r>
          </a:p>
          <a:p>
            <a:r>
              <a:rPr lang="ru-RU" sz="2600" dirty="0"/>
              <a:t>Например, клиент обслуживается в трех кредитных организациях: банк А, банк Б и банк В. Клиент может </a:t>
            </a:r>
            <a:r>
              <a:rPr lang="ru-RU" sz="2600" dirty="0">
                <a:solidFill>
                  <a:srgbClr val="FF0000"/>
                </a:solidFill>
              </a:rPr>
              <a:t>открыть цифровой кошелек </a:t>
            </a:r>
            <a:r>
              <a:rPr lang="ru-RU" sz="2600" dirty="0"/>
              <a:t>на платформе цифрового рубля через мо­бильное приложение </a:t>
            </a:r>
            <a:r>
              <a:rPr lang="ru-RU" sz="2600" dirty="0" smtClean="0"/>
              <a:t>любого из указанных банков. </a:t>
            </a:r>
            <a:endParaRPr lang="ru-RU" sz="2600" dirty="0"/>
          </a:p>
          <a:p>
            <a:r>
              <a:rPr lang="ru-RU" sz="2600" dirty="0"/>
              <a:t>При необходимости клиент может </a:t>
            </a:r>
            <a:r>
              <a:rPr lang="ru-RU" sz="2600" dirty="0">
                <a:solidFill>
                  <a:srgbClr val="FF0000"/>
                </a:solidFill>
              </a:rPr>
              <a:t>совершить платеж </a:t>
            </a:r>
            <a:r>
              <a:rPr lang="ru-RU" sz="2600" dirty="0"/>
              <a:t>со своего цифрового кошелька на плат­форме цифрового рубля через мобильное приложение банка Б (или банка А, или банка В). </a:t>
            </a:r>
          </a:p>
          <a:p>
            <a:r>
              <a:rPr lang="ru-RU" sz="2600" dirty="0"/>
              <a:t>При этом </a:t>
            </a:r>
            <a:r>
              <a:rPr lang="ru-RU" sz="2600" dirty="0">
                <a:solidFill>
                  <a:srgbClr val="FF0000"/>
                </a:solidFill>
              </a:rPr>
              <a:t>остаток по цифровому кошельку </a:t>
            </a:r>
            <a:r>
              <a:rPr lang="ru-RU" sz="2600" dirty="0"/>
              <a:t>клиент может проверить через мобильное при­ложение банка В (или банка А, или банка Б). </a:t>
            </a:r>
          </a:p>
        </p:txBody>
      </p:sp>
    </p:spTree>
    <p:extLst>
      <p:ext uri="{BB962C8B-B14F-4D97-AF65-F5344CB8AC3E}">
        <p14:creationId xmlns:p14="http://schemas.microsoft.com/office/powerpoint/2010/main" val="19227042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17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 </a:t>
            </a:r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офлайн-переводов 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5608"/>
            <a:ext cx="10515600" cy="4741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Для </a:t>
            </a:r>
            <a:r>
              <a:rPr lang="ru-RU" dirty="0"/>
              <a:t>совершения офлайн-операций, помимо онлайн-кошелька, клиенту будет открыт </a:t>
            </a:r>
            <a:r>
              <a:rPr lang="ru-RU" dirty="0">
                <a:solidFill>
                  <a:srgbClr val="FF0000"/>
                </a:solidFill>
              </a:rPr>
              <a:t>второй кошелек </a:t>
            </a:r>
            <a:r>
              <a:rPr lang="ru-RU" dirty="0"/>
              <a:t>в цифровых рублях непосредственно </a:t>
            </a:r>
            <a:r>
              <a:rPr lang="ru-RU" dirty="0">
                <a:solidFill>
                  <a:srgbClr val="FF0000"/>
                </a:solidFill>
              </a:rPr>
              <a:t>на мобильном устройстве</a:t>
            </a:r>
            <a:r>
              <a:rPr lang="ru-RU" dirty="0"/>
              <a:t>. Пополнение офлайн- кошелька будет осуществляться клиентом путем перевода цифровых рублей с его онлайн-ко­шелька при наличии доступа к сети Интернет.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Планируется</a:t>
            </a:r>
            <a:r>
              <a:rPr lang="ru-RU" dirty="0"/>
              <a:t>, что офлайн-перевод может выполняться с использованием технологии бес­проводной передачи данных малого радиуса действия (например, </a:t>
            </a:r>
            <a:r>
              <a:rPr lang="ru-RU" dirty="0" err="1"/>
              <a:t>Bluetooth</a:t>
            </a:r>
            <a:r>
              <a:rPr lang="ru-RU" dirty="0"/>
              <a:t>).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При </a:t>
            </a:r>
            <a:r>
              <a:rPr lang="ru-RU" dirty="0"/>
              <a:t>платежах в офлайн-режиме клиент-отправитель должен будет ввести сумму перево­да, а затем подтвердить перевод.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07335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2474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Участники </a:t>
            </a:r>
            <a:r>
              <a:rPr lang="ru-RU" sz="3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валютного рынка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504974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Центральный банк (Банк России)</a:t>
            </a:r>
            <a:r>
              <a:rPr lang="ru-RU" b="1" dirty="0" smtClean="0"/>
              <a:t>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   регулятор финансового рынка;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управление государственными валютными резервами (на 29.11.24 – 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614, 1 млрд. </a:t>
            </a:r>
            <a:r>
              <a:rPr lang="ru-RU" sz="24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долл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);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обеспечение стабильности обменного курса рубля (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прямой метод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валютные интервенции, 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косвенные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ключевая ставка, нормы резервирования и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т.д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контроль за валютными операциями.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Коммерческие банки:</a:t>
            </a:r>
            <a:endParaRPr lang="ru-RU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осуществляют основной объем валютных операций;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о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сновной институт вторичного рынка валют;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17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 </a:t>
            </a:r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офлайн-переводов 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5608"/>
            <a:ext cx="10515600" cy="4741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endParaRPr lang="ru-RU" sz="2600" dirty="0"/>
          </a:p>
        </p:txBody>
      </p:sp>
      <p:pic>
        <p:nvPicPr>
          <p:cNvPr id="4" name="Рисунок 3" descr="Изображение выглядит как текст&#10;&#10;Автоматически созданное описание"/>
          <p:cNvPicPr/>
          <p:nvPr/>
        </p:nvPicPr>
        <p:blipFill rotWithShape="1">
          <a:blip r:embed="rId2"/>
          <a:srcRect l="24884" t="20296" r="26516" b="25884"/>
          <a:stretch/>
        </p:blipFill>
        <p:spPr bwMode="auto">
          <a:xfrm>
            <a:off x="1572768" y="1322070"/>
            <a:ext cx="8823960" cy="52250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32387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17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Использование смарт-контрактов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5608"/>
            <a:ext cx="10515600" cy="4741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sz="2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Смарт-контракт</a:t>
            </a:r>
            <a:r>
              <a:rPr lang="ru-RU" sz="2600" dirty="0">
                <a:latin typeface="Verdana" panose="020B0604030504040204" pitchFamily="34" charset="0"/>
                <a:ea typeface="Verdana" panose="020B0604030504040204" pitchFamily="34" charset="0"/>
              </a:rPr>
              <a:t> – это сделка, исполняемая автоматически при наступлении заранее </a:t>
            </a: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опре­деленных сторонами </a:t>
            </a:r>
            <a:r>
              <a:rPr lang="ru-RU" sz="2600" dirty="0">
                <a:latin typeface="Verdana" panose="020B0604030504040204" pitchFamily="34" charset="0"/>
                <a:ea typeface="Verdana" panose="020B0604030504040204" pitchFamily="34" charset="0"/>
              </a:rPr>
              <a:t>условий</a:t>
            </a:r>
            <a:endParaRPr lang="ru-RU" sz="2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Предполагается</a:t>
            </a:r>
            <a:r>
              <a:rPr lang="ru-RU" sz="2600" dirty="0">
                <a:latin typeface="Verdana" panose="020B0604030504040204" pitchFamily="34" charset="0"/>
                <a:ea typeface="Verdana" panose="020B0604030504040204" pitchFamily="34" charset="0"/>
              </a:rPr>
              <a:t>, что клиенты получат возможность самостоятельного использования смарт-контрактов, предварительно созданных финансовыми организациями и верифициро­ванных Банком России. </a:t>
            </a:r>
            <a:endParaRPr lang="ru-RU" sz="2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ru-RU" sz="2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Смарт-контракт</a:t>
            </a: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600" dirty="0">
                <a:latin typeface="Verdana" panose="020B0604030504040204" pitchFamily="34" charset="0"/>
                <a:ea typeface="Verdana" panose="020B0604030504040204" pitchFamily="34" charset="0"/>
              </a:rPr>
              <a:t>будет содержать информацию о сторонах сделки, сум­ме и условиях ее исполнения</a:t>
            </a: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ru-RU" sz="2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Регистрация </a:t>
            </a:r>
            <a:r>
              <a:rPr lang="ru-RU" sz="2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смарт-контракта </a:t>
            </a:r>
            <a:r>
              <a:rPr lang="ru-RU" sz="2600" dirty="0">
                <a:latin typeface="Verdana" panose="020B0604030504040204" pitchFamily="34" charset="0"/>
                <a:ea typeface="Verdana" panose="020B0604030504040204" pitchFamily="34" charset="0"/>
              </a:rPr>
              <a:t>на платформе цифрового рубля будет осуществляться после его подписания всеми сторонами сделки</a:t>
            </a: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ru-RU"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438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779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5014" t="20980" r="26499" b="11745"/>
          <a:stretch/>
        </p:blipFill>
        <p:spPr bwMode="auto">
          <a:xfrm>
            <a:off x="1755648" y="639762"/>
            <a:ext cx="7887745" cy="61542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71835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17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Выгоды для государства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5608"/>
            <a:ext cx="10515600" cy="474135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Контроль </a:t>
            </a:r>
            <a:r>
              <a:rPr lang="ru-RU" b="1" dirty="0">
                <a:solidFill>
                  <a:srgbClr val="FF0000"/>
                </a:solidFill>
              </a:rPr>
              <a:t>за расходованием бюджетных средств</a:t>
            </a:r>
            <a:r>
              <a:rPr lang="ru-RU" b="1" dirty="0"/>
              <a:t>. </a:t>
            </a:r>
            <a:r>
              <a:rPr lang="ru-RU" dirty="0"/>
              <a:t>Платформа цифрового рубля обеспечит гарантированную адресную доставку целевых выплат гражданам и </a:t>
            </a:r>
            <a:r>
              <a:rPr lang="ru-RU" dirty="0" smtClean="0"/>
              <a:t>бизнесу.</a:t>
            </a:r>
            <a:endParaRPr lang="ru-RU" dirty="0"/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Снижение издержек на администрирование бюджетных платежей</a:t>
            </a:r>
            <a:r>
              <a:rPr lang="ru-RU" b="1" dirty="0"/>
              <a:t>. </a:t>
            </a:r>
            <a:r>
              <a:rPr lang="ru-RU" dirty="0"/>
              <a:t>Применение смарт-контрактов позволит автоматизировать и значительно упростить процессы администрирова­ния бюджетных средств, повысить их эффективность и минимизировать операционные риски.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Потенциал для упрощения проведения трансграничных платежей</a:t>
            </a:r>
            <a:r>
              <a:rPr lang="ru-RU" b="1" dirty="0"/>
              <a:t>. </a:t>
            </a:r>
            <a:r>
              <a:rPr lang="ru-RU" dirty="0"/>
              <a:t>Запуск платформы цифрового рубля может </a:t>
            </a:r>
            <a:r>
              <a:rPr lang="ru-RU" dirty="0" smtClean="0"/>
              <a:t>повысить эффективность </a:t>
            </a:r>
            <a:r>
              <a:rPr lang="ru-RU" dirty="0"/>
              <a:t>транс­граничных платежей и расчетов посредством ее </a:t>
            </a:r>
            <a:r>
              <a:rPr lang="ru-RU" dirty="0" smtClean="0"/>
              <a:t>интеграции </a:t>
            </a:r>
            <a:r>
              <a:rPr lang="ru-RU" dirty="0"/>
              <a:t>с аналогичными платформами цифровой валюты центральных банков других стран.</a:t>
            </a:r>
          </a:p>
          <a:p>
            <a:pPr marL="0" indent="0">
              <a:buNone/>
            </a:pP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924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17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Преимущества </a:t>
            </a:r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граждан и бизнеса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3856"/>
            <a:ext cx="10515600" cy="5043107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Доступ к кошельку через любую финансовую организацию, в которой обслуживается клиент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Снижение затрат на проведение операций</a:t>
            </a:r>
            <a:r>
              <a:rPr lang="ru-RU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lvl="0"/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Повышение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доступности финансовых услуг на отдаленных и малонаселенных террито­риях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без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доступа к сети Интернет (офлайн-режим).</a:t>
            </a:r>
          </a:p>
          <a:p>
            <a:pPr lvl="0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Высокий уровень сохранности средств. Цифровой рубль является обязательством Банка России.</a:t>
            </a:r>
          </a:p>
          <a:p>
            <a:pPr lvl="0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Расширение линейки инновационных сервисов и продуктов и улучшение условий кли­ентского обслуживания вследствие усиления конкуренции на финансовом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рынке;</a:t>
            </a:r>
          </a:p>
          <a:p>
            <a:pPr lvl="0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Повышение уровня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сохранности средств и безопасности транзакций.</a:t>
            </a:r>
            <a:r>
              <a:rPr lang="ru-RU" b="1" dirty="0" smtClean="0"/>
              <a:t>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936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17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Проблемы внедрения цифрового рубля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2768"/>
            <a:ext cx="10515600" cy="4604195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Низкий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уровень осведомленности населения о цифровом рубле. По данным опросов, более 30% россиян не знают о появлении новой формы национальной валюты, а 35% не понимают ее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назначения;</a:t>
            </a:r>
          </a:p>
          <a:p>
            <a:pPr lvl="0"/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Низкий уровень освещенности хода реализации Пилотного проекта внедрения цифрового рубля;</a:t>
            </a:r>
          </a:p>
          <a:p>
            <a:pPr lvl="0"/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Отсутствие сведений и обсуждений среди профильного профессионального сообщества проектов разработок правового обеспечения процессов обращения цифрового рубля.</a:t>
            </a:r>
          </a:p>
          <a:p>
            <a:pPr marL="0" lvl="0" indent="0">
              <a:buNone/>
            </a:pP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755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1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Предложения по повышению качественных характеристик проекта цифрового рубля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2768"/>
            <a:ext cx="10515600" cy="460419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Рекомендации по повышению защищенности накоплений в цифровых рублях</a:t>
            </a:r>
          </a:p>
          <a:p>
            <a:pPr marL="0" lvl="0" indent="0">
              <a:buNone/>
            </a:pPr>
            <a:r>
              <a:rPr lang="ru-RU" dirty="0" smtClean="0"/>
              <a:t>   По </a:t>
            </a:r>
            <a:r>
              <a:rPr lang="ru-RU" dirty="0"/>
              <a:t>данным Центрального банка в 2023 году </a:t>
            </a:r>
            <a:r>
              <a:rPr lang="ru-RU" dirty="0" err="1"/>
              <a:t>кибермошенники</a:t>
            </a:r>
            <a:r>
              <a:rPr lang="ru-RU" dirty="0"/>
              <a:t> смогли провести </a:t>
            </a:r>
            <a:r>
              <a:rPr lang="ru-RU" dirty="0">
                <a:solidFill>
                  <a:srgbClr val="FF0000"/>
                </a:solidFill>
              </a:rPr>
              <a:t>1,17 млн </a:t>
            </a:r>
            <a:r>
              <a:rPr lang="ru-RU" dirty="0"/>
              <a:t>успешных операций по краже средств россиян, украв при этом у граждан </a:t>
            </a:r>
            <a:r>
              <a:rPr lang="ru-RU" dirty="0">
                <a:solidFill>
                  <a:srgbClr val="FF0000"/>
                </a:solidFill>
              </a:rPr>
              <a:t>15,8 млрд рублей</a:t>
            </a:r>
            <a:r>
              <a:rPr lang="ru-RU" dirty="0"/>
              <a:t>.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   За </a:t>
            </a:r>
            <a:r>
              <a:rPr lang="ru-RU" dirty="0"/>
              <a:t>прошлый год объем операций, которые были совершены без согласия граждан, </a:t>
            </a:r>
            <a:r>
              <a:rPr lang="ru-RU" dirty="0" smtClean="0">
                <a:solidFill>
                  <a:srgbClr val="FF0000"/>
                </a:solidFill>
              </a:rPr>
              <a:t>увеличился </a:t>
            </a:r>
            <a:r>
              <a:rPr lang="ru-RU" dirty="0">
                <a:solidFill>
                  <a:srgbClr val="FF0000"/>
                </a:solidFill>
              </a:rPr>
              <a:t>на 12</a:t>
            </a:r>
            <a:r>
              <a:rPr lang="ru-RU" dirty="0" smtClean="0">
                <a:solidFill>
                  <a:srgbClr val="FF0000"/>
                </a:solidFill>
              </a:rPr>
              <a:t>%.</a:t>
            </a:r>
          </a:p>
          <a:p>
            <a:pPr marL="0" lvl="0" indent="0">
              <a:buNone/>
            </a:pPr>
            <a:r>
              <a:rPr lang="ru-RU" dirty="0" smtClean="0"/>
              <a:t>   Создать </a:t>
            </a:r>
            <a:r>
              <a:rPr lang="ru-RU" dirty="0"/>
              <a:t>на платформе Центрального банка систему автоматического распознавания незаконных транзакций практически </a:t>
            </a:r>
            <a:r>
              <a:rPr lang="ru-RU" dirty="0" smtClean="0"/>
              <a:t>невозможно.</a:t>
            </a:r>
            <a:endParaRPr lang="ru-RU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811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1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Предложения по повышению качественных характеристик проекта цифрового рубля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2768"/>
            <a:ext cx="10515600" cy="46041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Между </a:t>
            </a:r>
            <a:r>
              <a:rPr lang="ru-RU" dirty="0"/>
              <a:t>моментом кражи средств из кошелька владельца цифровых рублей до момента проведения расследования всегда будет существовать временной лаг, в течение которого украденные деньги могут быть потрачены, а имущественное положение мошенника не позволит вернуть украденные деньги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+: </a:t>
            </a:r>
            <a:r>
              <a:rPr lang="ru-RU" dirty="0"/>
              <a:t>проблема добросовестных продавцов товаров за цифровые </a:t>
            </a:r>
            <a:r>
              <a:rPr lang="ru-RU" dirty="0" smtClean="0"/>
              <a:t>рубли;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 </a:t>
            </a:r>
            <a:r>
              <a:rPr lang="ru-RU" dirty="0" smtClean="0"/>
              <a:t>возврате </a:t>
            </a:r>
            <a:r>
              <a:rPr lang="ru-RU" dirty="0"/>
              <a:t>украденных денег их </a:t>
            </a:r>
            <a:r>
              <a:rPr lang="ru-RU" dirty="0" smtClean="0"/>
              <a:t>владельцу </a:t>
            </a:r>
            <a:r>
              <a:rPr lang="ru-RU" dirty="0"/>
              <a:t>не получиться избежать инфляционных </a:t>
            </a:r>
            <a:r>
              <a:rPr lang="ru-RU" dirty="0" smtClean="0"/>
              <a:t>потерь;</a:t>
            </a:r>
          </a:p>
          <a:p>
            <a:pPr>
              <a:buFontTx/>
              <a:buChar char="-"/>
            </a:pPr>
            <a:r>
              <a:rPr lang="ru-RU" dirty="0"/>
              <a:t>упущенная выгода от несовершенных сделок по причине кражи цифровых </a:t>
            </a:r>
            <a:r>
              <a:rPr lang="ru-RU" dirty="0" smtClean="0"/>
              <a:t>рублей.</a:t>
            </a:r>
            <a:endParaRPr lang="ru-RU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277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1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Предложения по повышению качественных характеристик проекта цифрового рубля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464" y="1307592"/>
            <a:ext cx="10515600" cy="460419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Решение проблемы </a:t>
            </a:r>
            <a:r>
              <a:rPr lang="ru-RU" sz="3800" dirty="0" smtClean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sz="3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8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ограничении </a:t>
            </a:r>
            <a:r>
              <a:rPr lang="ru-RU" sz="3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потенциального доступа</a:t>
            </a:r>
            <a:r>
              <a:rPr lang="ru-RU" sz="3800" dirty="0">
                <a:latin typeface="Verdana" panose="020B0604030504040204" pitchFamily="34" charset="0"/>
                <a:ea typeface="Verdana" panose="020B0604030504040204" pitchFamily="34" charset="0"/>
              </a:rPr>
              <a:t> третьих лиц, в том числе мошенников, к цифровому </a:t>
            </a:r>
            <a:r>
              <a:rPr lang="ru-RU" sz="3800" dirty="0" smtClean="0">
                <a:latin typeface="Verdana" panose="020B0604030504040204" pitchFamily="34" charset="0"/>
                <a:ea typeface="Verdana" panose="020B0604030504040204" pitchFamily="34" charset="0"/>
              </a:rPr>
              <a:t>кошельку.</a:t>
            </a:r>
          </a:p>
          <a:p>
            <a:pPr marL="0" indent="0">
              <a:buNone/>
            </a:pPr>
            <a:r>
              <a:rPr lang="ru-RU" sz="3800" dirty="0" smtClean="0">
                <a:latin typeface="Verdana" panose="020B0604030504040204" pitchFamily="34" charset="0"/>
                <a:ea typeface="Verdana" panose="020B0604030504040204" pitchFamily="34" charset="0"/>
              </a:rPr>
              <a:t>2. Повышение </a:t>
            </a:r>
            <a:r>
              <a:rPr lang="ru-RU" sz="3800" dirty="0">
                <a:latin typeface="Verdana" panose="020B0604030504040204" pitchFamily="34" charset="0"/>
                <a:ea typeface="Verdana" panose="020B0604030504040204" pitchFamily="34" charset="0"/>
              </a:rPr>
              <a:t>осведомленности общества о ходе пилотного проекта внедрения цифрового рубля и формирование источников информации для решений Центрального банка в сфере монетарной </a:t>
            </a:r>
            <a:r>
              <a:rPr lang="ru-RU" sz="38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политики.</a:t>
            </a:r>
            <a:endParaRPr lang="ru-RU" sz="3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3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Предлагаем</a:t>
            </a:r>
            <a:r>
              <a:rPr lang="ru-RU" sz="3800" dirty="0">
                <a:latin typeface="Verdana" panose="020B0604030504040204" pitchFamily="34" charset="0"/>
                <a:ea typeface="Verdana" panose="020B0604030504040204" pitchFamily="34" charset="0"/>
              </a:rPr>
              <a:t> для этой цели </a:t>
            </a:r>
            <a:r>
              <a:rPr lang="ru-RU" sz="3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расчет трех групп показателей </a:t>
            </a:r>
            <a:r>
              <a:rPr lang="ru-RU" sz="3800" dirty="0">
                <a:latin typeface="Verdana" panose="020B0604030504040204" pitchFamily="34" charset="0"/>
                <a:ea typeface="Verdana" panose="020B0604030504040204" pitchFamily="34" charset="0"/>
              </a:rPr>
              <a:t>и их размещение на официальном сайте Центрального банка: </a:t>
            </a:r>
          </a:p>
          <a:p>
            <a:pPr marL="0" indent="0">
              <a:buNone/>
            </a:pPr>
            <a:r>
              <a:rPr lang="ru-RU" sz="3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800" dirty="0" smtClean="0">
                <a:latin typeface="Verdana" panose="020B0604030504040204" pitchFamily="34" charset="0"/>
                <a:ea typeface="Verdana" panose="020B0604030504040204" pitchFamily="34" charset="0"/>
              </a:rPr>
              <a:t>  Показатели </a:t>
            </a:r>
            <a:r>
              <a:rPr lang="ru-RU" sz="3800" dirty="0">
                <a:latin typeface="Verdana" panose="020B0604030504040204" pitchFamily="34" charset="0"/>
                <a:ea typeface="Verdana" panose="020B0604030504040204" pitchFamily="34" charset="0"/>
              </a:rPr>
              <a:t>первой группы – показатели макроэкономического уровня: доля цифрового рубля в денежной массе страны; количество открытых цифровых кошельков на платформе Центрального банка, из них</a:t>
            </a:r>
            <a:r>
              <a:rPr lang="ru-RU" sz="3800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3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…..</a:t>
            </a:r>
          </a:p>
          <a:p>
            <a:pPr marL="0" indent="0">
              <a:buNone/>
            </a:pPr>
            <a:r>
              <a:rPr lang="en-US" sz="38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ru-RU" sz="38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Показатели второй группы - показатели</a:t>
            </a:r>
            <a:r>
              <a:rPr lang="ru-RU" sz="3800" dirty="0">
                <a:latin typeface="Verdana" panose="020B0604030504040204" pitchFamily="34" charset="0"/>
                <a:ea typeface="Verdana" panose="020B0604030504040204" pitchFamily="34" charset="0"/>
              </a:rPr>
              <a:t>, характеризующие интенсивность </a:t>
            </a:r>
            <a:r>
              <a:rPr lang="ru-RU" sz="38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обращения </a:t>
            </a:r>
            <a:r>
              <a:rPr lang="ru-RU" sz="3800" dirty="0">
                <a:latin typeface="Verdana" panose="020B0604030504040204" pitchFamily="34" charset="0"/>
                <a:ea typeface="Verdana" panose="020B0604030504040204" pitchFamily="34" charset="0"/>
              </a:rPr>
              <a:t>цифрового рубля: количество сделок физических/юридических лиц с использованием цифрового рубля; доля сделок физических лиц с юридическими лицами в общем объёме сделок физических лиц с использованием цифрового </a:t>
            </a:r>
            <a:r>
              <a:rPr lang="ru-RU" sz="3800" dirty="0" smtClean="0">
                <a:latin typeface="Verdana" panose="020B0604030504040204" pitchFamily="34" charset="0"/>
                <a:ea typeface="Verdana" panose="020B0604030504040204" pitchFamily="34" charset="0"/>
              </a:rPr>
              <a:t>рубля ….</a:t>
            </a:r>
            <a:r>
              <a:rPr lang="en-US" sz="3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493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1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Предложения по повышению качественных характеристик проекта цифрового рубля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464" y="1307592"/>
            <a:ext cx="10515600" cy="4604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Показатели третьей группы –  показатели, характеризующие роль и активность конкретных коммерческих банков в денежном обороте цифрового рубля: доля цифрового рубля в активах коммерческого банка, количество кошельков коммерческого банка открытых для его </a:t>
            </a:r>
            <a:r>
              <a:rPr lang="ru-RU" dirty="0" smtClean="0"/>
              <a:t>клиентов, в том числе по группам экономических субъектов.</a:t>
            </a:r>
          </a:p>
          <a:p>
            <a:pPr marL="0" indent="0">
              <a:buNone/>
            </a:pPr>
            <a:endParaRPr lang="ru-RU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Подробнее можно ознакомиться в статье:</a:t>
            </a:r>
          </a:p>
          <a:p>
            <a:pPr marL="0" lvl="0" indent="0">
              <a:buNone/>
            </a:pPr>
            <a:r>
              <a:rPr lang="ru-RU" dirty="0" err="1"/>
              <a:t>Балтин</a:t>
            </a:r>
            <a:r>
              <a:rPr lang="ru-RU" dirty="0"/>
              <a:t> В.Э., Никитина Ю. Г. Цифровой рубль в системе денежного</a:t>
            </a:r>
          </a:p>
          <a:p>
            <a:pPr marL="0" indent="0">
              <a:buNone/>
            </a:pPr>
            <a:r>
              <a:rPr lang="ru-RU" dirty="0"/>
              <a:t>обращения государства. / Экономические науки, № 5, май 2024 г</a:t>
            </a:r>
            <a:r>
              <a:rPr lang="ru-RU" dirty="0" smtClean="0"/>
              <a:t>., </a:t>
            </a:r>
            <a:r>
              <a:rPr lang="ru-RU" dirty="0"/>
              <a:t>с. 479 – 485</a:t>
            </a:r>
            <a:endParaRPr lang="ru-RU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7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7782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Участники </a:t>
            </a:r>
            <a:r>
              <a:rPr lang="ru-RU" sz="3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валютного рынка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960121"/>
            <a:ext cx="8229600" cy="53583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Коммерческие банки: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выдают валютные кредиты;</a:t>
            </a:r>
          </a:p>
          <a:p>
            <a:pPr marL="0" indent="0" algn="just">
              <a:buNone/>
            </a:pP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/>
          <a:srcRect l="25595" t="16921" r="25723" b="16686"/>
          <a:stretch/>
        </p:blipFill>
        <p:spPr>
          <a:xfrm>
            <a:off x="1981200" y="2130552"/>
            <a:ext cx="8525256" cy="440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72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Предложения по повышению качественных характеристик проекта цифрового рубля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36" y="1243585"/>
            <a:ext cx="7799832" cy="5486400"/>
          </a:xfrm>
        </p:spPr>
      </p:pic>
    </p:spTree>
    <p:extLst>
      <p:ext uri="{BB962C8B-B14F-4D97-AF65-F5344CB8AC3E}">
        <p14:creationId xmlns:p14="http://schemas.microsoft.com/office/powerpoint/2010/main" val="246563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7782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Участники </a:t>
            </a:r>
            <a:r>
              <a:rPr lang="ru-RU" sz="3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валютного рынка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960121"/>
            <a:ext cx="8229600" cy="53583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Коммерческие банки: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держат счета и депозиты участников валютного рынка;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выступают инвесторами.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Федеральная служба по финансовому мониторингу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надзор за финансовой деятельностью участников рынка (</a:t>
            </a:r>
            <a:r>
              <a:rPr lang="ru-RU" sz="2400" dirty="0" smtClean="0">
                <a:solidFill>
                  <a:srgbClr val="FF0000"/>
                </a:solidFill>
              </a:rPr>
              <a:t>ПОД/ФТ/ФРОМУ)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Компании, осуществляющие </a:t>
            </a:r>
            <a:r>
              <a:rPr lang="ru-RU" sz="24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внешнетор-говые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операции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 спроса на иностранную валюту;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продажа валютной выручки, в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том числе обязательная;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валютные счета и депозиты в банках.</a:t>
            </a:r>
          </a:p>
          <a:p>
            <a:pPr algn="just">
              <a:buFontTx/>
              <a:buChar char="-"/>
            </a:pP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ПОД/ФТ/ФРОМУ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 -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противодействие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отмыванию преступных доходов, финансированию терроризма и финансированию распространению оружия массового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уничтожения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7782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Участники </a:t>
            </a:r>
            <a:r>
              <a:rPr lang="ru-RU" sz="3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валютного рынка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960121"/>
            <a:ext cx="8229600" cy="53583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Инвестиционные компании и фонды: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 спроса на иностранную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валюту;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валютные счета и депозиты в 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банках;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внешнеторговые операции (инвестиционные);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Профессиональные участники валютного рынка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Биржи (спот и фьючерсные) – организаторы торговли валютой и контрактами;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валютные брокеры,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форекс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-брокеры, трейдеры,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маркет-мейкеры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(осуществляют деятельность на основе лицензий).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Частные инвесторы.</a:t>
            </a:r>
          </a:p>
          <a:p>
            <a:pPr marL="0" indent="0" algn="just">
              <a:buNone/>
            </a:pP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3045</Words>
  <Application>Microsoft Office PowerPoint</Application>
  <PresentationFormat>Широкоэкранный</PresentationFormat>
  <Paragraphs>285</Paragraphs>
  <Slides>60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Verdana</vt:lpstr>
      <vt:lpstr>Wingdings</vt:lpstr>
      <vt:lpstr>Тема Office</vt:lpstr>
      <vt:lpstr>Кафедра финансов</vt:lpstr>
      <vt:lpstr>Цель лекции</vt:lpstr>
      <vt:lpstr>Презентация PowerPoint</vt:lpstr>
      <vt:lpstr>Определение валютного рынка</vt:lpstr>
      <vt:lpstr>Участники валютного рынка</vt:lpstr>
      <vt:lpstr>Участники валютного рынка</vt:lpstr>
      <vt:lpstr>Участники валютного рынка</vt:lpstr>
      <vt:lpstr>Презентация PowerPoint</vt:lpstr>
      <vt:lpstr>Участники валютного рынка</vt:lpstr>
      <vt:lpstr>Понятие валюты</vt:lpstr>
      <vt:lpstr>Понятие валютных ценностей</vt:lpstr>
      <vt:lpstr>Классификация валют</vt:lpstr>
      <vt:lpstr>Функции валютного рынка</vt:lpstr>
      <vt:lpstr>Функции валютного рынка</vt:lpstr>
      <vt:lpstr>Функции валютного рынка</vt:lpstr>
      <vt:lpstr>Прогноз обменного курса валюты</vt:lpstr>
      <vt:lpstr>Котировка валют</vt:lpstr>
      <vt:lpstr>Функции валютного рынка</vt:lpstr>
      <vt:lpstr>Текущие проблемы внешнеторговых операций</vt:lpstr>
      <vt:lpstr>Текущие проблемы внешнеторговых операций</vt:lpstr>
      <vt:lpstr>Текущие проблемы внешнеторговых операций</vt:lpstr>
      <vt:lpstr>Текущие инвестиционные возможности и ограничения на валютном рынке </vt:lpstr>
      <vt:lpstr>Презентация PowerPoint</vt:lpstr>
      <vt:lpstr>Курс доллара США 01.11 – 06.12.24</vt:lpstr>
      <vt:lpstr>Текущие инвестиционные возможности и ограничения на валютном рынке </vt:lpstr>
      <vt:lpstr>Текущие инвестиционные возможности и ограничения на валютном рынке </vt:lpstr>
      <vt:lpstr>Текущие инвестиционные возможности и ограничения на валютном рынке </vt:lpstr>
      <vt:lpstr>Текущие инвестиционные возможности и ограничения на валютном рынке </vt:lpstr>
      <vt:lpstr>Презентация PowerPoint</vt:lpstr>
      <vt:lpstr>Цифровизация – основной тренд развития финансового рынка</vt:lpstr>
      <vt:lpstr>ФЗ от 31 июля 2020 г. N 259-ФЗ "О цифровых финансовых активах, цифровой валюте " </vt:lpstr>
      <vt:lpstr>ФЗ от 31 июля 2020 г. N 259-ФЗ "О цифровых финансовых активах, цифровой валюте " </vt:lpstr>
      <vt:lpstr>Презентация PowerPoint</vt:lpstr>
      <vt:lpstr>Главное о цифровом рубле</vt:lpstr>
      <vt:lpstr>Презентация PowerPoint</vt:lpstr>
      <vt:lpstr>Цифровой рубль: от идеи до реализации</vt:lpstr>
      <vt:lpstr>Мониторинг Пилотного проекта</vt:lpstr>
      <vt:lpstr>Банком России принята модель D обращения цифрового рубля</vt:lpstr>
      <vt:lpstr>Банком России принята модель D обращения цифрового рубля</vt:lpstr>
      <vt:lpstr>Банком России принята модель D обращения цифрового рубля</vt:lpstr>
      <vt:lpstr>Банком России принята модель D обращения цифрового рубля</vt:lpstr>
      <vt:lpstr>Банком России принята модель D обращения цифрового рубля</vt:lpstr>
      <vt:lpstr>Банком России принята модель D обращения цифрового рубля</vt:lpstr>
      <vt:lpstr>Банком России принята модель D обращения цифрового рубля</vt:lpstr>
      <vt:lpstr>Схема эмиссии цифрового рубля</vt:lpstr>
      <vt:lpstr>Открытие и пополнение кошелька клиентом (онлайн) </vt:lpstr>
      <vt:lpstr>Открытие и пополнение кошелька клиентом (онлайн) </vt:lpstr>
      <vt:lpstr>Доступ клиента к цифровому кошельку </vt:lpstr>
      <vt:lpstr>Организация офлайн-переводов </vt:lpstr>
      <vt:lpstr>Организация офлайн-переводов </vt:lpstr>
      <vt:lpstr>Использование смарт-контрактов</vt:lpstr>
      <vt:lpstr>Презентация PowerPoint</vt:lpstr>
      <vt:lpstr>Выгоды для государства</vt:lpstr>
      <vt:lpstr>Преимущества для граждан и бизнеса</vt:lpstr>
      <vt:lpstr>Проблемы внедрения цифрового рубля</vt:lpstr>
      <vt:lpstr>Предложения по повышению качественных характеристик проекта цифрового рубля</vt:lpstr>
      <vt:lpstr>Предложения по повышению качественных характеристик проекта цифрового рубля</vt:lpstr>
      <vt:lpstr>Предложения по повышению качественных характеристик проекта цифрового рубля</vt:lpstr>
      <vt:lpstr>Предложения по повышению качественных характеристик проекта цифрового рубля</vt:lpstr>
      <vt:lpstr>Предложения по повышению качественных характеристик проекта цифрового рубля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Виктор</cp:lastModifiedBy>
  <cp:revision>111</cp:revision>
  <dcterms:created xsi:type="dcterms:W3CDTF">2023-01-13T16:50:55Z</dcterms:created>
  <dcterms:modified xsi:type="dcterms:W3CDTF">2025-02-19T10:49:56Z</dcterms:modified>
</cp:coreProperties>
</file>