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311" r:id="rId4"/>
    <p:sldId id="312" r:id="rId5"/>
    <p:sldId id="313" r:id="rId6"/>
    <p:sldId id="314" r:id="rId7"/>
    <p:sldId id="315" r:id="rId8"/>
    <p:sldId id="316" r:id="rId9"/>
    <p:sldId id="258" r:id="rId10"/>
    <p:sldId id="273" r:id="rId11"/>
    <p:sldId id="274" r:id="rId12"/>
    <p:sldId id="276" r:id="rId13"/>
    <p:sldId id="317" r:id="rId14"/>
    <p:sldId id="277" r:id="rId15"/>
    <p:sldId id="281" r:id="rId16"/>
    <p:sldId id="280" r:id="rId17"/>
    <p:sldId id="278" r:id="rId18"/>
    <p:sldId id="282" r:id="rId19"/>
    <p:sldId id="284" r:id="rId20"/>
    <p:sldId id="285" r:id="rId21"/>
    <p:sldId id="286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30" r:id="rId34"/>
    <p:sldId id="331" r:id="rId35"/>
    <p:sldId id="287" r:id="rId36"/>
    <p:sldId id="333" r:id="rId37"/>
    <p:sldId id="332" r:id="rId38"/>
    <p:sldId id="337" r:id="rId39"/>
    <p:sldId id="338" r:id="rId40"/>
    <p:sldId id="339" r:id="rId41"/>
    <p:sldId id="288" r:id="rId42"/>
    <p:sldId id="289" r:id="rId43"/>
    <p:sldId id="292" r:id="rId44"/>
    <p:sldId id="335" r:id="rId45"/>
    <p:sldId id="336" r:id="rId46"/>
    <p:sldId id="293" r:id="rId47"/>
    <p:sldId id="303" r:id="rId48"/>
    <p:sldId id="304" r:id="rId49"/>
    <p:sldId id="305" r:id="rId50"/>
    <p:sldId id="306" r:id="rId51"/>
    <p:sldId id="307" r:id="rId52"/>
    <p:sldId id="308" r:id="rId53"/>
    <p:sldId id="275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8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9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6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4B22E-AC39-408E-83E9-821A5B460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BD34F6-245D-4718-ADB9-202E5BA8D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32E55E-94DA-485B-9EC9-E1495199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D5AA-8FCC-4623-B6F7-075A16E14E4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670F65-B485-4A53-BB6E-BCDB561E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1D7A29-4A70-402A-8EAF-CAC9FA72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475F-C22F-45D3-BE7A-B53D5B1DB2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047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49CCE-0DDD-4E9E-87F6-B384C748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16BAA-7409-46BD-91BA-174D72223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87E7C2-F77A-44D4-B356-3CD2E1F9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D5AA-8FCC-4623-B6F7-075A16E14E4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1799E5-A7AD-46A0-B3DB-2ACB35AC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DF639-D155-4E60-8CD2-CD09E117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475F-C22F-45D3-BE7A-B53D5B1DB2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44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A510C-CAC4-4108-9C68-F8746AD8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EE58B3-C1F8-4A0F-A6AA-F6765479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997723-BCE4-415F-94AA-BA5936E6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D5AA-8FCC-4623-B6F7-075A16E14E4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F3664-C170-4F10-9F3C-BD6CB90C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489E2A-856D-4B29-B31F-2D162A5C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475F-C22F-45D3-BE7A-B53D5B1DB2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574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82477-CAC9-495D-B424-2FBF9FFE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8B1B4-2B76-45FB-8864-B1A8F1337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5CF173-E12F-496A-94BE-CD9F38C76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0C8D7E-C6EF-4C9C-AA9F-2436951B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D5AA-8FCC-4623-B6F7-075A16E14E4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61A264-5FD6-4F91-96F9-FA148786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297396-BE35-4F14-8840-B4B4A92A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475F-C22F-45D3-BE7A-B53D5B1DB2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49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B1F6B-6DC6-4112-97FE-C3C8B072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D79638-4480-4421-9DE0-D83622954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905B9A-1820-4E35-8BA0-3316E14D4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29BE55-290F-4486-90F1-5BAD78417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A8AC54-4449-481B-8EFF-CCF53D8C2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6ACA3D-D4BE-40AC-81F5-EB4E1C49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D5AA-8FCC-4623-B6F7-075A16E14E4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EBE163-C10D-49E8-961A-26C351B8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EFB9CB-0B7E-44E2-9A47-04A1BD5B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475F-C22F-45D3-BE7A-B53D5B1DB2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13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050FB-82B2-4781-A01D-24C7268D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AF9DF8-4B55-4751-90DB-C0B9894E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D5AA-8FCC-4623-B6F7-075A16E14E4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CAC672-DC22-4F66-83D7-7E503E22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91BE40-3ADF-48C2-BAA8-AD512BD9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475F-C22F-45D3-BE7A-B53D5B1DB2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518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DDAEDC-BBEC-4575-AE44-A2B322C1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D5AA-8FCC-4623-B6F7-075A16E14E4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A9945D-BC8B-4407-BE1D-A7076075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73B5DF-C6C0-46D3-89D7-80FA6CE8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475F-C22F-45D3-BE7A-B53D5B1DB2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45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8D7D6-2AA5-4821-A93E-723152BE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C842A-8A87-4618-8A63-B2F9412C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A0D73-4D3F-4ED0-A98F-437E17A92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453FA3-EE1F-4E17-9F9D-4A6B66BE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D5AA-8FCC-4623-B6F7-075A16E14E4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4F5533-2726-434F-93E0-5F31024F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F72E3D-8D6A-4446-B357-803EBEF8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475F-C22F-45D3-BE7A-B53D5B1DB2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8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68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5C2DF-E9AE-4F1C-A6D1-1545D8CC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DDCF56-BEFD-4B70-A0DF-2F1CEC28B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975268-2D4C-414D-8BAB-A3B9850B5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1E968-E516-4119-8BD4-E4C79601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D5AA-8FCC-4623-B6F7-075A16E14E4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19B31-9425-4AB8-86B8-957F72B2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4B8ADB-5E02-4BA8-90D2-A9CFD96A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475F-C22F-45D3-BE7A-B53D5B1DB2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006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F8207-6F59-4AE5-914C-D9B7D878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53C914-30C7-4D70-A3BD-AAEDA0841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B8CB5E-5C41-4C1F-9091-6B90BEAA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D5AA-8FCC-4623-B6F7-075A16E14E4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7E1E3-78D8-4FE2-9FF3-64C67347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D0AFE-3BE2-4D64-9853-D29D83C7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475F-C22F-45D3-BE7A-B53D5B1DB2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172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401E24-D481-4AE5-BD60-77258C1D5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A5F56E-D680-4409-A648-6105EFB9B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21C130-3820-4E0E-993C-1695B80F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D5AA-8FCC-4623-B6F7-075A16E14E4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E0522-6EF8-47A4-8F5F-36B1BAFC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E24365-0EFF-4026-A8F9-25F0614F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475F-C22F-45D3-BE7A-B53D5B1DB2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23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3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1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4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3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7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B058B-623B-47C2-A5D1-6B0ABE09CD88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1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06A0F-6689-4E38-ACB9-2CD96C44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04A6E6-90EB-41E2-933D-ED92B6A36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68B606-15C8-462C-9F7A-0C4E21448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5D5AA-8FCC-4623-B6F7-075A16E14E4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E1286D-7EC4-4F8D-A4E6-1B212B141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3E0787-BD5D-4931-BE26-8FAB78F54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475F-C22F-45D3-BE7A-B53D5B1DB2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73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dviser.ru/index.php/%D0%9A%D0%BE%D0%BC%D0%BF%D0%B0%D0%BD%D0%B8%D1%8F:%D0%A6%D0%B5%D0%BD%D1%82%D1%80%D0%B0%D0%BB%D1%8C%D0%BD%D1%8B%D0%B9_%D0%B1%D0%B0%D0%BD%D0%BA_%D0%A0%D0%A4" TargetMode="External"/><Relationship Id="rId2" Type="http://schemas.openxmlformats.org/officeDocument/2006/relationships/hyperlink" Target="https://www.tadviser.ru/index.php/%D0%9A%D0%BE%D0%BC%D0%BF%D0%B0%D0%BD%D0%B8%D1%8F:%D0%9C%D0%B8%D0%BD%D0%B8%D1%81%D1%82%D0%B5%D1%80%D1%81%D1%82%D0%B2%D0%BE_%D1%84%D0%B8%D0%BD%D0%B0%D0%BD%D1%81%D0%BE%D0%B2_%D0%A0%D0%A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adviser.ru/index.php/%D0%A1%D1%82%D0%B0%D1%82%D1%8C%D1%8F:%D0%9A%D1%80%D0%B8%D0%BF%D1%82%D0%BE%D0%B2%D0%B0%D0%BB%D1%8E%D1%82%D1%8B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dviser.ru/index.php/%D0%A1%D1%82%D0%B0%D1%82%D1%8C%D1%8F:%D0%A6%D0%B8%D1%84%D1%80%D0%BE%D0%B2%D1%8B%D0%B5_%D1%84%D0%B8%D0%BD%D0%B0%D0%BD%D1%81%D0%BE%D0%B2%D1%8B%D0%B5_%D0%B0%D0%BA%D1%82%D0%B8%D0%B2%D1%8B_%D0%B2_%D0%A0%D0%BE%D1%81%D1%81%D0%B8%D0%B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dviser.ru/index.php/%D0%9F%D0%B5%D1%80%D1%81%D0%BE%D0%BD%D0%B0:%D0%A7%D0%B8%D1%85%D0%B0%D0%BD%D1%87%D0%B8%D0%BD_%D0%AE%D1%80%D0%B8%D0%B9_%D0%90%D0%BD%D0%B0%D1%82%D0%BE%D0%BB%D1%8C%D0%B5%D0%B2%D0%B8%D1%87" TargetMode="External"/><Relationship Id="rId2" Type="http://schemas.openxmlformats.org/officeDocument/2006/relationships/hyperlink" Target="https://www.tadviser.ru/index.php/%D0%A0%D0%BE%D1%81%D1%84%D0%B8%D0%BD%D0%BC%D0%BE%D0%BD%D0%B8%D1%82%D0%BE%D1%80%D0%B8%D0%BD%D0%B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adviser.ru/index.php/%D0%91%D0%B0%D0%BD%D0%BA_%D0%92%D0%A2%D0%9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dviser.ru/index.php/%D0%9A%D0%BE%D0%BC%D0%BF%D0%B0%D0%BD%D0%B8%D1%8F:%D0%9C%D0%B8%D0%BD%D0%B8%D1%81%D1%82%D0%B5%D1%80%D1%81%D1%82%D0%B2%D0%BE_%D1%84%D0%B8%D0%BD%D0%B0%D0%BD%D1%81%D0%BE%D0%B2_%D0%A0%D0%A4" TargetMode="External"/><Relationship Id="rId2" Type="http://schemas.openxmlformats.org/officeDocument/2006/relationships/hyperlink" Target="https://www.tadviser.ru/index.php/%D0%9A%D0%BE%D0%BC%D0%BF%D0%B0%D0%BD%D0%B8%D1%8F:%D0%A6%D0%B5%D0%BD%D1%82%D1%80%D0%B0%D0%BB%D1%8C%D0%BD%D1%8B%D0%B9_%D0%B1%D0%B0%D0%BD%D0%BA_%D0%A0%D0%A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adviser.ru/index.php/%D0%A1%D1%82%D0%B0%D1%82%D1%8C%D1%8F:%D0%9C%D0%B0%D0%B9%D0%BD%D0%B8%D0%BD%D0%B3_%D0%BA%D1%80%D0%B8%D0%BF%D1%82%D0%BE%D0%B2%D0%B0%D0%BB%D1%8E%D1%82" TargetMode="External"/><Relationship Id="rId4" Type="http://schemas.openxmlformats.org/officeDocument/2006/relationships/hyperlink" Target="https://www.tadviser.ru/index.php/%D0%9F%D0%B5%D1%80%D1%81%D0%BE%D0%BD%D0%B0:%D0%9D%D0%B0%D0%B1%D0%B8%D1%83%D0%BB%D0%BB%D0%B8%D0%BD%D0%B0_%D0%AD%D0%BB%D1%8C%D0%B2%D0%B8%D1%80%D0%B0_%D0%A1%D0%B0%D1%85%D0%B8%D0%BF%D0%B7%D0%B0%D0%B4%D0%BE%D0%B2%D0%BD%D0%B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dviser.ru/index.php/%D0%A1%D1%82%D0%B0%D1%82%D1%8C%D1%8F:%D0%98%D0%BD%D1%84%D0%BB%D1%8F%D1%86%D0%B8%D1%8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vc.ru/v2.8/redirect?to=https%3A%2F%2Fwww.kucoin.com%2F%3Frcode%3DHu8NuM&amp;postId=1623454" TargetMode="External"/><Relationship Id="rId13" Type="http://schemas.openxmlformats.org/officeDocument/2006/relationships/hyperlink" Target="https://api.vc.ru/v2.8/redirect?to=https%3A%2F%2Fkursov24.org%2F%3Fr%3D125763&amp;postId=1625910" TargetMode="External"/><Relationship Id="rId18" Type="http://schemas.openxmlformats.org/officeDocument/2006/relationships/hyperlink" Target="https://api.vc.ru/v2.8/redirect?to=https%3A%2F%2Ft.me%2Fsend%3Fstart%3Dr-1612499&amp;postId=1625910" TargetMode="External"/><Relationship Id="rId3" Type="http://schemas.openxmlformats.org/officeDocument/2006/relationships/hyperlink" Target="https://api.vc.ru/v2.8/redirect?to=https%3A%2F%2Fbingx.com%2Fru-ru%2Fregister%2F%3Fref%3DDVGJSY&amp;postId=1623454" TargetMode="External"/><Relationship Id="rId21" Type="http://schemas.openxmlformats.org/officeDocument/2006/relationships/hyperlink" Target="https://api.vc.ru/v2.8/redirect?to=https%3A%2F%2Ft.me%2Fwallet&amp;postId=1625910" TargetMode="External"/><Relationship Id="rId7" Type="http://schemas.openxmlformats.org/officeDocument/2006/relationships/hyperlink" Target="https://api.vc.ru/v2.8/redirect?to=https%3A%2F%2Fwww.bitget.com%2Fru%2Fregister%3FvipCode%3Ddc38&amp;postId=1628117" TargetMode="External"/><Relationship Id="rId12" Type="http://schemas.openxmlformats.org/officeDocument/2006/relationships/hyperlink" Target="https://api.vc.ru/v2.8/redirect?to=https%3A%2F%2F60sek.net%2F%3Frid%3D15000560227993&amp;postId=1625910" TargetMode="External"/><Relationship Id="rId17" Type="http://schemas.openxmlformats.org/officeDocument/2006/relationships/hyperlink" Target="https://api.vc.ru/v2.8/redirect?to=https%3A%2F%2Ft.me%2Fxrocket%3Fstart%3Di_y21rgqWeTz&amp;postId=1625910" TargetMode="External"/><Relationship Id="rId2" Type="http://schemas.openxmlformats.org/officeDocument/2006/relationships/hyperlink" Target="https://api.vc.ru/v2.8/redirect?to=https%3A%2F%2Fpartner.bybit.com%2Fb%2Fvcbybit24&amp;postId=1602988" TargetMode="External"/><Relationship Id="rId16" Type="http://schemas.openxmlformats.org/officeDocument/2006/relationships/hyperlink" Target="https://api.vc.ru/v2.8/redirect?to=https%3A%2F%2Faccount.volet.com%2Freferral%2F9f73216b-3a9f-4401-9483-5515e5dd55a6&amp;postId=1625910" TargetMode="External"/><Relationship Id="rId20" Type="http://schemas.openxmlformats.org/officeDocument/2006/relationships/hyperlink" Target="https://api.vc.ru/v2.8/redirect?to=https%3A%2F%2Ft.me%2Fbaksmany_wallet_bot%3Fstart%3D15221872981744&amp;postId=16259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vc.ru/v2.8/redirect?to=https%3A%2F%2Fskycrypto.me%2F%3Fref%3DDCGNSOYZPE&amp;postId=1623454" TargetMode="External"/><Relationship Id="rId11" Type="http://schemas.openxmlformats.org/officeDocument/2006/relationships/hyperlink" Target="https://api.vc.ru/v2.8/redirect?to=https%3A%2F%2Fbaksmany.com%2F%3Frid%3D15221872981744&amp;postId=1625910" TargetMode="External"/><Relationship Id="rId5" Type="http://schemas.openxmlformats.org/officeDocument/2006/relationships/hyperlink" Target="https://api.vc.ru/v2.8/redirect?to=https%3A%2F%2Fbitpapa.com%2Fru%3Fref%3D1t1co&amp;postId=1625910" TargetMode="External"/><Relationship Id="rId15" Type="http://schemas.openxmlformats.org/officeDocument/2006/relationships/hyperlink" Target="https://api.vc.ru/v2.8/redirect?to=https%3A%2F%2Fcapitalist.net%2Freg%3Ffrom%3D76648033ff&amp;postId=1625910" TargetMode="External"/><Relationship Id="rId10" Type="http://schemas.openxmlformats.org/officeDocument/2006/relationships/hyperlink" Target="https://api.vc.ru/v2.8/redirect?to=https%3A%2F%2Fkassa.cc%2F%3Fref_hash%3Db8f14b002cdc11c48883e6809f7baae3&amp;postId=1625910" TargetMode="External"/><Relationship Id="rId19" Type="http://schemas.openxmlformats.org/officeDocument/2006/relationships/hyperlink" Target="https://api.vc.ru/v2.8/redirect?to=https%3A%2F%2Ft.me%2Ftg60sek_bot%3Fstart%3D15000560227993&amp;postId=1625910" TargetMode="External"/><Relationship Id="rId4" Type="http://schemas.openxmlformats.org/officeDocument/2006/relationships/hyperlink" Target="https://api.vc.ru/v2.8/redirect?to=https%3A%2F%2Fwww.mexc.com%2Fru-RU%2Flogin%3FinviteCode%3D14tNV&amp;postId=1623454" TargetMode="External"/><Relationship Id="rId9" Type="http://schemas.openxmlformats.org/officeDocument/2006/relationships/hyperlink" Target="https://api.vc.ru/v2.8/redirect?to=https%3A%2F%2Fwww.htx.com%2F%3Finviter_id%3D11343840%26invite_code%3Dmxa64&amp;postId=1625910" TargetMode="External"/><Relationship Id="rId14" Type="http://schemas.openxmlformats.org/officeDocument/2006/relationships/hyperlink" Target="https://api.vc.ru/v2.8/redirect?to=https%3A%2F%2Fpayeer.com%2F02145025&amp;postId=1625910" TargetMode="External"/><Relationship Id="rId22" Type="http://schemas.openxmlformats.org/officeDocument/2006/relationships/hyperlink" Target="https://api.vc.ru/v2.8/redirect?to=https%3A%2F%2Fcoinatmradar.com%2F&amp;postId=1623454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ru-RU" sz="36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Криптовалюта</a:t>
            </a:r>
            <a:r>
              <a:rPr lang="ru-RU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новый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3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инструмент валютного рынка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65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 состоянию на март 2024 г. капитализация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01" y="685800"/>
            <a:ext cx="7401511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Популярность </a:t>
            </a:r>
            <a:r>
              <a:rPr lang="ru-RU" sz="4000" dirty="0" err="1" smtClean="0">
                <a:solidFill>
                  <a:srgbClr val="FF0000"/>
                </a:solidFill>
              </a:rPr>
              <a:t>криптовалюты</a:t>
            </a:r>
            <a:r>
              <a:rPr lang="ru-RU" sz="4000" dirty="0" smtClean="0">
                <a:solidFill>
                  <a:srgbClr val="FF0000"/>
                </a:solidFill>
              </a:rPr>
              <a:t> в России и мире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Капитализация </a:t>
            </a:r>
            <a:r>
              <a:rPr lang="ru-RU" sz="4200" dirty="0" err="1">
                <a:latin typeface="Verdana" panose="020B0604030504040204" pitchFamily="34" charset="0"/>
                <a:ea typeface="Verdana" panose="020B0604030504040204" pitchFamily="34" charset="0"/>
              </a:rPr>
              <a:t>крипторынка</a:t>
            </a: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: $3,07 </a:t>
            </a:r>
            <a:r>
              <a:rPr lang="ru-RU" sz="4200" dirty="0" smtClean="0">
                <a:latin typeface="Verdana" panose="020B0604030504040204" pitchFamily="34" charset="0"/>
                <a:ea typeface="Verdana" panose="020B0604030504040204" pitchFamily="34" charset="0"/>
              </a:rPr>
              <a:t>трлн,  доля </a:t>
            </a:r>
            <a:r>
              <a:rPr lang="ru-RU" sz="4200" dirty="0" err="1">
                <a:latin typeface="Verdana" panose="020B0604030504040204" pitchFamily="34" charset="0"/>
                <a:ea typeface="Verdana" panose="020B0604030504040204" pitchFamily="34" charset="0"/>
              </a:rPr>
              <a:t>биткоина</a:t>
            </a: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: 60,5</a:t>
            </a:r>
            <a:r>
              <a:rPr lang="ru-RU" sz="4200" dirty="0" smtClean="0"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2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Настроение рынка </a:t>
            </a:r>
            <a:r>
              <a:rPr lang="ru-RU" sz="4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биткоина</a:t>
            </a:r>
            <a:r>
              <a:rPr lang="ru-RU" sz="4200" dirty="0" smtClean="0">
                <a:latin typeface="Verdana" panose="020B0604030504040204" pitchFamily="34" charset="0"/>
                <a:ea typeface="Verdana" panose="020B0604030504040204" pitchFamily="34" charset="0"/>
              </a:rPr>
              <a:t>: Индекс </a:t>
            </a: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страха и жадности: 83 («чрезвычайная жадность»)</a:t>
            </a:r>
          </a:p>
          <a:p>
            <a:pPr marL="0" indent="0">
              <a:lnSpc>
                <a:spcPct val="120000"/>
              </a:lnSpc>
              <a:buNone/>
            </a:pPr>
            <a:endParaRPr lang="ru-RU" sz="4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данным исследования компании </a:t>
            </a:r>
            <a:r>
              <a:rPr lang="ru-RU" sz="4200" dirty="0" err="1">
                <a:latin typeface="Verdana" panose="020B0604030504040204" pitchFamily="34" charset="0"/>
                <a:ea typeface="Verdana" panose="020B0604030504040204" pitchFamily="34" charset="0"/>
              </a:rPr>
              <a:t>Chainalysis</a:t>
            </a: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 в сентябре </a:t>
            </a:r>
            <a:r>
              <a:rPr lang="ru-RU" sz="42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2024 </a:t>
            </a: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года, в рейтинге 154 стран по индексу глобального принятия </a:t>
            </a:r>
            <a:r>
              <a:rPr lang="ru-RU" sz="4200" dirty="0" err="1">
                <a:latin typeface="Verdana" panose="020B0604030504040204" pitchFamily="34" charset="0"/>
                <a:ea typeface="Verdana" panose="020B0604030504040204" pitchFamily="34" charset="0"/>
              </a:rPr>
              <a:t>криптовалют</a:t>
            </a: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ru-RU" sz="4200" dirty="0" err="1">
                <a:latin typeface="Verdana" panose="020B0604030504040204" pitchFamily="34" charset="0"/>
                <a:ea typeface="Verdana" panose="020B0604030504040204" pitchFamily="34" charset="0"/>
              </a:rPr>
              <a:t>Global</a:t>
            </a: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4200" dirty="0" err="1">
                <a:latin typeface="Verdana" panose="020B0604030504040204" pitchFamily="34" charset="0"/>
                <a:ea typeface="Verdana" panose="020B0604030504040204" pitchFamily="34" charset="0"/>
              </a:rPr>
              <a:t>Crypto</a:t>
            </a: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4200" dirty="0" err="1">
                <a:latin typeface="Verdana" panose="020B0604030504040204" pitchFamily="34" charset="0"/>
                <a:ea typeface="Verdana" panose="020B0604030504040204" pitchFamily="34" charset="0"/>
              </a:rPr>
              <a:t>Adoption</a:t>
            </a: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4200" dirty="0" err="1">
                <a:latin typeface="Verdana" panose="020B0604030504040204" pitchFamily="34" charset="0"/>
                <a:ea typeface="Verdana" panose="020B0604030504040204" pitchFamily="34" charset="0"/>
              </a:rPr>
              <a:t>Index</a:t>
            </a: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ru-RU" sz="4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Россия заняла </a:t>
            </a:r>
            <a:r>
              <a:rPr lang="ru-RU" sz="4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7-е </a:t>
            </a:r>
            <a:r>
              <a:rPr lang="ru-RU" sz="4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место</a:t>
            </a: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ru-RU" sz="4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4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Рейтинг внедрения </a:t>
            </a:r>
            <a:r>
              <a:rPr lang="ru-RU" sz="42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криптовалют</a:t>
            </a:r>
            <a:r>
              <a:rPr lang="ru-RU" sz="4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в 2024 году возглавила Индия. </a:t>
            </a:r>
            <a:endParaRPr lang="ru-RU" sz="4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2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За </a:t>
            </a:r>
            <a:r>
              <a:rPr lang="ru-RU" sz="4200" dirty="0">
                <a:latin typeface="Verdana" panose="020B0604030504040204" pitchFamily="34" charset="0"/>
                <a:ea typeface="Verdana" panose="020B0604030504040204" pitchFamily="34" charset="0"/>
              </a:rPr>
              <a:t>ней идут Нигерия, Индонезия, США и Вьетнам. Также в первую десятку помимо России попали Украина, Филиппины, Пакистан и Бразилия</a:t>
            </a:r>
            <a:r>
              <a:rPr lang="ru-RU" sz="42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91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Популярность </a:t>
            </a:r>
            <a:r>
              <a:rPr lang="ru-RU" sz="4000" dirty="0" err="1" smtClean="0">
                <a:solidFill>
                  <a:srgbClr val="FF0000"/>
                </a:solidFill>
              </a:rPr>
              <a:t>криптовалюты</a:t>
            </a:r>
            <a:r>
              <a:rPr lang="ru-RU" sz="4000" dirty="0" smtClean="0">
                <a:solidFill>
                  <a:srgbClr val="FF0000"/>
                </a:solidFill>
              </a:rPr>
              <a:t> в России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Согласно исследованию , </a:t>
            </a:r>
            <a:r>
              <a:rPr lang="ru-RU" b="1" dirty="0"/>
              <a:t>в России </a:t>
            </a:r>
            <a:r>
              <a:rPr lang="ru-RU" b="1" dirty="0" err="1"/>
              <a:t>криптовалютой</a:t>
            </a:r>
            <a:r>
              <a:rPr lang="ru-RU" b="1" dirty="0"/>
              <a:t> владеет около 6% всего населения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данным Росстата на 2024 г., в трудоспособном возрасте находится 76,235 млн россиян. Таким образом, доля граждан России, которые обрели </a:t>
            </a:r>
            <a:r>
              <a:rPr lang="ru-RU" dirty="0" err="1"/>
              <a:t>криптовалюты</a:t>
            </a:r>
            <a:r>
              <a:rPr lang="ru-RU" dirty="0"/>
              <a:t>, превысила </a:t>
            </a:r>
            <a:r>
              <a:rPr lang="ru-RU" dirty="0">
                <a:solidFill>
                  <a:srgbClr val="FF0000"/>
                </a:solidFill>
              </a:rPr>
              <a:t>12% </a:t>
            </a:r>
            <a:r>
              <a:rPr lang="ru-RU" dirty="0"/>
              <a:t>трудоспособного населения.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7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61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Популярность </a:t>
            </a:r>
            <a:r>
              <a:rPr lang="ru-RU" dirty="0" err="1">
                <a:solidFill>
                  <a:srgbClr val="FF0000"/>
                </a:solidFill>
              </a:rPr>
              <a:t>криптовалюты</a:t>
            </a:r>
            <a:r>
              <a:rPr lang="ru-RU" dirty="0">
                <a:solidFill>
                  <a:srgbClr val="FF0000"/>
                </a:solidFill>
              </a:rPr>
              <a:t>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01091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hlinkClick r:id="rId2" tooltip="Министерство финансов РФ"/>
              </a:rPr>
              <a:t>Минфин</a:t>
            </a:r>
            <a:r>
              <a:rPr lang="ru-RU" dirty="0"/>
              <a:t> выступает за легализацию и контроль оборота </a:t>
            </a:r>
            <a:r>
              <a:rPr lang="ru-RU" dirty="0" err="1"/>
              <a:t>криптовалюты</a:t>
            </a:r>
            <a:r>
              <a:rPr lang="ru-RU" dirty="0"/>
              <a:t>, в то время как </a:t>
            </a:r>
            <a:r>
              <a:rPr lang="ru-RU" dirty="0">
                <a:hlinkClick r:id="rId3" tooltip="Центральный банк РФ"/>
              </a:rPr>
              <a:t>Банк России</a:t>
            </a:r>
            <a:r>
              <a:rPr lang="ru-RU" dirty="0"/>
              <a:t> </a:t>
            </a:r>
            <a:r>
              <a:rPr lang="ru-RU" dirty="0" smtClean="0"/>
              <a:t>придерживался </a:t>
            </a:r>
            <a:r>
              <a:rPr lang="ru-RU" dirty="0"/>
              <a:t>полного его запрета на территории страны.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конце февраля 2024 года </a:t>
            </a:r>
            <a:r>
              <a:rPr lang="ru-RU" dirty="0">
                <a:hlinkClick r:id="rId3" tooltip="Центральный банк РФ"/>
              </a:rPr>
              <a:t>ЦБ РФ</a:t>
            </a:r>
            <a:r>
              <a:rPr lang="ru-RU" dirty="0"/>
              <a:t> опубликовал для банков рекомендации, касающиеся </a:t>
            </a:r>
            <a:r>
              <a:rPr lang="ru-RU" dirty="0" err="1">
                <a:hlinkClick r:id="rId4" tooltip="Криптовалюты"/>
              </a:rPr>
              <a:t>криптовалют</a:t>
            </a:r>
            <a:r>
              <a:rPr lang="ru-RU" dirty="0"/>
              <a:t>. В частности, регулятор призвал финансовые организации минимизировать участие в операциях с цифровыми валютами, в том числе связанных с покупкой </a:t>
            </a:r>
            <a:r>
              <a:rPr lang="ru-RU" dirty="0" err="1"/>
              <a:t>криптовалют</a:t>
            </a:r>
            <a:r>
              <a:rPr lang="ru-RU" dirty="0"/>
              <a:t> на биржах и рекламой связанных с ними услуг. 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644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Популярность </a:t>
            </a:r>
            <a:r>
              <a:rPr lang="ru-RU" dirty="0" err="1">
                <a:solidFill>
                  <a:srgbClr val="FF0000"/>
                </a:solidFill>
              </a:rPr>
              <a:t>криптовалюты</a:t>
            </a:r>
            <a:r>
              <a:rPr lang="ru-RU" dirty="0">
                <a:solidFill>
                  <a:srgbClr val="FF0000"/>
                </a:solidFill>
              </a:rPr>
              <a:t>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4168"/>
            <a:ext cx="10515600" cy="483279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Операторам на рынке </a:t>
            </a:r>
            <a:r>
              <a:rPr lang="ru-RU" dirty="0">
                <a:hlinkClick r:id="rId2" tooltip="Цифровые финансовые активы в России"/>
              </a:rPr>
              <a:t>цифровых финансовых активов (ЦФА)</a:t>
            </a:r>
            <a:r>
              <a:rPr lang="ru-RU" dirty="0"/>
              <a:t> ЦБ рекомендовал не оказывать услуги по выпуску и обороту цифровых финансовых активов (ЦФА), доходность которых зависит от стоимости цифровых валют и аналогичных показателей.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Произошло смягчение позиции ЦБ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Законодательство </a:t>
            </a:r>
            <a:r>
              <a:rPr lang="ru-RU" dirty="0"/>
              <a:t>РФ к </a:t>
            </a:r>
            <a:r>
              <a:rPr lang="ru-RU" dirty="0" smtClean="0"/>
              <a:t>ноябрю 2024 </a:t>
            </a:r>
            <a:r>
              <a:rPr lang="ru-RU" dirty="0"/>
              <a:t>года прямо </a:t>
            </a:r>
            <a:r>
              <a:rPr lang="ru-RU" dirty="0" smtClean="0">
                <a:solidFill>
                  <a:srgbClr val="FF0000"/>
                </a:solidFill>
              </a:rPr>
              <a:t>запрещает </a:t>
            </a:r>
            <a:r>
              <a:rPr lang="ru-RU" dirty="0">
                <a:solidFill>
                  <a:srgbClr val="FF0000"/>
                </a:solidFill>
              </a:rPr>
              <a:t>только использование цифровых валют как средства </a:t>
            </a:r>
            <a:r>
              <a:rPr lang="ru-RU" dirty="0" smtClean="0">
                <a:solidFill>
                  <a:srgbClr val="FF0000"/>
                </a:solidFill>
              </a:rPr>
              <a:t>расчетов внутри страны</a:t>
            </a:r>
            <a:r>
              <a:rPr lang="ru-RU" dirty="0" smtClean="0"/>
              <a:t>, но разрешает их использование в трансграничной торговле и их добычу (</a:t>
            </a:r>
            <a:r>
              <a:rPr lang="ru-RU" dirty="0" err="1" smtClean="0"/>
              <a:t>майнинг</a:t>
            </a:r>
            <a:r>
              <a:rPr lang="ru-RU" dirty="0" smtClean="0"/>
              <a:t>). </a:t>
            </a: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Криптовалюта</a:t>
            </a:r>
            <a:r>
              <a:rPr lang="ru-RU" b="1" dirty="0" smtClean="0">
                <a:solidFill>
                  <a:srgbClr val="FF0000"/>
                </a:solidFill>
              </a:rPr>
              <a:t> становится инструментом валютного рынка!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Контроль за операциями с  </a:t>
            </a:r>
            <a:r>
              <a:rPr lang="ru-RU" sz="32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криптовалютой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России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Система </a:t>
            </a:r>
            <a:r>
              <a:rPr lang="ru-RU" dirty="0"/>
              <a:t>«</a:t>
            </a:r>
            <a:r>
              <a:rPr lang="ru-RU" dirty="0">
                <a:solidFill>
                  <a:srgbClr val="FF0000"/>
                </a:solidFill>
              </a:rPr>
              <a:t>Прозрачный </a:t>
            </a:r>
            <a:r>
              <a:rPr lang="ru-RU" dirty="0" err="1">
                <a:solidFill>
                  <a:srgbClr val="FF0000"/>
                </a:solidFill>
              </a:rPr>
              <a:t>блокчейн</a:t>
            </a:r>
            <a:r>
              <a:rPr lang="ru-RU" dirty="0"/>
              <a:t>» позволяет отслеживать операции с использованием более 30 </a:t>
            </a:r>
            <a:r>
              <a:rPr lang="ru-RU" dirty="0" err="1"/>
              <a:t>криптовалют</a:t>
            </a:r>
            <a:r>
              <a:rPr lang="ru-RU" dirty="0"/>
              <a:t>. Об этом в начале ноября 2023 года рассказал директор </a:t>
            </a:r>
            <a:r>
              <a:rPr lang="ru-RU" dirty="0" err="1">
                <a:hlinkClick r:id="rId2" tooltip="Росфинмониторинг"/>
              </a:rPr>
              <a:t>Росфинмониторинга</a:t>
            </a:r>
            <a:r>
              <a:rPr lang="ru-RU" dirty="0"/>
              <a:t> </a:t>
            </a:r>
            <a:r>
              <a:rPr lang="ru-RU" dirty="0">
                <a:hlinkClick r:id="rId3" tooltip="Чиханчин Юрий Анатольевич"/>
              </a:rPr>
              <a:t>Юрий </a:t>
            </a:r>
            <a:r>
              <a:rPr lang="ru-RU" dirty="0" err="1" smtClean="0">
                <a:hlinkClick r:id="rId3" tooltip="Чиханчин Юрий Анатольевич"/>
              </a:rPr>
              <a:t>Чиханчин</a:t>
            </a:r>
            <a:r>
              <a:rPr lang="ru-RU" dirty="0" smtClean="0"/>
              <a:t>: </a:t>
            </a:r>
            <a:r>
              <a:rPr lang="ru-RU" i="1" dirty="0" smtClean="0"/>
              <a:t> </a:t>
            </a:r>
            <a:r>
              <a:rPr lang="ru-RU" i="1" dirty="0"/>
              <a:t>Программный продукт запущен </a:t>
            </a:r>
            <a:r>
              <a:rPr lang="ru-RU" i="1" dirty="0" err="1"/>
              <a:t>Росфинмониторингом</a:t>
            </a:r>
            <a:r>
              <a:rPr lang="ru-RU" i="1" dirty="0"/>
              <a:t> совместно с </a:t>
            </a:r>
            <a:r>
              <a:rPr lang="ru-RU" i="1" dirty="0">
                <a:hlinkClick r:id="rId4" tooltip="Банк ВТБ"/>
              </a:rPr>
              <a:t>ВТБ</a:t>
            </a:r>
            <a:r>
              <a:rPr lang="ru-RU" i="1" dirty="0"/>
              <a:t> по поручению президента. Он дает возможность двигаться по цепочке — увидеть отправителя и получателя средств... Мы создаем единую базу данных серых адресов, сейчас их зафиксировано около 19 тыс</a:t>
            </a:r>
            <a:r>
              <a:rPr lang="ru-RU" i="1" dirty="0" smtClean="0"/>
              <a:t>.»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5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 </a:t>
            </a:r>
            <a:r>
              <a:rPr lang="ru-RU" sz="32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криптовалюты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России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hlinkClick r:id="rId2" tooltip="Центральный банк РФ"/>
              </a:rPr>
              <a:t>Центробанк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>
                <a:hlinkClick r:id="rId3" tooltip="Министерство финансов РФ"/>
              </a:rPr>
              <a:t>Министерство финансов РФ</a:t>
            </a:r>
            <a:r>
              <a:rPr lang="ru-RU" dirty="0"/>
              <a:t> достигли договоренности по вопросу </a:t>
            </a:r>
            <a:r>
              <a:rPr lang="ru-RU" dirty="0" err="1"/>
              <a:t>криптовалюты</a:t>
            </a:r>
            <a:r>
              <a:rPr lang="ru-RU" dirty="0"/>
              <a:t>, в том числе по ее использованию в эксперименте по трансграничным платежам.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 </a:t>
            </a:r>
            <a:r>
              <a:rPr lang="ru-RU" dirty="0"/>
              <a:t>этом глава Банка России </a:t>
            </a:r>
            <a:r>
              <a:rPr lang="ru-RU" dirty="0">
                <a:hlinkClick r:id="rId4" tooltip="Набиуллина Эльвира Сахипзадовна"/>
              </a:rPr>
              <a:t>Эльвира </a:t>
            </a:r>
            <a:r>
              <a:rPr lang="ru-RU" dirty="0" err="1">
                <a:hlinkClick r:id="rId4" tooltip="Набиуллина Эльвира Сахипзадовна"/>
              </a:rPr>
              <a:t>Набиуллина</a:t>
            </a:r>
            <a:r>
              <a:rPr lang="ru-RU" dirty="0"/>
              <a:t> сообщила на совместном заседании комитетов по рассмотрению основных направлений денежно-кредитной политики в 2024-2026 гг.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словам </a:t>
            </a:r>
            <a:r>
              <a:rPr lang="ru-RU" dirty="0" err="1"/>
              <a:t>Набиуллиной</a:t>
            </a:r>
            <a:r>
              <a:rPr lang="ru-RU" dirty="0"/>
              <a:t>, регулятор будет поддерживать использование </a:t>
            </a:r>
            <a:r>
              <a:rPr lang="ru-RU" dirty="0" err="1">
                <a:hlinkClick r:id="rId5" tooltip="Майнинг криптовалют"/>
              </a:rPr>
              <a:t>майнинга</a:t>
            </a:r>
            <a:r>
              <a:rPr lang="ru-RU" dirty="0"/>
              <a:t> и </a:t>
            </a:r>
            <a:r>
              <a:rPr lang="ru-RU" dirty="0" err="1"/>
              <a:t>криптовалюты</a:t>
            </a:r>
            <a:r>
              <a:rPr lang="ru-RU" dirty="0"/>
              <a:t> в рамках экспериментальных режимов, но только в тех отраслях, где будут защищаться права инвесторов, вкладывающих свои средства в подобные активы.</a:t>
            </a:r>
          </a:p>
        </p:txBody>
      </p:sp>
    </p:spTree>
    <p:extLst>
      <p:ext uri="{BB962C8B-B14F-4D97-AF65-F5344CB8AC3E}">
        <p14:creationId xmlns:p14="http://schemas.microsoft.com/office/powerpoint/2010/main" val="1345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44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Позиция ЦБ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5568"/>
            <a:ext cx="10515600" cy="5061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Распространение </a:t>
            </a:r>
            <a:r>
              <a:rPr lang="ru-RU" dirty="0" err="1"/>
              <a:t>криптовалют</a:t>
            </a:r>
            <a:r>
              <a:rPr lang="ru-RU" dirty="0"/>
              <a:t> несет существенные риски для экономики страны и финансовой стабильности. Потенциальное использование </a:t>
            </a:r>
            <a:r>
              <a:rPr lang="ru-RU" dirty="0" err="1"/>
              <a:t>криптовалют</a:t>
            </a:r>
            <a:r>
              <a:rPr lang="ru-RU" dirty="0"/>
              <a:t> в качестве средства платежа за товары и услуги создает риск подрыва денежного обращения и утраты суверенитета национальной валюты.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Данная </a:t>
            </a:r>
            <a:r>
              <a:rPr lang="ru-RU" dirty="0"/>
              <a:t>проблема (</a:t>
            </a:r>
            <a:r>
              <a:rPr lang="ru-RU" dirty="0" err="1"/>
              <a:t>криптоизация</a:t>
            </a:r>
            <a:r>
              <a:rPr lang="ru-RU" dirty="0"/>
              <a:t>) аналогична проблеме </a:t>
            </a:r>
            <a:r>
              <a:rPr lang="ru-RU" dirty="0" err="1"/>
              <a:t>валютизации</a:t>
            </a:r>
            <a:r>
              <a:rPr lang="ru-RU" dirty="0"/>
              <a:t> (рост наличных, депозитов в иностранной валюте или вложений в иностранные ценные </a:t>
            </a:r>
            <a:r>
              <a:rPr lang="ru-RU" dirty="0" smtClean="0"/>
              <a:t>бумаги. </a:t>
            </a:r>
          </a:p>
          <a:p>
            <a:pPr marL="0" indent="0">
              <a:buNone/>
            </a:pPr>
            <a:r>
              <a:rPr lang="ru-RU" dirty="0" smtClean="0"/>
              <a:t>Высокий </a:t>
            </a:r>
            <a:r>
              <a:rPr lang="ru-RU" dirty="0"/>
              <a:t>уровень </a:t>
            </a:r>
            <a:r>
              <a:rPr lang="ru-RU" dirty="0" err="1"/>
              <a:t>валютизации</a:t>
            </a:r>
            <a:r>
              <a:rPr lang="ru-RU" dirty="0"/>
              <a:t> или </a:t>
            </a:r>
            <a:r>
              <a:rPr lang="ru-RU" dirty="0" err="1"/>
              <a:t>криптоизации</a:t>
            </a:r>
            <a:r>
              <a:rPr lang="ru-RU" dirty="0"/>
              <a:t> означает, что эффект от проведения денежно-кредитной политики центрального банка будет очень ограниченным, а уровень </a:t>
            </a:r>
            <a:r>
              <a:rPr lang="ru-RU" dirty="0">
                <a:hlinkClick r:id="rId2" tooltip="Инфляция"/>
              </a:rPr>
              <a:t>инфляции</a:t>
            </a:r>
            <a:r>
              <a:rPr lang="ru-RU" dirty="0"/>
              <a:t> – постоянно повышенным.</a:t>
            </a:r>
          </a:p>
        </p:txBody>
      </p:sp>
    </p:spTree>
    <p:extLst>
      <p:ext uri="{BB962C8B-B14F-4D97-AF65-F5344CB8AC3E}">
        <p14:creationId xmlns:p14="http://schemas.microsoft.com/office/powerpoint/2010/main" val="10813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Характеристики </a:t>
            </a:r>
            <a:r>
              <a:rPr lang="ru-RU" sz="32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Биткойна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золота </a:t>
            </a:r>
            <a:r>
              <a:rPr lang="ru-RU" sz="32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криптомира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1016"/>
            <a:ext cx="10515600" cy="4905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Биткойн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появился в 2009 году. Реальный создатель неизвестен.</a:t>
            </a:r>
          </a:p>
          <a:p>
            <a:pPr marL="0" indent="0">
              <a:buNone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Концепция создателя: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Цифровая и децентрализованная валюта;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Отсутствует единый эмитент;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Обращение осуществляется вне банковской системы и государственного регулирования. Транзакции с </a:t>
            </a:r>
            <a:r>
              <a:rPr lang="ru-RU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биткойном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не могут быть заблокированы;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Анонимность владения;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Анонимность операций (транзакций);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Установлено предельное количество монет – </a:t>
            </a: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21 000 000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штук;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Возможность владения частью монеты. Делима на </a:t>
            </a: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 млн. частей (</a:t>
            </a:r>
            <a:r>
              <a:rPr lang="ru-RU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сатоши</a:t>
            </a: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Характеристики </a:t>
            </a:r>
            <a:r>
              <a:rPr lang="ru-RU" sz="3600" dirty="0" err="1" smtClean="0">
                <a:solidFill>
                  <a:srgbClr val="FF0000"/>
                </a:solidFill>
              </a:rPr>
              <a:t>биткойна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1016"/>
            <a:ext cx="10515600" cy="4905947"/>
          </a:xfrm>
        </p:spPr>
        <p:txBody>
          <a:bodyPr>
            <a:normAutofit fontScale="92500"/>
          </a:bodyPr>
          <a:lstStyle/>
          <a:p>
            <a:r>
              <a:rPr lang="ru-RU" dirty="0"/>
              <a:t>Ожидается, что последний </a:t>
            </a:r>
            <a:r>
              <a:rPr lang="ru-RU" dirty="0" err="1"/>
              <a:t>биткоин</a:t>
            </a:r>
            <a:r>
              <a:rPr lang="ru-RU" dirty="0"/>
              <a:t> будет добыт около 2140 </a:t>
            </a:r>
            <a:r>
              <a:rPr lang="ru-RU" dirty="0" smtClean="0"/>
              <a:t>года;</a:t>
            </a:r>
          </a:p>
          <a:p>
            <a:r>
              <a:rPr lang="ru-RU" dirty="0" smtClean="0"/>
              <a:t>Реализован на технологии </a:t>
            </a:r>
            <a:r>
              <a:rPr lang="ru-RU" dirty="0" err="1" smtClean="0"/>
              <a:t>блокчейн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Представляет собой цифровой код;</a:t>
            </a:r>
          </a:p>
          <a:p>
            <a:r>
              <a:rPr lang="ru-RU" dirty="0" smtClean="0"/>
              <a:t>Курс определяется только соотношением спроса и предложения;</a:t>
            </a:r>
          </a:p>
          <a:p>
            <a:r>
              <a:rPr lang="ru-RU" dirty="0" smtClean="0"/>
              <a:t>Является мировой </a:t>
            </a:r>
            <a:r>
              <a:rPr lang="ru-RU" dirty="0" err="1" smtClean="0"/>
              <a:t>криптовалютой</a:t>
            </a:r>
            <a:r>
              <a:rPr lang="ru-RU" dirty="0" smtClean="0"/>
              <a:t> и не связан ни с одним государством;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Все характеристики и процедуры обращения заложены в закрытой для изменения программе и не могут никогда меняться;</a:t>
            </a:r>
          </a:p>
          <a:p>
            <a:r>
              <a:rPr lang="ru-RU" dirty="0" err="1" smtClean="0"/>
              <a:t>Программый</a:t>
            </a:r>
            <a:r>
              <a:rPr lang="ru-RU" dirty="0" smtClean="0"/>
              <a:t> код </a:t>
            </a:r>
            <a:r>
              <a:rPr lang="ru-RU" dirty="0" err="1" smtClean="0"/>
              <a:t>Биткойна</a:t>
            </a:r>
            <a:r>
              <a:rPr lang="ru-RU" dirty="0" smtClean="0"/>
              <a:t> открыт для копирования, не защищен от использования программистами при создании новых </a:t>
            </a:r>
            <a:r>
              <a:rPr lang="ru-RU" dirty="0" err="1" smtClean="0"/>
              <a:t>криптовалют</a:t>
            </a:r>
            <a:r>
              <a:rPr lang="ru-RU" dirty="0" smtClean="0"/>
              <a:t> и </a:t>
            </a:r>
            <a:r>
              <a:rPr lang="ru-RU" dirty="0" err="1" smtClean="0"/>
              <a:t>криптоплатформ</a:t>
            </a:r>
            <a:r>
              <a:rPr lang="ru-RU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704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41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создания независимой цифровой валюты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96995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Валюта выпускается государством, являясь его активом. Курс валюты является инструментом государственной политики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Использование валюты в рамках денежной системы государства (взаиморасчеты, переводы, платежи) требует наличия посредников – банков (вознаграждение), осуществляющих контроль денежного оборота и имеющих уязвимость (время, бюрократия, потери, санация банков).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Ограничения на банковские счета (</a:t>
            </a:r>
            <a:r>
              <a:rPr lang="ru-RU" dirty="0"/>
              <a:t>лимиты </a:t>
            </a:r>
            <a:r>
              <a:rPr lang="ru-RU" dirty="0" smtClean="0"/>
              <a:t>операций, блокировка, контроль контрагента,  политические санкции и т.п.)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22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Характеристики </a:t>
            </a:r>
            <a:r>
              <a:rPr lang="ru-RU" sz="3600" dirty="0" err="1">
                <a:solidFill>
                  <a:srgbClr val="FF0000"/>
                </a:solidFill>
              </a:rPr>
              <a:t>биткойна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Все </a:t>
            </a:r>
            <a:r>
              <a:rPr lang="ru-RU" dirty="0" smtClean="0"/>
              <a:t>транзакции </a:t>
            </a:r>
            <a:r>
              <a:rPr lang="ru-RU" dirty="0"/>
              <a:t>с </a:t>
            </a:r>
            <a:r>
              <a:rPr lang="ru-RU" dirty="0" err="1"/>
              <a:t>Биткойным</a:t>
            </a:r>
            <a:r>
              <a:rPr lang="ru-RU" dirty="0"/>
              <a:t> открыты всем, но анонимны; </a:t>
            </a:r>
          </a:p>
          <a:p>
            <a:pPr marL="0" indent="0">
              <a:buNone/>
            </a:pPr>
            <a:r>
              <a:rPr lang="ru-RU" dirty="0" smtClean="0"/>
              <a:t>Вся система </a:t>
            </a:r>
            <a:r>
              <a:rPr lang="ru-RU" dirty="0" err="1" smtClean="0"/>
              <a:t>блокчейн</a:t>
            </a:r>
            <a:r>
              <a:rPr lang="ru-RU" dirty="0" smtClean="0"/>
              <a:t> </a:t>
            </a:r>
            <a:r>
              <a:rPr lang="ru-RU" dirty="0" err="1" smtClean="0"/>
              <a:t>Биткойна</a:t>
            </a:r>
            <a:r>
              <a:rPr lang="ru-RU" dirty="0" smtClean="0"/>
              <a:t> прозрачна, но анонимна. Прозрачно распределение монет по кошелькам владельцев, но владельцы кошельков анонимны.</a:t>
            </a:r>
          </a:p>
          <a:p>
            <a:pPr marL="0" indent="0">
              <a:buNone/>
            </a:pPr>
            <a:r>
              <a:rPr lang="ru-RU" dirty="0" smtClean="0"/>
              <a:t>Для начала работы с </a:t>
            </a:r>
            <a:r>
              <a:rPr lang="ru-RU" dirty="0" err="1" smtClean="0"/>
              <a:t>Биткойном</a:t>
            </a:r>
            <a:r>
              <a:rPr lang="ru-RU" dirty="0" smtClean="0"/>
              <a:t> необходимо:</a:t>
            </a:r>
          </a:p>
          <a:p>
            <a:pPr>
              <a:buFontTx/>
              <a:buChar char="-"/>
            </a:pPr>
            <a:r>
              <a:rPr lang="ru-RU" dirty="0" smtClean="0"/>
              <a:t>Бесплатно установить на компьютере или смартфоне программу-кошелек, получив при этом для него </a:t>
            </a:r>
            <a:r>
              <a:rPr lang="ru-RU" dirty="0" smtClean="0">
                <a:solidFill>
                  <a:srgbClr val="FF0000"/>
                </a:solidFill>
              </a:rPr>
              <a:t>публичный адрес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0000"/>
                </a:solidFill>
              </a:rPr>
              <a:t>приватный ключ (секретный).</a:t>
            </a:r>
          </a:p>
          <a:p>
            <a:pPr>
              <a:buFontTx/>
              <a:buChar char="-"/>
            </a:pPr>
            <a:r>
              <a:rPr lang="ru-RU" dirty="0" smtClean="0"/>
              <a:t>Купить </a:t>
            </a:r>
            <a:r>
              <a:rPr lang="ru-RU" dirty="0" err="1" smtClean="0"/>
              <a:t>биткойн</a:t>
            </a:r>
            <a:r>
              <a:rPr lang="ru-RU" dirty="0" smtClean="0"/>
              <a:t> </a:t>
            </a:r>
            <a:r>
              <a:rPr lang="ru-RU" dirty="0"/>
              <a:t>или его часть на </a:t>
            </a:r>
            <a:r>
              <a:rPr lang="ru-RU" dirty="0" err="1" smtClean="0"/>
              <a:t>криптобирже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Далее всю ответственность за участие на рынке </a:t>
            </a:r>
            <a:r>
              <a:rPr lang="ru-RU" dirty="0" err="1" smtClean="0"/>
              <a:t>криптовалют</a:t>
            </a:r>
            <a:r>
              <a:rPr lang="ru-RU" dirty="0" smtClean="0"/>
              <a:t> полностью несет ее владелец!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Характеристики </a:t>
            </a:r>
            <a:r>
              <a:rPr lang="ru-RU" sz="3600" dirty="0" err="1">
                <a:solidFill>
                  <a:srgbClr val="FF0000"/>
                </a:solidFill>
              </a:rPr>
              <a:t>биткойна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Публичный адрес </a:t>
            </a:r>
            <a:r>
              <a:rPr lang="ru-RU" b="1" dirty="0" err="1" smtClean="0">
                <a:solidFill>
                  <a:srgbClr val="FF0000"/>
                </a:solidFill>
              </a:rPr>
              <a:t>криптокошелька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это аналог банковского счета или адреса электронной почты, носит публичный характер.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Приватный ключ от </a:t>
            </a:r>
            <a:r>
              <a:rPr lang="ru-RU" b="1" dirty="0" err="1" smtClean="0">
                <a:solidFill>
                  <a:srgbClr val="FF0000"/>
                </a:solidFill>
              </a:rPr>
              <a:t>криптокошелька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аналог пароля входа в систему он-</a:t>
            </a:r>
            <a:r>
              <a:rPr lang="ru-RU" dirty="0" err="1" smtClean="0"/>
              <a:t>лайн</a:t>
            </a:r>
            <a:r>
              <a:rPr lang="ru-RU" dirty="0" smtClean="0"/>
              <a:t> банка или электронную почту, носит конфиденциальный характер.</a:t>
            </a:r>
          </a:p>
          <a:p>
            <a:pPr marL="0" indent="0">
              <a:buNone/>
            </a:pPr>
            <a:r>
              <a:rPr lang="ru-RU" dirty="0" smtClean="0"/>
              <a:t>Транзакции проводятся в результате взаимодействия одного </a:t>
            </a:r>
            <a:r>
              <a:rPr lang="ru-RU" dirty="0" err="1" smtClean="0"/>
              <a:t>криптокошелька</a:t>
            </a:r>
            <a:r>
              <a:rPr lang="ru-RU" dirty="0" smtClean="0"/>
              <a:t> (отправителя) с другим </a:t>
            </a:r>
            <a:r>
              <a:rPr lang="ru-RU" dirty="0" err="1" smtClean="0"/>
              <a:t>криптокошельком</a:t>
            </a:r>
            <a:r>
              <a:rPr lang="ru-RU" dirty="0" smtClean="0"/>
              <a:t> (получателем) в системе </a:t>
            </a:r>
            <a:r>
              <a:rPr lang="ru-RU" dirty="0" err="1" smtClean="0">
                <a:solidFill>
                  <a:srgbClr val="FF0000"/>
                </a:solidFill>
              </a:rPr>
              <a:t>блокчейна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Невозможность изменить характеристики проведенной ранее или проводимой транзакции или уничтожить транзакцию невозможно из-за огромнейшего количества ее копий в </a:t>
            </a:r>
            <a:r>
              <a:rPr lang="ru-RU" dirty="0" err="1" smtClean="0"/>
              <a:t>блокчейне</a:t>
            </a:r>
            <a:r>
              <a:rPr lang="ru-RU" dirty="0" smtClean="0"/>
              <a:t> (всех компьютерах участников сети).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5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Характеристики </a:t>
            </a:r>
            <a:r>
              <a:rPr lang="ru-RU" sz="3600" b="1" dirty="0" err="1" smtClean="0">
                <a:solidFill>
                  <a:srgbClr val="FF0000"/>
                </a:solidFill>
              </a:rPr>
              <a:t>блокчейна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При создании аккаунта нового пользователя невозможно его идентифицировать прочим участникам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Прозрачность содержимого сети всем ее участникам, в том числе кошельков и транзакций с полной анонимностью привязки к участникам.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Приватный ключ не восстановим. Его потеря – потеря доступа к содержимому </a:t>
            </a:r>
            <a:r>
              <a:rPr lang="ru-RU" dirty="0" err="1" smtClean="0"/>
              <a:t>криптокошелька</a:t>
            </a:r>
            <a:r>
              <a:rPr lang="ru-RU" dirty="0" smtClean="0"/>
              <a:t> без возможности восстановления.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Различная роль участников сети.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7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Функционирование </a:t>
            </a:r>
            <a:r>
              <a:rPr lang="ru-RU" sz="3600" b="1" dirty="0" err="1" smtClean="0">
                <a:solidFill>
                  <a:srgbClr val="FF0000"/>
                </a:solidFill>
              </a:rPr>
              <a:t>блокчейна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Инициируемая участником сети </a:t>
            </a:r>
            <a:r>
              <a:rPr lang="ru-RU" dirty="0" smtClean="0">
                <a:solidFill>
                  <a:srgbClr val="FF0000"/>
                </a:solidFill>
              </a:rPr>
              <a:t>транзакция</a:t>
            </a:r>
            <a:r>
              <a:rPr lang="ru-RU" dirty="0" smtClean="0"/>
              <a:t> содержит публичный адрес получателя, сумму </a:t>
            </a:r>
            <a:r>
              <a:rPr lang="ru-RU" dirty="0" err="1" smtClean="0"/>
              <a:t>криптовалюты</a:t>
            </a:r>
            <a:r>
              <a:rPr lang="ru-RU" dirty="0" smtClean="0"/>
              <a:t> и автоматически </a:t>
            </a:r>
            <a:r>
              <a:rPr lang="ru-RU" dirty="0" smtClean="0">
                <a:solidFill>
                  <a:srgbClr val="FF0000"/>
                </a:solidFill>
              </a:rPr>
              <a:t>подписывается приватным ключом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Транзакция имеет форму цифровой строки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Цифровая строка шифруется (</a:t>
            </a:r>
            <a:r>
              <a:rPr lang="ru-RU" dirty="0" err="1" smtClean="0"/>
              <a:t>хэширование</a:t>
            </a:r>
            <a:r>
              <a:rPr lang="ru-RU" dirty="0" smtClean="0"/>
              <a:t>) и результат называется </a:t>
            </a:r>
            <a:r>
              <a:rPr lang="ru-RU" b="1" dirty="0" err="1" smtClean="0">
                <a:solidFill>
                  <a:srgbClr val="FF0000"/>
                </a:solidFill>
              </a:rPr>
              <a:t>хэш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4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Характеристики </a:t>
            </a:r>
            <a:r>
              <a:rPr lang="ru-RU" sz="3600" b="1" dirty="0" err="1" smtClean="0">
                <a:solidFill>
                  <a:srgbClr val="FF0000"/>
                </a:solidFill>
              </a:rPr>
              <a:t>хэша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Алгоритм </a:t>
            </a:r>
            <a:r>
              <a:rPr lang="ru-RU" dirty="0" err="1" smtClean="0"/>
              <a:t>хэширования</a:t>
            </a:r>
            <a:r>
              <a:rPr lang="ru-RU" dirty="0" smtClean="0"/>
              <a:t> неизменен. Результат хеширования одной и той же цифровой строки  - всегда одинаковой </a:t>
            </a:r>
            <a:r>
              <a:rPr lang="ru-RU" dirty="0" err="1" smtClean="0"/>
              <a:t>хэш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 Функция </a:t>
            </a:r>
            <a:r>
              <a:rPr lang="ru-RU" dirty="0" err="1" smtClean="0"/>
              <a:t>хэширования</a:t>
            </a:r>
            <a:r>
              <a:rPr lang="ru-RU" dirty="0" smtClean="0"/>
              <a:t> необратима. </a:t>
            </a:r>
            <a:r>
              <a:rPr lang="ru-RU" dirty="0" err="1" smtClean="0"/>
              <a:t>Хэш</a:t>
            </a:r>
            <a:r>
              <a:rPr lang="ru-RU" dirty="0" smtClean="0"/>
              <a:t> нельзя расшифровать обратно и получить исходную цифровую строку транзакции.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Хэширование</a:t>
            </a:r>
            <a:r>
              <a:rPr lang="ru-RU" dirty="0" smtClean="0"/>
              <a:t> цифровой строки любой длины имеет результатом </a:t>
            </a:r>
            <a:r>
              <a:rPr lang="ru-RU" dirty="0" err="1" smtClean="0"/>
              <a:t>хэш</a:t>
            </a:r>
            <a:r>
              <a:rPr lang="ru-RU" dirty="0" smtClean="0"/>
              <a:t> одной установленной в </a:t>
            </a:r>
            <a:r>
              <a:rPr lang="ru-RU" dirty="0" err="1" smtClean="0"/>
              <a:t>блокчейне</a:t>
            </a:r>
            <a:r>
              <a:rPr lang="ru-RU" dirty="0" smtClean="0"/>
              <a:t> длины (количества символов в </a:t>
            </a:r>
            <a:r>
              <a:rPr lang="ru-RU" dirty="0" err="1" smtClean="0"/>
              <a:t>хэше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4. Замена одного символа в цифровой строке приведет к полной замене </a:t>
            </a:r>
            <a:r>
              <a:rPr lang="ru-RU" dirty="0" err="1" smtClean="0"/>
              <a:t>хэша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Функционирование </a:t>
            </a:r>
            <a:r>
              <a:rPr lang="ru-RU" sz="3600" b="1" dirty="0" err="1" smtClean="0">
                <a:solidFill>
                  <a:srgbClr val="FF0000"/>
                </a:solidFill>
              </a:rPr>
              <a:t>блокчейна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</a:rPr>
              <a:t>майнинг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Хэш</a:t>
            </a:r>
            <a:r>
              <a:rPr lang="ru-RU" dirty="0" smtClean="0"/>
              <a:t> транзакции передается кошельком в реестр транзакций </a:t>
            </a:r>
            <a:r>
              <a:rPr lang="ru-RU" dirty="0" err="1" smtClean="0"/>
              <a:t>блокчейна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Каждая транзакция проверяется (</a:t>
            </a:r>
            <a:r>
              <a:rPr lang="ru-RU" dirty="0" err="1" smtClean="0"/>
              <a:t>валидация</a:t>
            </a:r>
            <a:r>
              <a:rPr lang="ru-RU" dirty="0" smtClean="0"/>
              <a:t>) участником сети – </a:t>
            </a:r>
            <a:r>
              <a:rPr lang="ru-RU" dirty="0" err="1" smtClean="0"/>
              <a:t>майнером</a:t>
            </a:r>
            <a:r>
              <a:rPr lang="ru-RU" dirty="0" smtClean="0"/>
              <a:t>, они собираются в блок, для которого программно-аппаратными средствами </a:t>
            </a:r>
            <a:r>
              <a:rPr lang="ru-RU" dirty="0" err="1" smtClean="0"/>
              <a:t>майнера</a:t>
            </a:r>
            <a:r>
              <a:rPr lang="ru-RU" dirty="0" smtClean="0"/>
              <a:t> высчитывается </a:t>
            </a:r>
            <a:r>
              <a:rPr lang="ru-RU" dirty="0" err="1" smtClean="0"/>
              <a:t>хэш</a:t>
            </a:r>
            <a:r>
              <a:rPr lang="ru-RU" dirty="0" smtClean="0"/>
              <a:t> блока, которым блок подписывается.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Блок только одного из </a:t>
            </a:r>
            <a:r>
              <a:rPr lang="ru-RU" dirty="0" err="1" smtClean="0">
                <a:solidFill>
                  <a:srgbClr val="FF0000"/>
                </a:solidFill>
              </a:rPr>
              <a:t>майнеров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по результатам заложенного в </a:t>
            </a:r>
            <a:r>
              <a:rPr lang="ru-RU" dirty="0" err="1" smtClean="0"/>
              <a:t>блокчейне</a:t>
            </a:r>
            <a:r>
              <a:rPr lang="ru-RU" dirty="0" smtClean="0"/>
              <a:t> алгоритма консенсуса добавляется в цепочку блоков </a:t>
            </a:r>
            <a:r>
              <a:rPr lang="ru-RU" dirty="0" err="1" smtClean="0"/>
              <a:t>блокчейна</a:t>
            </a:r>
            <a:r>
              <a:rPr lang="ru-RU" dirty="0" smtClean="0"/>
              <a:t> и этот </a:t>
            </a:r>
            <a:r>
              <a:rPr lang="ru-RU" dirty="0" err="1" smtClean="0"/>
              <a:t>майнер</a:t>
            </a:r>
            <a:r>
              <a:rPr lang="ru-RU" dirty="0" smtClean="0"/>
              <a:t> получает вознаграждение в виде </a:t>
            </a:r>
            <a:r>
              <a:rPr lang="ru-RU" dirty="0" err="1" smtClean="0"/>
              <a:t>биткойнов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Таким образом генерируются новые </a:t>
            </a:r>
            <a:r>
              <a:rPr lang="ru-RU" dirty="0" err="1" smtClean="0"/>
              <a:t>биткойны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3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Структура блока в </a:t>
            </a:r>
            <a:r>
              <a:rPr lang="ru-RU" sz="3600" b="1" dirty="0" err="1" smtClean="0">
                <a:solidFill>
                  <a:srgbClr val="FF0000"/>
                </a:solidFill>
              </a:rPr>
              <a:t>блокчейне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Каждый блок имеет одинаковую структуру: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Заголовок (идентификатор)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Содержимое (транзакции)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Подпись </a:t>
            </a:r>
            <a:r>
              <a:rPr lang="ru-RU" dirty="0" err="1" smtClean="0">
                <a:solidFill>
                  <a:srgbClr val="FF0000"/>
                </a:solidFill>
              </a:rPr>
              <a:t>майнера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хэш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Размер блока 1 Мб.</a:t>
            </a:r>
          </a:p>
          <a:p>
            <a:pPr marL="0" indent="0">
              <a:buNone/>
            </a:pPr>
            <a:r>
              <a:rPr lang="ru-RU" dirty="0" smtClean="0"/>
              <a:t>У каждого включенного блока в цепочку по результатам консенсуса </a:t>
            </a:r>
            <a:r>
              <a:rPr lang="ru-RU" dirty="0" err="1" smtClean="0"/>
              <a:t>хэш</a:t>
            </a:r>
            <a:r>
              <a:rPr lang="ru-RU" dirty="0" smtClean="0"/>
              <a:t> включает </a:t>
            </a:r>
            <a:r>
              <a:rPr lang="ru-RU" dirty="0" err="1" smtClean="0"/>
              <a:t>хэш</a:t>
            </a:r>
            <a:r>
              <a:rPr lang="ru-RU" dirty="0" smtClean="0"/>
              <a:t> предыдущего блока – так образуется цепочка.</a:t>
            </a:r>
          </a:p>
        </p:txBody>
      </p:sp>
    </p:spTree>
    <p:extLst>
      <p:ext uri="{BB962C8B-B14F-4D97-AF65-F5344CB8AC3E}">
        <p14:creationId xmlns:p14="http://schemas.microsoft.com/office/powerpoint/2010/main" val="29509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Характеристика </a:t>
            </a:r>
            <a:r>
              <a:rPr lang="ru-RU" sz="3600" b="1" dirty="0" err="1" smtClean="0">
                <a:solidFill>
                  <a:srgbClr val="FF0000"/>
                </a:solidFill>
              </a:rPr>
              <a:t>майнера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0" y="987552"/>
            <a:ext cx="10515600" cy="512540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Майнер</a:t>
            </a:r>
            <a:r>
              <a:rPr lang="ru-RU" dirty="0" smtClean="0"/>
              <a:t> как участник </a:t>
            </a:r>
            <a:r>
              <a:rPr lang="ru-RU" dirty="0" err="1" smtClean="0"/>
              <a:t>блокчейна</a:t>
            </a:r>
            <a:r>
              <a:rPr lang="ru-RU" dirty="0" smtClean="0"/>
              <a:t> хранит на компьютере копию всего </a:t>
            </a:r>
            <a:r>
              <a:rPr lang="ru-RU" dirty="0" err="1" smtClean="0"/>
              <a:t>блокчейна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В этой связи он именуется </a:t>
            </a:r>
            <a:r>
              <a:rPr lang="ru-RU" dirty="0" err="1" smtClean="0">
                <a:solidFill>
                  <a:srgbClr val="FF0000"/>
                </a:solidFill>
              </a:rPr>
              <a:t>нодой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 err="1" smtClean="0"/>
              <a:t>Нода</a:t>
            </a:r>
            <a:r>
              <a:rPr lang="ru-RU" dirty="0" smtClean="0"/>
              <a:t> всегда актуальна, она обновляется при включении компьютера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Формирование нового блока (именуется его добычей) кроме </a:t>
            </a:r>
            <a:r>
              <a:rPr lang="ru-RU" dirty="0" err="1" smtClean="0"/>
              <a:t>валидации</a:t>
            </a:r>
            <a:r>
              <a:rPr lang="ru-RU" dirty="0" smtClean="0"/>
              <a:t> заключается в решении сложных математических задач, требующих значительных вычислительных мощностей компьютера и расхода электроэнергии. </a:t>
            </a:r>
          </a:p>
          <a:p>
            <a:pPr marL="0" indent="0">
              <a:buNone/>
            </a:pPr>
            <a:r>
              <a:rPr lang="ru-RU" dirty="0" smtClean="0"/>
              <a:t>В результате их решения и формируется </a:t>
            </a:r>
            <a:r>
              <a:rPr lang="ru-RU" dirty="0" err="1" smtClean="0"/>
              <a:t>хэш</a:t>
            </a:r>
            <a:r>
              <a:rPr lang="ru-RU" dirty="0" smtClean="0"/>
              <a:t>, которым </a:t>
            </a:r>
            <a:r>
              <a:rPr lang="ru-RU" dirty="0" err="1" smtClean="0"/>
              <a:t>майнер</a:t>
            </a:r>
            <a:r>
              <a:rPr lang="ru-RU" dirty="0" smtClean="0"/>
              <a:t> подписывает созданный и проверенный блок</a:t>
            </a:r>
          </a:p>
        </p:txBody>
      </p:sp>
    </p:spTree>
    <p:extLst>
      <p:ext uri="{BB962C8B-B14F-4D97-AF65-F5344CB8AC3E}">
        <p14:creationId xmlns:p14="http://schemas.microsoft.com/office/powerpoint/2010/main" val="29444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Майнинг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биткоине</a:t>
            </a:r>
            <a:r>
              <a:rPr lang="ru-RU" dirty="0" smtClean="0"/>
              <a:t> создан механизм </a:t>
            </a:r>
            <a:r>
              <a:rPr lang="ru-RU" dirty="0"/>
              <a:t>перерасчета </a:t>
            </a:r>
            <a:r>
              <a:rPr lang="ru-RU" dirty="0" smtClean="0"/>
              <a:t>сложности, </a:t>
            </a:r>
            <a:r>
              <a:rPr lang="ru-RU" dirty="0"/>
              <a:t>который гарантирует, что независимо от количества </a:t>
            </a:r>
            <a:r>
              <a:rPr lang="ru-RU" dirty="0" err="1" smtClean="0"/>
              <a:t>майнеров</a:t>
            </a:r>
            <a:r>
              <a:rPr lang="ru-RU" dirty="0" smtClean="0"/>
              <a:t> заложенные </a:t>
            </a:r>
            <a:r>
              <a:rPr lang="ru-RU" dirty="0"/>
              <a:t>темпы эмиссии </a:t>
            </a:r>
            <a:r>
              <a:rPr lang="ru-RU" dirty="0" err="1"/>
              <a:t>биткоина</a:t>
            </a:r>
            <a:r>
              <a:rPr lang="ru-RU" dirty="0"/>
              <a:t> </a:t>
            </a:r>
            <a:r>
              <a:rPr lang="ru-RU" dirty="0" smtClean="0"/>
              <a:t>сохраняются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Сложность </a:t>
            </a:r>
            <a:r>
              <a:rPr lang="ru-RU" dirty="0" err="1"/>
              <a:t>майнинга</a:t>
            </a:r>
            <a:r>
              <a:rPr lang="ru-RU" dirty="0"/>
              <a:t> определяет объем вычислительных мощностей, необходимых для </a:t>
            </a:r>
            <a:r>
              <a:rPr lang="ru-RU" dirty="0" smtClean="0"/>
              <a:t>формирования нового блока – каждые 10 мин.</a:t>
            </a:r>
          </a:p>
          <a:p>
            <a:pPr marL="0" indent="0">
              <a:buNone/>
            </a:pPr>
            <a:r>
              <a:rPr lang="ru-RU" dirty="0" smtClean="0"/>
              <a:t>Показатель </a:t>
            </a:r>
            <a:r>
              <a:rPr lang="ru-RU" dirty="0"/>
              <a:t>сложности влияет на прибыльность добычи </a:t>
            </a:r>
            <a:r>
              <a:rPr lang="ru-RU" dirty="0" err="1" smtClean="0"/>
              <a:t>биткойна</a:t>
            </a:r>
            <a:r>
              <a:rPr lang="ru-RU" dirty="0" smtClean="0"/>
              <a:t> </a:t>
            </a:r>
            <a:r>
              <a:rPr lang="ru-RU" dirty="0"/>
              <a:t>и корректируется примерно каждые две недели.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Майнинг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5 ноября </a:t>
            </a:r>
            <a:r>
              <a:rPr lang="ru-RU" dirty="0" smtClean="0"/>
              <a:t>2024 г. в </a:t>
            </a:r>
            <a:r>
              <a:rPr lang="ru-RU" dirty="0"/>
              <a:t>результате очередного перерасчета показатель </a:t>
            </a:r>
            <a:r>
              <a:rPr lang="ru-RU" dirty="0" smtClean="0"/>
              <a:t>сложности вырос </a:t>
            </a:r>
            <a:r>
              <a:rPr lang="ru-RU" dirty="0"/>
              <a:t>на 6,24% и достиг 101,65 </a:t>
            </a:r>
            <a:r>
              <a:rPr lang="ru-RU" dirty="0" smtClean="0"/>
              <a:t>Т.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Теперь </a:t>
            </a:r>
            <a:r>
              <a:rPr lang="ru-RU" dirty="0" err="1"/>
              <a:t>майнерам</a:t>
            </a:r>
            <a:r>
              <a:rPr lang="ru-RU" dirty="0"/>
              <a:t> нужно провести 101,65 трлн попыток, чтобы найти правильное решение математической задачи для добычи одного блока в сети </a:t>
            </a:r>
            <a:r>
              <a:rPr lang="ru-RU" dirty="0" err="1"/>
              <a:t>биткоина</a:t>
            </a:r>
            <a:r>
              <a:rPr lang="ru-RU" dirty="0"/>
              <a:t> и </a:t>
            </a:r>
            <a:r>
              <a:rPr lang="ru-RU" dirty="0">
                <a:solidFill>
                  <a:srgbClr val="FF0000"/>
                </a:solidFill>
              </a:rPr>
              <a:t>эмиссии новых 3,125 BTC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41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Родовые признаки независимой цифровой валюты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96995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Децентрализация </a:t>
            </a:r>
          </a:p>
          <a:p>
            <a:pPr>
              <a:buFontTx/>
              <a:buChar char="-"/>
            </a:pPr>
            <a:r>
              <a:rPr lang="ru-RU" dirty="0" smtClean="0"/>
              <a:t>отсутствие прямой связи с денежной системой конкретного государства – не создается в качестве его национальной валюты;</a:t>
            </a:r>
          </a:p>
          <a:p>
            <a:pPr>
              <a:buFontTx/>
              <a:buChar char="-"/>
            </a:pPr>
            <a:r>
              <a:rPr lang="ru-RU" dirty="0" smtClean="0"/>
              <a:t>отсутствие эмиссионного центра: ни функционального, ни территориального;</a:t>
            </a:r>
          </a:p>
          <a:p>
            <a:pPr>
              <a:buFontTx/>
              <a:buChar char="-"/>
            </a:pPr>
            <a:r>
              <a:rPr lang="ru-RU" dirty="0" smtClean="0"/>
              <a:t>отсутствие регулирования со стороны государства в формате монетарной политики;</a:t>
            </a:r>
          </a:p>
          <a:p>
            <a:pPr>
              <a:buFontTx/>
              <a:buChar char="-"/>
            </a:pPr>
            <a:r>
              <a:rPr lang="ru-RU" dirty="0" smtClean="0"/>
              <a:t>отсутствие прямого влияния государства, его политики на </a:t>
            </a:r>
            <a:r>
              <a:rPr lang="ru-RU" dirty="0"/>
              <a:t>курс независимой цифровой </a:t>
            </a:r>
            <a:r>
              <a:rPr lang="ru-RU" dirty="0" smtClean="0"/>
              <a:t>валюты.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116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Майнинг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Эмиссионная награда </a:t>
            </a:r>
            <a:r>
              <a:rPr lang="ru-RU" dirty="0" err="1" smtClean="0"/>
              <a:t>майнеру</a:t>
            </a:r>
            <a:r>
              <a:rPr lang="ru-RU" dirty="0" smtClean="0"/>
              <a:t> за добавленный блок уменьшается в 2 раза каждые 4 года.</a:t>
            </a:r>
          </a:p>
          <a:p>
            <a:pPr marL="0" indent="0">
              <a:buNone/>
            </a:pPr>
            <a:r>
              <a:rPr lang="ru-RU" dirty="0" smtClean="0"/>
              <a:t>Событие (</a:t>
            </a:r>
            <a:r>
              <a:rPr lang="ru-RU" dirty="0" err="1" smtClean="0"/>
              <a:t>халвинг</a:t>
            </a:r>
            <a:r>
              <a:rPr lang="ru-RU" dirty="0" smtClean="0"/>
              <a:t>) происходило 4 раза:</a:t>
            </a:r>
          </a:p>
          <a:p>
            <a:pPr marL="0" indent="0">
              <a:buNone/>
            </a:pPr>
            <a:r>
              <a:rPr lang="ru-RU" dirty="0" smtClean="0"/>
              <a:t>2012 г – с 50 ВТС до 25 ВТС</a:t>
            </a:r>
          </a:p>
          <a:p>
            <a:pPr marL="0" indent="0">
              <a:buNone/>
            </a:pPr>
            <a:r>
              <a:rPr lang="ru-RU" dirty="0" smtClean="0"/>
              <a:t>2016 г.  - 12,5 ВТС</a:t>
            </a:r>
          </a:p>
          <a:p>
            <a:pPr marL="0" indent="0">
              <a:buNone/>
            </a:pPr>
            <a:r>
              <a:rPr lang="ru-RU" dirty="0" smtClean="0"/>
              <a:t>2020 г. – 6,25 ВТС</a:t>
            </a:r>
          </a:p>
          <a:p>
            <a:pPr marL="0" indent="0">
              <a:buNone/>
            </a:pPr>
            <a:r>
              <a:rPr lang="ru-RU" dirty="0" smtClean="0"/>
              <a:t>20.04.2024 г. – </a:t>
            </a:r>
            <a:r>
              <a:rPr lang="ru-RU" dirty="0" smtClean="0">
                <a:solidFill>
                  <a:srgbClr val="FF0000"/>
                </a:solidFill>
              </a:rPr>
              <a:t>3,125 ВТС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448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Отбор блока в сеть (консенсус)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биткойне</a:t>
            </a:r>
            <a:r>
              <a:rPr lang="ru-RU" dirty="0" smtClean="0"/>
              <a:t> алгоритм достижения консенсуса – </a:t>
            </a:r>
            <a:r>
              <a:rPr lang="en-US" dirty="0" smtClean="0">
                <a:solidFill>
                  <a:srgbClr val="FF0000"/>
                </a:solidFill>
              </a:rPr>
              <a:t>Proof-of-Work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PoW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Награду получает тот, кто больше потратил вычислительных мощностей, создав самый красивый </a:t>
            </a:r>
            <a:r>
              <a:rPr lang="ru-RU" dirty="0" err="1" smtClean="0"/>
              <a:t>хэш</a:t>
            </a:r>
            <a:r>
              <a:rPr lang="ru-RU" dirty="0" smtClean="0"/>
              <a:t> блока.</a:t>
            </a:r>
          </a:p>
          <a:p>
            <a:pPr marL="0" indent="0">
              <a:buNone/>
            </a:pPr>
            <a:r>
              <a:rPr lang="ru-RU" dirty="0" smtClean="0"/>
              <a:t>Красота </a:t>
            </a:r>
            <a:r>
              <a:rPr lang="ru-RU" dirty="0" err="1" smtClean="0"/>
              <a:t>хэша</a:t>
            </a:r>
            <a:r>
              <a:rPr lang="ru-RU" dirty="0" smtClean="0"/>
              <a:t> – количество нулей в его начале.</a:t>
            </a:r>
          </a:p>
          <a:p>
            <a:pPr marL="0" indent="0">
              <a:buNone/>
            </a:pPr>
            <a:r>
              <a:rPr lang="ru-RU" dirty="0" smtClean="0"/>
              <a:t>Имеет место элемент случайности, создающий близкие условия всем участникам.</a:t>
            </a:r>
          </a:p>
          <a:p>
            <a:pPr marL="0" indent="0">
              <a:buNone/>
            </a:pPr>
            <a:r>
              <a:rPr lang="ru-RU" u="sng" dirty="0" smtClean="0"/>
              <a:t>Альтернативный вид консенсуса </a:t>
            </a:r>
            <a:r>
              <a:rPr lang="ru-RU" dirty="0" smtClean="0"/>
              <a:t>-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Proof-of-Stake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PoS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ru-RU" dirty="0"/>
              <a:t>доказательство состояния. При прочих равных условиях выигрывает </a:t>
            </a:r>
            <a:r>
              <a:rPr lang="ru-RU" dirty="0" err="1"/>
              <a:t>майнер</a:t>
            </a:r>
            <a:r>
              <a:rPr lang="ru-RU" dirty="0"/>
              <a:t>, который обладает большим количеством </a:t>
            </a:r>
            <a:r>
              <a:rPr lang="ru-RU" dirty="0" err="1"/>
              <a:t>токенов</a:t>
            </a:r>
            <a:r>
              <a:rPr lang="ru-RU" dirty="0"/>
              <a:t> </a:t>
            </a:r>
            <a:r>
              <a:rPr lang="ru-RU" dirty="0" err="1"/>
              <a:t>криптовалюты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975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Альткоины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Первые </a:t>
            </a:r>
            <a:r>
              <a:rPr lang="ru-RU" dirty="0" err="1" smtClean="0"/>
              <a:t>альткоины</a:t>
            </a:r>
            <a:r>
              <a:rPr lang="ru-RU" dirty="0" smtClean="0"/>
              <a:t> на основе изменения исходного кода ВТС появились в 2011 году.</a:t>
            </a:r>
          </a:p>
          <a:p>
            <a:pPr marL="0" indent="0">
              <a:buNone/>
            </a:pPr>
            <a:r>
              <a:rPr lang="ru-RU" dirty="0" smtClean="0"/>
              <a:t>Примеры:</a:t>
            </a:r>
          </a:p>
          <a:p>
            <a:pPr marL="0" indent="0">
              <a:buNone/>
            </a:pPr>
            <a:r>
              <a:rPr lang="ru-RU" dirty="0" smtClean="0"/>
              <a:t>2011 г. - </a:t>
            </a:r>
            <a:r>
              <a:rPr lang="en-US" dirty="0" err="1" smtClean="0"/>
              <a:t>Litecoin</a:t>
            </a:r>
            <a:r>
              <a:rPr lang="en-US" dirty="0" smtClean="0"/>
              <a:t>  - </a:t>
            </a:r>
            <a:r>
              <a:rPr lang="ru-RU" dirty="0" smtClean="0"/>
              <a:t>выше скорость транзакций.</a:t>
            </a:r>
          </a:p>
          <a:p>
            <a:pPr marL="0" indent="0">
              <a:buNone/>
            </a:pPr>
            <a:r>
              <a:rPr lang="ru-RU" dirty="0" smtClean="0"/>
              <a:t>2013 г. - </a:t>
            </a:r>
            <a:r>
              <a:rPr lang="en-US" dirty="0" err="1" smtClean="0"/>
              <a:t>Ethereum</a:t>
            </a:r>
            <a:r>
              <a:rPr lang="ru-RU" dirty="0" smtClean="0"/>
              <a:t>  (эфир) – реализована концепция смарт-контрактов</a:t>
            </a:r>
          </a:p>
          <a:p>
            <a:pPr marL="0" indent="0">
              <a:buNone/>
            </a:pPr>
            <a:r>
              <a:rPr lang="ru-RU" dirty="0" err="1" smtClean="0"/>
              <a:t>Блокчейны</a:t>
            </a:r>
            <a:r>
              <a:rPr lang="ru-RU" dirty="0" smtClean="0"/>
              <a:t> специального назначения (хранения данных и распределенных вычислений и </a:t>
            </a:r>
            <a:r>
              <a:rPr lang="ru-RU" dirty="0" err="1" smtClean="0"/>
              <a:t>тд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20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Волатильность, </a:t>
            </a:r>
            <a:r>
              <a:rPr lang="ru-RU" sz="3600" b="1" dirty="0" err="1" smtClean="0">
                <a:solidFill>
                  <a:srgbClr val="FF0000"/>
                </a:solidFill>
              </a:rPr>
              <a:t>биткойн</a:t>
            </a:r>
            <a:r>
              <a:rPr lang="ru-RU" sz="3600" b="1" dirty="0" smtClean="0">
                <a:solidFill>
                  <a:srgbClr val="FF0000"/>
                </a:solidFill>
              </a:rPr>
              <a:t> с 04.08 -04.11.2024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05872"/>
            <a:ext cx="10515600" cy="481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Стейблкоины</a:t>
            </a:r>
            <a:r>
              <a:rPr lang="ru-RU" sz="3600" dirty="0" smtClean="0">
                <a:solidFill>
                  <a:srgbClr val="FF0000"/>
                </a:solidFill>
              </a:rPr>
              <a:t>, </a:t>
            </a:r>
            <a:r>
              <a:rPr lang="ru-RU" sz="3600" dirty="0" err="1" smtClean="0">
                <a:solidFill>
                  <a:srgbClr val="FF0000"/>
                </a:solidFill>
              </a:rPr>
              <a:t>стейблкойны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Стейблкоины</a:t>
            </a:r>
            <a:r>
              <a:rPr lang="ru-RU" dirty="0"/>
              <a:t> — это </a:t>
            </a:r>
            <a:r>
              <a:rPr lang="ru-RU" dirty="0" err="1"/>
              <a:t>криптовалюты</a:t>
            </a:r>
            <a:r>
              <a:rPr lang="ru-RU" dirty="0"/>
              <a:t>, стоимость которых привязана к </a:t>
            </a:r>
            <a:r>
              <a:rPr lang="ru-RU" dirty="0" smtClean="0"/>
              <a:t>определенной </a:t>
            </a:r>
            <a:r>
              <a:rPr lang="ru-RU" dirty="0" err="1" smtClean="0"/>
              <a:t>фиатной</a:t>
            </a:r>
            <a:r>
              <a:rPr lang="ru-RU" dirty="0" smtClean="0"/>
              <a:t> </a:t>
            </a:r>
            <a:r>
              <a:rPr lang="ru-RU" dirty="0"/>
              <a:t>валюте </a:t>
            </a:r>
            <a:r>
              <a:rPr lang="ru-RU" dirty="0" smtClean="0"/>
              <a:t>(обычно к доллару </a:t>
            </a:r>
            <a:r>
              <a:rPr lang="ru-RU" dirty="0"/>
              <a:t>или евро) или физическому активу (например, </a:t>
            </a:r>
            <a:r>
              <a:rPr lang="ru-RU" dirty="0" smtClean="0"/>
              <a:t>к золоту</a:t>
            </a:r>
            <a:r>
              <a:rPr lang="ru-RU" dirty="0"/>
              <a:t>).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 При обмене монеты на </a:t>
            </a:r>
            <a:r>
              <a:rPr lang="ru-RU" dirty="0" err="1"/>
              <a:t>фиатные</a:t>
            </a:r>
            <a:r>
              <a:rPr lang="ru-RU" dirty="0"/>
              <a:t> деньги </a:t>
            </a:r>
            <a:r>
              <a:rPr lang="ru-RU" dirty="0" err="1" smtClean="0"/>
              <a:t>стейблкоин</a:t>
            </a:r>
            <a:r>
              <a:rPr lang="ru-RU" dirty="0" smtClean="0"/>
              <a:t> выходит </a:t>
            </a:r>
            <a:r>
              <a:rPr lang="ru-RU" dirty="0"/>
              <a:t>из обращения.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этом монета обладает всеми качествами </a:t>
            </a:r>
            <a:r>
              <a:rPr lang="ru-RU" dirty="0" err="1"/>
              <a:t>криптовалюты</a:t>
            </a:r>
            <a:r>
              <a:rPr lang="ru-RU" dirty="0"/>
              <a:t>, но, в отличие от </a:t>
            </a:r>
            <a:r>
              <a:rPr lang="ru-RU" dirty="0" err="1"/>
              <a:t>биткоина</a:t>
            </a:r>
            <a:r>
              <a:rPr lang="ru-RU" dirty="0"/>
              <a:t> или эфира, </a:t>
            </a:r>
            <a:r>
              <a:rPr lang="ru-RU" dirty="0" smtClean="0"/>
              <a:t>менее подвержена волатильности.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12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USDT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6384"/>
            <a:ext cx="10515600" cy="53905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Самый популярный </a:t>
            </a:r>
            <a:r>
              <a:rPr lang="ru-RU" dirty="0" err="1" smtClean="0"/>
              <a:t>стейблоин</a:t>
            </a:r>
            <a:r>
              <a:rPr lang="ru-RU" dirty="0" smtClean="0"/>
              <a:t> -  </a:t>
            </a:r>
            <a:r>
              <a:rPr lang="en-US" b="1" dirty="0" smtClean="0">
                <a:solidFill>
                  <a:srgbClr val="FF0000"/>
                </a:solidFill>
              </a:rPr>
              <a:t>USDT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USDt</a:t>
            </a:r>
            <a:r>
              <a:rPr lang="en-US" dirty="0" smtClean="0"/>
              <a:t>) </a:t>
            </a:r>
            <a:r>
              <a:rPr lang="ru-RU" dirty="0" smtClean="0"/>
              <a:t>компании </a:t>
            </a:r>
            <a:r>
              <a:rPr lang="en-US" dirty="0" smtClean="0"/>
              <a:t>Tether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Текущая цена </a:t>
            </a:r>
            <a:r>
              <a:rPr lang="ru-RU" dirty="0" err="1"/>
              <a:t>Tether</a:t>
            </a:r>
            <a:r>
              <a:rPr lang="ru-RU" dirty="0"/>
              <a:t> </a:t>
            </a:r>
            <a:r>
              <a:rPr lang="ru-RU" dirty="0" err="1"/>
              <a:t>USDt</a:t>
            </a:r>
            <a:r>
              <a:rPr lang="ru-RU" dirty="0"/>
              <a:t> </a:t>
            </a:r>
            <a:r>
              <a:rPr lang="en-US" dirty="0" smtClean="0"/>
              <a:t>(05</a:t>
            </a:r>
            <a:r>
              <a:rPr lang="ru-RU" dirty="0" smtClean="0"/>
              <a:t>.11.24) составляет </a:t>
            </a:r>
            <a:r>
              <a:rPr lang="ru-RU" b="1" dirty="0">
                <a:solidFill>
                  <a:srgbClr val="FF0000"/>
                </a:solidFill>
              </a:rPr>
              <a:t>$ 0.999485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Объем </a:t>
            </a:r>
            <a:r>
              <a:rPr lang="ru-RU" dirty="0"/>
              <a:t>торгов за 24 часа: </a:t>
            </a:r>
            <a:r>
              <a:rPr lang="ru-RU" b="1" dirty="0">
                <a:solidFill>
                  <a:srgbClr val="FF0000"/>
                </a:solidFill>
              </a:rPr>
              <a:t>$ </a:t>
            </a:r>
            <a:r>
              <a:rPr lang="ru-RU" b="1" dirty="0" smtClean="0">
                <a:solidFill>
                  <a:srgbClr val="FF0000"/>
                </a:solidFill>
              </a:rPr>
              <a:t>64.53 B </a:t>
            </a:r>
            <a:r>
              <a:rPr lang="ru-RU" b="1" dirty="0">
                <a:solidFill>
                  <a:srgbClr val="FF0000"/>
                </a:solidFill>
              </a:rPr>
              <a:t>USD</a:t>
            </a:r>
            <a:r>
              <a:rPr lang="ru-RU" dirty="0"/>
              <a:t>. Цена USDT к USD обновляется в </a:t>
            </a:r>
            <a:r>
              <a:rPr lang="ru-RU" dirty="0" smtClean="0"/>
              <a:t>режиме </a:t>
            </a:r>
            <a:r>
              <a:rPr lang="ru-RU" dirty="0"/>
              <a:t>реального времени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" y="2934345"/>
            <a:ext cx="9729215" cy="33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Типичные формы участия на рынке </a:t>
            </a:r>
            <a:r>
              <a:rPr lang="ru-RU" sz="32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криптовалюты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 smtClean="0"/>
              <a:t>Криптовалюта</a:t>
            </a:r>
            <a:r>
              <a:rPr lang="ru-RU" dirty="0" smtClean="0"/>
              <a:t> – инвестиционный актив.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Покупка и продажа </a:t>
            </a:r>
            <a:r>
              <a:rPr lang="ru-RU" dirty="0" err="1" smtClean="0"/>
              <a:t>криптовалюты</a:t>
            </a:r>
            <a:r>
              <a:rPr lang="ru-RU" dirty="0" smtClean="0"/>
              <a:t>. 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Обмен </a:t>
            </a:r>
            <a:r>
              <a:rPr lang="ru-RU" dirty="0" err="1" smtClean="0"/>
              <a:t>криптовалюты</a:t>
            </a:r>
            <a:r>
              <a:rPr lang="ru-RU" dirty="0" smtClean="0"/>
              <a:t> на </a:t>
            </a:r>
            <a:r>
              <a:rPr lang="ru-RU" dirty="0" err="1" smtClean="0"/>
              <a:t>фиатную</a:t>
            </a:r>
            <a:r>
              <a:rPr lang="ru-RU" dirty="0" smtClean="0"/>
              <a:t> валюту.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Майнинг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Криптовалюта</a:t>
            </a:r>
            <a:r>
              <a:rPr lang="ru-RU" dirty="0" smtClean="0"/>
              <a:t> не может использоваться в платежной системе РФ как суррогат национальной валюты.</a:t>
            </a:r>
          </a:p>
          <a:p>
            <a:pPr marL="0" indent="0">
              <a:buNone/>
            </a:pPr>
            <a:r>
              <a:rPr lang="ru-RU" dirty="0" smtClean="0"/>
              <a:t>В денежной системе РФ ЦБ не создана специальная инфраструктура для операций с </a:t>
            </a:r>
            <a:r>
              <a:rPr lang="ru-RU" dirty="0" err="1" smtClean="0"/>
              <a:t>криптовалютой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 правовом поле РФ </a:t>
            </a:r>
            <a:r>
              <a:rPr lang="ru-RU" dirty="0" err="1" smtClean="0"/>
              <a:t>криптовалюта</a:t>
            </a:r>
            <a:r>
              <a:rPr lang="ru-RU" dirty="0" smtClean="0"/>
              <a:t> является имуществом.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ТОП-5 способов, позволяющих купить </a:t>
            </a:r>
            <a:r>
              <a:rPr lang="ru-RU" sz="32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криптовалюту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 российские рубли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Криптобиржи</a:t>
            </a:r>
            <a:r>
              <a:rPr lang="ru-RU" dirty="0"/>
              <a:t>, включая </a:t>
            </a:r>
            <a:r>
              <a:rPr lang="en-US" dirty="0"/>
              <a:t>p2p </a:t>
            </a:r>
            <a:r>
              <a:rPr lang="ru-RU" dirty="0"/>
              <a:t>платформы – например, </a:t>
            </a:r>
            <a:r>
              <a:rPr lang="en-US" dirty="0" err="1">
                <a:hlinkClick r:id="rId2"/>
              </a:rPr>
              <a:t>Bybit</a:t>
            </a:r>
            <a:r>
              <a:rPr lang="en-US" dirty="0"/>
              <a:t>, </a:t>
            </a:r>
            <a:r>
              <a:rPr lang="en-US" dirty="0" err="1">
                <a:hlinkClick r:id="rId3"/>
              </a:rPr>
              <a:t>BingX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MEXC</a:t>
            </a:r>
            <a:r>
              <a:rPr lang="en-US" dirty="0"/>
              <a:t>, </a:t>
            </a:r>
            <a:r>
              <a:rPr lang="en-US" dirty="0" err="1">
                <a:hlinkClick r:id="rId5"/>
              </a:rPr>
              <a:t>Bitpapa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Sky Crypto</a:t>
            </a:r>
            <a:r>
              <a:rPr lang="en-US" dirty="0"/>
              <a:t>, </a:t>
            </a:r>
            <a:r>
              <a:rPr lang="en-US" dirty="0" err="1">
                <a:hlinkClick r:id="rId7"/>
              </a:rPr>
              <a:t>Bitget</a:t>
            </a:r>
            <a:r>
              <a:rPr lang="en-US" dirty="0">
                <a:hlinkClick r:id="rId7"/>
              </a:rPr>
              <a:t>, </a:t>
            </a:r>
            <a:r>
              <a:rPr lang="en-US" dirty="0" err="1">
                <a:hlinkClick r:id="rId8"/>
              </a:rPr>
              <a:t>KuCoin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HTX</a:t>
            </a:r>
            <a:endParaRPr lang="en-US" dirty="0"/>
          </a:p>
          <a:p>
            <a:r>
              <a:rPr lang="ru-RU" dirty="0" err="1"/>
              <a:t>Криптообменники</a:t>
            </a:r>
            <a:r>
              <a:rPr lang="ru-RU" dirty="0"/>
              <a:t> – например, </a:t>
            </a:r>
            <a:r>
              <a:rPr lang="en-US" dirty="0" err="1">
                <a:hlinkClick r:id="rId10"/>
              </a:rPr>
              <a:t>Kassa</a:t>
            </a:r>
            <a:r>
              <a:rPr lang="en-US" dirty="0"/>
              <a:t>, </a:t>
            </a:r>
            <a:r>
              <a:rPr lang="en-US" dirty="0" err="1">
                <a:hlinkClick r:id="rId11"/>
              </a:rPr>
              <a:t>Baksmany</a:t>
            </a:r>
            <a:r>
              <a:rPr lang="en-US" dirty="0"/>
              <a:t>, </a:t>
            </a:r>
            <a:r>
              <a:rPr lang="en-US" dirty="0">
                <a:hlinkClick r:id="rId12"/>
              </a:rPr>
              <a:t>60sek</a:t>
            </a:r>
            <a:r>
              <a:rPr lang="en-US" dirty="0"/>
              <a:t>, </a:t>
            </a:r>
            <a:r>
              <a:rPr lang="en-US" dirty="0">
                <a:hlinkClick r:id="rId13"/>
              </a:rPr>
              <a:t>Kursov24</a:t>
            </a:r>
            <a:endParaRPr lang="en-US" dirty="0"/>
          </a:p>
          <a:p>
            <a:r>
              <a:rPr lang="ru-RU" dirty="0"/>
              <a:t>Платежные системы с крипто – например, </a:t>
            </a:r>
            <a:r>
              <a:rPr lang="en-US" dirty="0" err="1">
                <a:hlinkClick r:id="rId14"/>
              </a:rPr>
              <a:t>Payeer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Capitalist</a:t>
            </a:r>
            <a:r>
              <a:rPr lang="en-US" dirty="0"/>
              <a:t>, </a:t>
            </a:r>
            <a:r>
              <a:rPr lang="en-US" dirty="0" err="1">
                <a:hlinkClick r:id="rId16"/>
              </a:rPr>
              <a:t>Volet</a:t>
            </a:r>
            <a:endParaRPr lang="en-US" dirty="0"/>
          </a:p>
          <a:p>
            <a:r>
              <a:rPr lang="ru-RU" dirty="0" err="1"/>
              <a:t>Криптоботы</a:t>
            </a:r>
            <a:r>
              <a:rPr lang="ru-RU" dirty="0"/>
              <a:t> в Телеграм – например, </a:t>
            </a:r>
            <a:r>
              <a:rPr lang="en-US" dirty="0" err="1">
                <a:hlinkClick r:id="rId17"/>
              </a:rPr>
              <a:t>xRocket</a:t>
            </a:r>
            <a:r>
              <a:rPr lang="en-US" dirty="0"/>
              <a:t>, </a:t>
            </a:r>
            <a:r>
              <a:rPr lang="en-US" dirty="0">
                <a:hlinkClick r:id="rId18"/>
              </a:rPr>
              <a:t>Crypto Bot</a:t>
            </a:r>
            <a:r>
              <a:rPr lang="en-US" dirty="0"/>
              <a:t>, </a:t>
            </a:r>
            <a:r>
              <a:rPr lang="en-US" dirty="0">
                <a:hlinkClick r:id="rId19"/>
              </a:rPr>
              <a:t>tg60sek_bot</a:t>
            </a:r>
            <a:r>
              <a:rPr lang="en-US" dirty="0"/>
              <a:t>, </a:t>
            </a:r>
            <a:r>
              <a:rPr lang="en-US" dirty="0">
                <a:hlinkClick r:id="rId20"/>
              </a:rPr>
              <a:t>@</a:t>
            </a:r>
            <a:r>
              <a:rPr lang="en-US" dirty="0" err="1">
                <a:hlinkClick r:id="rId20"/>
              </a:rPr>
              <a:t>baksmany_wallet_bot</a:t>
            </a:r>
            <a:r>
              <a:rPr lang="en-US" dirty="0"/>
              <a:t>, </a:t>
            </a:r>
            <a:r>
              <a:rPr lang="en-US" dirty="0">
                <a:hlinkClick r:id="rId21"/>
              </a:rPr>
              <a:t>@Wallet</a:t>
            </a:r>
            <a:endParaRPr lang="en-US" dirty="0"/>
          </a:p>
          <a:p>
            <a:r>
              <a:rPr lang="ru-RU" dirty="0" err="1"/>
              <a:t>Криптоматы</a:t>
            </a:r>
            <a:r>
              <a:rPr lang="ru-RU" dirty="0"/>
              <a:t> – сайт для поиска – </a:t>
            </a:r>
            <a:r>
              <a:rPr lang="en-US" dirty="0" err="1">
                <a:hlinkClick r:id="rId22"/>
              </a:rPr>
              <a:t>CoinATMradar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23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21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Децентрализованные </a:t>
            </a:r>
            <a:r>
              <a:rPr lang="ru-RU" b="1" dirty="0">
                <a:solidFill>
                  <a:srgbClr val="FF0000"/>
                </a:solidFill>
              </a:rPr>
              <a:t>биржи </a:t>
            </a:r>
            <a:r>
              <a:rPr lang="ru-RU" dirty="0"/>
              <a:t>– это инновационный способ торговли активами, который доступен только на </a:t>
            </a:r>
            <a:r>
              <a:rPr lang="ru-RU" dirty="0" err="1"/>
              <a:t>криптовалютном</a:t>
            </a:r>
            <a:r>
              <a:rPr lang="ru-RU" dirty="0"/>
              <a:t> рынке. Основная особенность таких платформ заключается в том, что у них нет централизованной администрации, которая может ими управлять. При этом у пользователей отсутствует </a:t>
            </a:r>
            <a:r>
              <a:rPr lang="ru-RU" dirty="0" smtClean="0"/>
              <a:t>необходимость раскрывать свои личные данные.</a:t>
            </a:r>
            <a:endParaRPr lang="en-US" dirty="0" smtClean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Децентрализованная биржа </a:t>
            </a:r>
            <a:r>
              <a:rPr lang="ru-RU" dirty="0"/>
              <a:t>(DEX) работает на основе технологии </a:t>
            </a:r>
            <a:r>
              <a:rPr lang="ru-RU" dirty="0" err="1" smtClean="0"/>
              <a:t>blockchain</a:t>
            </a:r>
            <a:r>
              <a:rPr lang="ru-RU" dirty="0"/>
              <a:t>. Управляются биржи типа </a:t>
            </a:r>
            <a:r>
              <a:rPr lang="ru-RU" dirty="0">
                <a:solidFill>
                  <a:srgbClr val="FF0000"/>
                </a:solidFill>
              </a:rPr>
              <a:t>DEX </a:t>
            </a:r>
            <a:r>
              <a:rPr lang="ru-RU" dirty="0"/>
              <a:t>при помощи смарт-контрактов, то есть они полностью </a:t>
            </a:r>
            <a:r>
              <a:rPr lang="ru-RU" dirty="0" smtClean="0"/>
              <a:t>автоматизированы.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002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0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8096"/>
            <a:ext cx="10515600" cy="540886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случае </a:t>
            </a:r>
            <a:r>
              <a:rPr lang="ru-RU" b="1" dirty="0">
                <a:solidFill>
                  <a:srgbClr val="FF0000"/>
                </a:solidFill>
              </a:rPr>
              <a:t>DEX с AMM </a:t>
            </a:r>
            <a:r>
              <a:rPr lang="ru-RU" b="1" dirty="0"/>
              <a:t>(</a:t>
            </a:r>
            <a:r>
              <a:rPr lang="ru-RU" b="1" dirty="0" err="1"/>
              <a:t>Automated</a:t>
            </a:r>
            <a:r>
              <a:rPr lang="ru-RU" b="1" dirty="0"/>
              <a:t> </a:t>
            </a:r>
            <a:r>
              <a:rPr lang="ru-RU" b="1" dirty="0" err="1"/>
              <a:t>Market</a:t>
            </a:r>
            <a:r>
              <a:rPr lang="ru-RU" b="1" dirty="0"/>
              <a:t> </a:t>
            </a:r>
            <a:r>
              <a:rPr lang="ru-RU" b="1" dirty="0" err="1"/>
              <a:t>Maker</a:t>
            </a:r>
            <a:r>
              <a:rPr lang="ru-RU" b="1" dirty="0"/>
              <a:t>) </a:t>
            </a:r>
            <a:r>
              <a:rPr lang="ru-RU" dirty="0"/>
              <a:t>цены определяются алгоритмически в зависимости от соотношения активов в пулах ликвидности. Пользователи предоставляют ликвидность в пулы, за что получают вознаграждения в виде транзакционных сборов. Транзакции моментальные и не требуют ожидания встречного ордера.</a:t>
            </a:r>
          </a:p>
          <a:p>
            <a:r>
              <a:rPr lang="ru-RU" dirty="0"/>
              <a:t>В </a:t>
            </a:r>
            <a:r>
              <a:rPr lang="ru-RU" b="1" dirty="0">
                <a:solidFill>
                  <a:srgbClr val="FF0000"/>
                </a:solidFill>
              </a:rPr>
              <a:t>DEX с традиционной книгой ордеров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цены формируются на основе ордеров покупки и продажи от пользователей. Ликвидность зависит от активности трейдеров. Визуально все похоже на обычные централизованные биржи.</a:t>
            </a:r>
          </a:p>
          <a:p>
            <a:r>
              <a:rPr lang="ru-RU" dirty="0"/>
              <a:t>Все DEX работают как протоколы смарт-контрактов на </a:t>
            </a:r>
            <a:r>
              <a:rPr lang="ru-RU" dirty="0" err="1"/>
              <a:t>блокчейне</a:t>
            </a:r>
            <a:r>
              <a:rPr lang="ru-RU" dirty="0"/>
              <a:t>. Вместо создания аккаунта, как правило, достаточно подключиться к протоколу с помощью </a:t>
            </a:r>
            <a:r>
              <a:rPr lang="ru-RU" dirty="0" err="1"/>
              <a:t>криптокошелька</a:t>
            </a:r>
            <a:r>
              <a:rPr lang="ru-RU" dirty="0"/>
              <a:t>, такого как OKX </a:t>
            </a:r>
            <a:r>
              <a:rPr lang="ru-RU" dirty="0" err="1"/>
              <a:t>Wallet</a:t>
            </a:r>
            <a:r>
              <a:rPr lang="ru-RU" dirty="0"/>
              <a:t> или </a:t>
            </a:r>
            <a:r>
              <a:rPr lang="en-US" dirty="0" err="1" smtClean="0"/>
              <a:t>Metamask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1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41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Родовые признаки независимой цифровой валюты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96995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 Анонимность </a:t>
            </a:r>
          </a:p>
          <a:p>
            <a:pPr>
              <a:buFontTx/>
              <a:buChar char="-"/>
            </a:pPr>
            <a:r>
              <a:rPr lang="ru-RU" dirty="0"/>
              <a:t>отсутствие требований по регистрации </a:t>
            </a:r>
            <a:r>
              <a:rPr lang="ru-RU" dirty="0" smtClean="0"/>
              <a:t>лица в </a:t>
            </a:r>
            <a:r>
              <a:rPr lang="ru-RU" dirty="0"/>
              <a:t>системе оборота цифровой валюты </a:t>
            </a:r>
          </a:p>
          <a:p>
            <a:pPr>
              <a:buFontTx/>
              <a:buChar char="-"/>
            </a:pPr>
            <a:r>
              <a:rPr lang="ru-RU" dirty="0" smtClean="0"/>
              <a:t>закрытый характер информации о количестве цифровой валюты у конкретного лица (владельца);</a:t>
            </a:r>
          </a:p>
          <a:p>
            <a:pPr>
              <a:buFontTx/>
              <a:buChar char="-"/>
            </a:pPr>
            <a:r>
              <a:rPr lang="ru-RU" dirty="0" smtClean="0"/>
              <a:t>отсутствие контроля за транзакциями лица (по объему сделки, контрагенту);</a:t>
            </a:r>
          </a:p>
        </p:txBody>
      </p:sp>
    </p:spTree>
    <p:extLst>
      <p:ext uri="{BB962C8B-B14F-4D97-AF65-F5344CB8AC3E}">
        <p14:creationId xmlns:p14="http://schemas.microsoft.com/office/powerpoint/2010/main" val="2127144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Налогообложение операций с </a:t>
            </a:r>
            <a:r>
              <a:rPr lang="ru-RU" sz="3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</a:t>
            </a:r>
            <a:r>
              <a:rPr lang="ru-RU" sz="36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3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птовалютой</a:t>
            </a:r>
            <a:endParaRPr lang="ru-RU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Хранение и покупка </a:t>
            </a:r>
            <a:r>
              <a:rPr lang="ru-RU" dirty="0" err="1">
                <a:solidFill>
                  <a:srgbClr val="FF0000"/>
                </a:solidFill>
              </a:rPr>
              <a:t>криптовалюты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не представляют собой налогооблагаемых </a:t>
            </a:r>
            <a:r>
              <a:rPr lang="ru-RU" dirty="0" smtClean="0"/>
              <a:t>операций.</a:t>
            </a:r>
          </a:p>
          <a:p>
            <a:pPr marL="0" indent="0">
              <a:buNone/>
            </a:pPr>
            <a:r>
              <a:rPr lang="ru-RU" dirty="0"/>
              <a:t>Обязанность платить налог от торговли </a:t>
            </a:r>
            <a:r>
              <a:rPr lang="ru-RU" dirty="0" err="1"/>
              <a:t>криптовалютой</a:t>
            </a:r>
            <a:r>
              <a:rPr lang="ru-RU" dirty="0"/>
              <a:t> появляется, когда владелец продает ее на бирже за </a:t>
            </a:r>
            <a:r>
              <a:rPr lang="ru-RU" dirty="0" err="1" smtClean="0"/>
              <a:t>фиат</a:t>
            </a:r>
            <a:r>
              <a:rPr lang="ru-RU" dirty="0" smtClean="0"/>
              <a:t> и получает </a:t>
            </a:r>
            <a:r>
              <a:rPr lang="ru-RU" dirty="0" smtClean="0">
                <a:solidFill>
                  <a:srgbClr val="FF0000"/>
                </a:solidFill>
              </a:rPr>
              <a:t>доход.</a:t>
            </a:r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документального подтверждения </a:t>
            </a:r>
            <a:r>
              <a:rPr lang="ru-RU" dirty="0">
                <a:solidFill>
                  <a:srgbClr val="FF0000"/>
                </a:solidFill>
              </a:rPr>
              <a:t>расходов</a:t>
            </a:r>
            <a:r>
              <a:rPr lang="ru-RU" dirty="0"/>
              <a:t> на покупку </a:t>
            </a:r>
            <a:r>
              <a:rPr lang="ru-RU" dirty="0" err="1"/>
              <a:t>криптовалюты</a:t>
            </a:r>
            <a:r>
              <a:rPr lang="ru-RU" dirty="0"/>
              <a:t> </a:t>
            </a:r>
            <a:r>
              <a:rPr lang="ru-RU" dirty="0" smtClean="0"/>
              <a:t>используют </a:t>
            </a:r>
            <a:r>
              <a:rPr lang="ru-RU" dirty="0"/>
              <a:t>договоры, выгрузки из личного кабинета на </a:t>
            </a:r>
            <a:r>
              <a:rPr lang="ru-RU" dirty="0" err="1"/>
              <a:t>криптобиржах</a:t>
            </a:r>
            <a:r>
              <a:rPr lang="ru-RU" dirty="0"/>
              <a:t> и кошельков, банковские </a:t>
            </a:r>
            <a:r>
              <a:rPr lang="ru-RU" dirty="0" smtClean="0"/>
              <a:t>выписки.</a:t>
            </a:r>
          </a:p>
          <a:p>
            <a:pPr marL="0" indent="0">
              <a:buNone/>
            </a:pPr>
            <a:r>
              <a:rPr lang="ru-RU" dirty="0"/>
              <a:t>Организации должны платить </a:t>
            </a:r>
            <a:r>
              <a:rPr lang="ru-RU" dirty="0" smtClean="0">
                <a:solidFill>
                  <a:srgbClr val="FF0000"/>
                </a:solidFill>
              </a:rPr>
              <a:t>налог </a:t>
            </a:r>
            <a:r>
              <a:rPr lang="ru-RU" dirty="0">
                <a:solidFill>
                  <a:srgbClr val="FF0000"/>
                </a:solidFill>
              </a:rPr>
              <a:t>на прибыль </a:t>
            </a:r>
            <a:r>
              <a:rPr lang="ru-RU" dirty="0"/>
              <a:t>с продажи </a:t>
            </a:r>
            <a:r>
              <a:rPr lang="ru-RU" dirty="0" err="1"/>
              <a:t>криптовалюты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НДС</a:t>
            </a:r>
            <a:r>
              <a:rPr lang="ru-RU" dirty="0" smtClean="0"/>
              <a:t> сделки не облагаются.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3790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Налогообложение операций с </a:t>
            </a:r>
            <a:r>
              <a:rPr lang="ru-RU" sz="32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криптовалютой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Доход от ее продажи физическим лицом подлежит обложению </a:t>
            </a:r>
            <a:r>
              <a:rPr lang="ru-RU" dirty="0">
                <a:solidFill>
                  <a:srgbClr val="FF0000"/>
                </a:solidFill>
              </a:rPr>
              <a:t>НДФЛ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Применяется ставка налога 13%, а с дохода, превышающего 5 млн рублей, применяется ставка 15%.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НДФЛ</a:t>
            </a:r>
            <a:r>
              <a:rPr lang="ru-RU" dirty="0" smtClean="0"/>
              <a:t> физические </a:t>
            </a:r>
            <a:r>
              <a:rPr lang="ru-RU" dirty="0"/>
              <a:t>лица должны считать самостоятельно, по окончании календарного года подавать декларацию 3-НДФЛ и на основании сведений в декларации платить </a:t>
            </a:r>
            <a:r>
              <a:rPr lang="ru-RU" dirty="0" smtClean="0"/>
              <a:t>налог.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3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Налогообложение </a:t>
            </a:r>
            <a:r>
              <a:rPr lang="ru-RU" sz="32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майнинга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С </a:t>
            </a:r>
            <a:r>
              <a:rPr lang="ru-RU" dirty="0"/>
              <a:t>1 ноября </a:t>
            </a:r>
            <a:r>
              <a:rPr lang="ru-RU" dirty="0" smtClean="0"/>
              <a:t>2024 г. в </a:t>
            </a:r>
            <a:r>
              <a:rPr lang="ru-RU" dirty="0"/>
              <a:t>России добыча </a:t>
            </a:r>
            <a:r>
              <a:rPr lang="ru-RU" dirty="0" err="1"/>
              <a:t>криптовалюты</a:t>
            </a:r>
            <a:r>
              <a:rPr lang="ru-RU" dirty="0"/>
              <a:t> введена в правовое поле.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регистрации в </a:t>
            </a:r>
            <a:r>
              <a:rPr lang="ru-RU" dirty="0">
                <a:solidFill>
                  <a:srgbClr val="FF0000"/>
                </a:solidFill>
              </a:rPr>
              <a:t>специальном реестре ФНС </a:t>
            </a:r>
            <a:r>
              <a:rPr lang="ru-RU" dirty="0"/>
              <a:t>компании и индивидуальные предприниматели могут заниматься </a:t>
            </a:r>
            <a:r>
              <a:rPr lang="ru-RU" dirty="0" err="1"/>
              <a:t>майнингом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Физлицам </a:t>
            </a:r>
            <a:r>
              <a:rPr lang="ru-RU" dirty="0"/>
              <a:t>не нужно регистрироваться в реестре, они могут </a:t>
            </a:r>
            <a:r>
              <a:rPr lang="ru-RU" dirty="0" err="1"/>
              <a:t>майнить</a:t>
            </a:r>
            <a:r>
              <a:rPr lang="ru-RU" dirty="0"/>
              <a:t> в пределах лимита на потребление электроэнергии, установленного в </a:t>
            </a:r>
            <a:r>
              <a:rPr lang="ru-RU" dirty="0">
                <a:solidFill>
                  <a:srgbClr val="FF0000"/>
                </a:solidFill>
              </a:rPr>
              <a:t>6 тыс. </a:t>
            </a:r>
            <a:r>
              <a:rPr lang="ru-RU" dirty="0" err="1">
                <a:solidFill>
                  <a:srgbClr val="FF0000"/>
                </a:solidFill>
              </a:rPr>
              <a:t>кВт·ч</a:t>
            </a:r>
            <a:r>
              <a:rPr lang="ru-RU" dirty="0">
                <a:solidFill>
                  <a:srgbClr val="FF0000"/>
                </a:solidFill>
              </a:rPr>
              <a:t> в месяц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84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Налогообложение </a:t>
            </a:r>
            <a:r>
              <a:rPr lang="ru-RU" sz="32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майнинга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3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Майнеры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вправе использовать </a:t>
            </a: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УСН, патентную систему 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налогообложения.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3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Физические </a:t>
            </a: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лица не вправе рассчитывать доход от </a:t>
            </a:r>
            <a:r>
              <a:rPr lang="ru-RU" sz="3800" dirty="0" err="1">
                <a:latin typeface="Verdana" panose="020B0604030504040204" pitchFamily="34" charset="0"/>
                <a:ea typeface="Verdana" panose="020B0604030504040204" pitchFamily="34" charset="0"/>
              </a:rPr>
              <a:t>майнинга</a:t>
            </a: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 или </a:t>
            </a:r>
            <a:r>
              <a:rPr lang="ru-RU" sz="3800" dirty="0" err="1">
                <a:latin typeface="Verdana" panose="020B0604030504040204" pitchFamily="34" charset="0"/>
                <a:ea typeface="Verdana" panose="020B0604030504040204" pitchFamily="34" charset="0"/>
              </a:rPr>
              <a:t>трейдинга</a:t>
            </a: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 в качестве дохода </a:t>
            </a:r>
            <a:r>
              <a:rPr lang="ru-RU" sz="3800" dirty="0" err="1">
                <a:latin typeface="Verdana" panose="020B0604030504040204" pitchFamily="34" charset="0"/>
                <a:ea typeface="Verdana" panose="020B0604030504040204" pitchFamily="34" charset="0"/>
              </a:rPr>
              <a:t>самозанятых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3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Законом </a:t>
            </a: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устанавливаются даты возникновения обязанности по оплате налога на прибыль для </a:t>
            </a:r>
            <a:r>
              <a:rPr lang="ru-RU" sz="3800" dirty="0" err="1">
                <a:latin typeface="Verdana" panose="020B0604030504040204" pitchFamily="34" charset="0"/>
                <a:ea typeface="Verdana" panose="020B0604030504040204" pitchFamily="34" charset="0"/>
              </a:rPr>
              <a:t>майнеров-юрлиц</a:t>
            </a: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endParaRPr lang="ru-RU" sz="3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3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дата </a:t>
            </a:r>
            <a:r>
              <a:rPr lang="ru-RU" sz="3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получения цифровой валюты в результате </a:t>
            </a:r>
            <a:r>
              <a:rPr lang="ru-RU" sz="38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майнинга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3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дата </a:t>
            </a:r>
            <a:r>
              <a:rPr lang="ru-RU" sz="3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реализации цифровой валюты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ru-RU" sz="3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21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Налогообложение </a:t>
            </a:r>
            <a:r>
              <a:rPr lang="ru-RU" sz="32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майнинга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4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Расходы </a:t>
            </a:r>
            <a:r>
              <a:rPr lang="ru-RU" dirty="0"/>
              <a:t>на </a:t>
            </a:r>
            <a:r>
              <a:rPr lang="ru-RU" dirty="0" err="1"/>
              <a:t>майнинг</a:t>
            </a:r>
            <a:r>
              <a:rPr lang="ru-RU" dirty="0"/>
              <a:t>, включая затраты на оборудование и электроэнергию, признаются косвенными расходами и могут быть учтены при расчете налоговой базы.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Разрешается </a:t>
            </a:r>
            <a:r>
              <a:rPr lang="ru-RU" dirty="0"/>
              <a:t>учитывать убытки от операций с </a:t>
            </a:r>
            <a:r>
              <a:rPr lang="ru-RU" dirty="0" err="1"/>
              <a:t>криптовалютами</a:t>
            </a:r>
            <a:r>
              <a:rPr lang="ru-RU" dirty="0"/>
              <a:t> за прошлые налоговые периоды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Новые правила налогообложения в сфере </a:t>
            </a:r>
            <a:r>
              <a:rPr lang="ru-RU" dirty="0" err="1"/>
              <a:t>майнинга</a:t>
            </a:r>
            <a:r>
              <a:rPr lang="ru-RU" dirty="0"/>
              <a:t> должны вступить в силу с 1 января 2025 года.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28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Покупка </a:t>
            </a:r>
            <a:r>
              <a:rPr lang="ru-RU" sz="3600" dirty="0" err="1" smtClean="0">
                <a:solidFill>
                  <a:srgbClr val="FF0000"/>
                </a:solidFill>
              </a:rPr>
              <a:t>криптовалюты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9616"/>
            <a:ext cx="10515600" cy="4677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Покупка осуществляется в </a:t>
            </a:r>
            <a:r>
              <a:rPr lang="ru-RU" dirty="0" err="1" smtClean="0"/>
              <a:t>криптообменниках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i="1" dirty="0" smtClean="0"/>
              <a:t>Их виды, характеристика и рейтинги представлены в </a:t>
            </a:r>
            <a:r>
              <a:rPr lang="en-US" i="1" dirty="0" smtClean="0"/>
              <a:t>Moodle</a:t>
            </a:r>
            <a:r>
              <a:rPr lang="ru-RU" i="1" dirty="0" smtClean="0"/>
              <a:t>. Там же представлен практический материал о </a:t>
            </a:r>
            <a:r>
              <a:rPr lang="ru-RU" i="1" dirty="0" err="1" smtClean="0"/>
              <a:t>криптокошельках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r>
              <a:rPr lang="ru-RU" dirty="0" smtClean="0"/>
              <a:t>Покупка возможна на </a:t>
            </a:r>
            <a:r>
              <a:rPr lang="ru-RU" dirty="0" err="1" smtClean="0"/>
              <a:t>криптобиржах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Текущая цена </a:t>
            </a:r>
            <a:r>
              <a:rPr lang="ru-RU" dirty="0" err="1"/>
              <a:t>криптовалют</a:t>
            </a:r>
            <a:r>
              <a:rPr lang="ru-RU" dirty="0"/>
              <a:t> </a:t>
            </a:r>
            <a:r>
              <a:rPr lang="ru-RU" dirty="0" smtClean="0"/>
              <a:t>называется </a:t>
            </a:r>
            <a:r>
              <a:rPr lang="ru-RU" dirty="0" err="1">
                <a:solidFill>
                  <a:srgbClr val="FF0000"/>
                </a:solidFill>
              </a:rPr>
              <a:t>спотовой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ценой или ценой </a:t>
            </a:r>
            <a:r>
              <a:rPr lang="ru-RU" dirty="0" err="1" smtClean="0">
                <a:solidFill>
                  <a:srgbClr val="FF0000"/>
                </a:solidFill>
              </a:rPr>
              <a:t>спотового</a:t>
            </a:r>
            <a:r>
              <a:rPr lang="ru-RU" dirty="0" smtClean="0">
                <a:solidFill>
                  <a:srgbClr val="FF0000"/>
                </a:solidFill>
              </a:rPr>
              <a:t> рынка. </a:t>
            </a:r>
            <a:r>
              <a:rPr lang="ru-RU" dirty="0" smtClean="0"/>
              <a:t>Это цена, </a:t>
            </a:r>
            <a:r>
              <a:rPr lang="ru-RU" dirty="0"/>
              <a:t>по которой </a:t>
            </a:r>
            <a:r>
              <a:rPr lang="ru-RU" dirty="0" smtClean="0"/>
              <a:t>сразу возможна покупка </a:t>
            </a:r>
            <a:r>
              <a:rPr lang="ru-RU" dirty="0"/>
              <a:t>и </a:t>
            </a:r>
            <a:r>
              <a:rPr lang="ru-RU" dirty="0" smtClean="0"/>
              <a:t>продажа </a:t>
            </a:r>
            <a:r>
              <a:rPr lang="ru-RU" dirty="0" err="1" smtClean="0"/>
              <a:t>криптовалюты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Спотовая</a:t>
            </a:r>
            <a:r>
              <a:rPr lang="ru-RU" dirty="0" smtClean="0"/>
              <a:t> </a:t>
            </a:r>
            <a:r>
              <a:rPr lang="ru-RU" dirty="0"/>
              <a:t>цена постоянно меняется, потому что участники рынка все время создают свои ордера </a:t>
            </a:r>
            <a:r>
              <a:rPr lang="ru-RU" dirty="0" smtClean="0"/>
              <a:t>(заявки) на </a:t>
            </a:r>
            <a:r>
              <a:rPr lang="ru-RU" dirty="0"/>
              <a:t>покупку и продажу </a:t>
            </a:r>
            <a:r>
              <a:rPr lang="ru-RU" dirty="0" smtClean="0"/>
              <a:t>актива с разными значениями цен.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Рекомендации по </a:t>
            </a:r>
            <a:r>
              <a:rPr lang="ru-RU" sz="3600" dirty="0" err="1" smtClean="0">
                <a:solidFill>
                  <a:srgbClr val="FF0000"/>
                </a:solidFill>
              </a:rPr>
              <a:t>криптобезопасности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i="1" dirty="0" smtClean="0"/>
              <a:t>Нужно руководствоваться принципом: «</a:t>
            </a:r>
            <a:r>
              <a:rPr lang="ru-RU" i="1" dirty="0" smtClean="0">
                <a:solidFill>
                  <a:srgbClr val="FF0000"/>
                </a:solidFill>
              </a:rPr>
              <a:t>Деньги любят тишину</a:t>
            </a:r>
            <a:r>
              <a:rPr lang="ru-RU" i="1" dirty="0" smtClean="0"/>
              <a:t>». Будьте скромными в соц. сетях.</a:t>
            </a:r>
          </a:p>
          <a:p>
            <a:pPr marL="0" indent="0">
              <a:buNone/>
            </a:pPr>
            <a:r>
              <a:rPr lang="ru-RU" dirty="0" smtClean="0"/>
              <a:t>Преступность пока никто не отменил.</a:t>
            </a:r>
          </a:p>
          <a:p>
            <a:pPr marL="0" indent="0">
              <a:buNone/>
            </a:pPr>
            <a:r>
              <a:rPr lang="ru-RU" dirty="0" smtClean="0"/>
              <a:t>1.1 Не храните деньги наличными, только минимум</a:t>
            </a:r>
          </a:p>
          <a:p>
            <a:pPr marL="0" indent="0">
              <a:buNone/>
            </a:pPr>
            <a:r>
              <a:rPr lang="ru-RU" dirty="0" smtClean="0"/>
              <a:t>1.2 Оценивайте риски принудительного раскрытия паролей</a:t>
            </a:r>
          </a:p>
          <a:p>
            <a:pPr marL="0" indent="0">
              <a:buNone/>
            </a:pPr>
            <a:r>
              <a:rPr lang="ru-RU" dirty="0" smtClean="0"/>
              <a:t>2 Организация компьютера / смартфона</a:t>
            </a:r>
          </a:p>
          <a:p>
            <a:pPr marL="0" indent="0">
              <a:buNone/>
            </a:pPr>
            <a:r>
              <a:rPr lang="ru-RU" dirty="0" smtClean="0"/>
              <a:t>2.1 Используйте сложные пароли</a:t>
            </a:r>
          </a:p>
          <a:p>
            <a:pPr marL="0" indent="0">
              <a:buNone/>
            </a:pPr>
            <a:r>
              <a:rPr lang="ru-RU" dirty="0" smtClean="0"/>
              <a:t>2.2 Приватные ключи можно разделить на 2 части и хранить их отдельно.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2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4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Рекомендации по </a:t>
            </a:r>
            <a:r>
              <a:rPr lang="ru-RU" sz="3600" dirty="0" err="1">
                <a:solidFill>
                  <a:srgbClr val="FF0000"/>
                </a:solidFill>
              </a:rPr>
              <a:t>криптобезопасности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2.3 Храните </a:t>
            </a:r>
            <a:r>
              <a:rPr lang="ru-RU" dirty="0" err="1" smtClean="0"/>
              <a:t>криптовалюту</a:t>
            </a:r>
            <a:r>
              <a:rPr lang="ru-RU" dirty="0" smtClean="0"/>
              <a:t> в нескольких кошельках</a:t>
            </a:r>
          </a:p>
          <a:p>
            <a:pPr marL="0" indent="0">
              <a:buNone/>
            </a:pPr>
            <a:r>
              <a:rPr lang="ru-RU" dirty="0" smtClean="0"/>
              <a:t>2.4 При регулярной торговле заведите транзитный кошелек, из которого оплачиваете сделку, переводите в </a:t>
            </a:r>
            <a:r>
              <a:rPr lang="ru-RU" dirty="0" err="1" smtClean="0"/>
              <a:t>обменник</a:t>
            </a:r>
            <a:r>
              <a:rPr lang="ru-RU" dirty="0" smtClean="0"/>
              <a:t> и т.п.</a:t>
            </a:r>
          </a:p>
          <a:p>
            <a:pPr marL="0" indent="0">
              <a:buNone/>
            </a:pPr>
            <a:r>
              <a:rPr lang="ru-RU" dirty="0" smtClean="0"/>
              <a:t>2.5 Для хранения крупных сумм и/или в случае долгого хранения используйте кошелек с </a:t>
            </a:r>
            <a:r>
              <a:rPr lang="ru-RU" dirty="0" err="1" smtClean="0"/>
              <a:t>мультиподписью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2.6 Не открывайте ссылки в почте и письма, полученные от неизвестны пользователей</a:t>
            </a:r>
          </a:p>
          <a:p>
            <a:pPr marL="0" indent="0">
              <a:buNone/>
            </a:pPr>
            <a:r>
              <a:rPr lang="ru-RU" dirty="0" smtClean="0"/>
              <a:t>2.7 Установите надежный антивирус</a:t>
            </a:r>
          </a:p>
          <a:p>
            <a:pPr marL="0" indent="0">
              <a:buNone/>
            </a:pPr>
            <a:r>
              <a:rPr lang="ru-RU" dirty="0" smtClean="0"/>
              <a:t>2.8 Вся программная начина компьютера должна быть всегда в обновленном состоянии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Возможные «неприятности» сегодня и в будущем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 «Наезд» государств на </a:t>
            </a:r>
            <a:r>
              <a:rPr lang="ru-RU" dirty="0" err="1" smtClean="0"/>
              <a:t>крипторынок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Регистрация и отчетность централизованных бирж. Пример, биржа </a:t>
            </a:r>
            <a:r>
              <a:rPr lang="ru-RU" dirty="0" err="1" smtClean="0"/>
              <a:t>Бинанс</a:t>
            </a:r>
            <a:r>
              <a:rPr lang="ru-RU" dirty="0" smtClean="0"/>
              <a:t> в США.</a:t>
            </a:r>
          </a:p>
          <a:p>
            <a:pPr>
              <a:buFontTx/>
              <a:buChar char="-"/>
            </a:pPr>
            <a:r>
              <a:rPr lang="ru-RU" dirty="0" smtClean="0"/>
              <a:t>Политизация рынка и русофобия: отказ работать с российскими инвесторами. Например,  та же биржа </a:t>
            </a:r>
            <a:r>
              <a:rPr lang="ru-RU" dirty="0" err="1" smtClean="0"/>
              <a:t>Бинанс</a:t>
            </a:r>
            <a:r>
              <a:rPr lang="ru-RU" dirty="0" smtClean="0"/>
              <a:t>, </a:t>
            </a:r>
            <a:r>
              <a:rPr lang="ru-RU" dirty="0" err="1" smtClean="0"/>
              <a:t>Матрихпорт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Снижение анонимности и защищенности транзакций</a:t>
            </a:r>
          </a:p>
          <a:p>
            <a:pPr>
              <a:buFontTx/>
              <a:buChar char="-"/>
            </a:pPr>
            <a:r>
              <a:rPr lang="ru-RU" dirty="0" smtClean="0"/>
              <a:t>Финансовое давление на крупных игроков и владельцев бирж</a:t>
            </a:r>
          </a:p>
          <a:p>
            <a:pPr>
              <a:buFontTx/>
              <a:buChar char="-"/>
            </a:pPr>
            <a:r>
              <a:rPr lang="ru-RU" dirty="0" smtClean="0"/>
              <a:t>Запрет на часть операций с </a:t>
            </a:r>
            <a:r>
              <a:rPr lang="ru-RU" dirty="0" err="1" smtClean="0"/>
              <a:t>криптовалютой</a:t>
            </a:r>
            <a:r>
              <a:rPr lang="ru-RU" dirty="0" smtClean="0"/>
              <a:t> (РФ) или полностью (</a:t>
            </a:r>
            <a:r>
              <a:rPr lang="ru-RU" dirty="0" err="1" smtClean="0"/>
              <a:t>Филипины</a:t>
            </a:r>
            <a:r>
              <a:rPr lang="ru-RU" dirty="0" smtClean="0"/>
              <a:t> – </a:t>
            </a:r>
            <a:r>
              <a:rPr lang="ru-RU" dirty="0" err="1" smtClean="0"/>
              <a:t>криптовалюта</a:t>
            </a:r>
            <a:r>
              <a:rPr lang="ru-RU" dirty="0" smtClean="0"/>
              <a:t> – </a:t>
            </a:r>
            <a:r>
              <a:rPr lang="ru-RU" dirty="0" err="1" smtClean="0"/>
              <a:t>харам</a:t>
            </a:r>
            <a:r>
              <a:rPr lang="ru-RU" dirty="0" smtClean="0"/>
              <a:t> (подключение религии)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Возможные «неприятности» сегодня и в будущем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2. Не снижаемое количество мошенников</a:t>
            </a:r>
          </a:p>
          <a:p>
            <a:pPr marL="0" indent="0">
              <a:buNone/>
            </a:pPr>
            <a:r>
              <a:rPr lang="ru-RU" dirty="0" smtClean="0"/>
              <a:t>3. Фактическое действие закона Парето: у 80 % </a:t>
            </a:r>
            <a:r>
              <a:rPr lang="ru-RU" dirty="0" err="1" smtClean="0"/>
              <a:t>криптовалют</a:t>
            </a:r>
            <a:r>
              <a:rPr lang="ru-RU" dirty="0" smtClean="0"/>
              <a:t> век недолог и 20 % закрепятся на рынке</a:t>
            </a:r>
          </a:p>
          <a:p>
            <a:pPr marL="0" indent="0">
              <a:buNone/>
            </a:pPr>
            <a:r>
              <a:rPr lang="ru-RU" dirty="0" smtClean="0"/>
              <a:t>4. Опасность желаний / действий государства или элиты обеспечить тотальный контроль за гражданами, так называемое «цифровое рабство», через цифровую национальную валюту (государственная </a:t>
            </a:r>
            <a:r>
              <a:rPr lang="ru-RU" dirty="0" err="1" smtClean="0"/>
              <a:t>криптовалюта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5. Придание валюте несвойственные характеристики (период действия, уровни и т.п.)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41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Родовые признаки независимой цифровой валюты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96995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 Система оборота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независимой цифровой валюты</a:t>
            </a:r>
            <a:r>
              <a:rPr lang="ru-RU" b="1" dirty="0" smtClean="0">
                <a:solidFill>
                  <a:srgbClr val="FF0000"/>
                </a:solidFill>
              </a:rPr>
              <a:t> – распределенный реестр</a:t>
            </a:r>
          </a:p>
          <a:p>
            <a:pPr marL="0" indent="0">
              <a:buNone/>
            </a:pPr>
            <a:r>
              <a:rPr lang="ru-RU" dirty="0" smtClean="0"/>
              <a:t>- отсутствие потребности в согласовании планируемой транзакции с институтами денежной системы государства;</a:t>
            </a:r>
          </a:p>
          <a:p>
            <a:pPr marL="0" indent="0">
              <a:buNone/>
            </a:pPr>
            <a:r>
              <a:rPr lang="ru-RU" dirty="0" smtClean="0"/>
              <a:t>- отсутствие потребности в посреднике – банке при проведении транзакции;</a:t>
            </a:r>
          </a:p>
          <a:p>
            <a:pPr>
              <a:buFontTx/>
              <a:buChar char="-"/>
            </a:pPr>
            <a:r>
              <a:rPr lang="ru-RU" dirty="0" smtClean="0"/>
              <a:t>отсутствие влияния территориального расположения контрагента на скорость и стоимость транзакции;</a:t>
            </a:r>
          </a:p>
          <a:p>
            <a:pPr>
              <a:buFontTx/>
              <a:buChar char="-"/>
            </a:pPr>
            <a:r>
              <a:rPr lang="ru-RU" dirty="0" smtClean="0"/>
              <a:t>независимость стоимости транзакции от ее объема; </a:t>
            </a:r>
          </a:p>
          <a:p>
            <a:pPr>
              <a:buFontTx/>
              <a:buChar char="-"/>
            </a:pPr>
            <a:r>
              <a:rPr lang="ru-RU" dirty="0" smtClean="0"/>
              <a:t>невозможность изменения характеристик ранее совершенной транзакции.</a:t>
            </a:r>
          </a:p>
        </p:txBody>
      </p:sp>
    </p:spTree>
    <p:extLst>
      <p:ext uri="{BB962C8B-B14F-4D97-AF65-F5344CB8AC3E}">
        <p14:creationId xmlns:p14="http://schemas.microsoft.com/office/powerpoint/2010/main" val="9660569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Возможные «неприятности» сегодня и в будущем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5. Изменение </a:t>
            </a:r>
            <a:r>
              <a:rPr lang="ru-RU" dirty="0"/>
              <a:t>инфраструктуры и принципов функционирования отдельных секторов и экономики в целом, что приведет к исчезновению привычных нам организаций. </a:t>
            </a:r>
          </a:p>
          <a:p>
            <a:pPr marL="0" indent="0">
              <a:buNone/>
            </a:pPr>
            <a:r>
              <a:rPr lang="ru-RU" dirty="0" smtClean="0"/>
              <a:t>6. Расширение и рост численности </a:t>
            </a:r>
            <a:r>
              <a:rPr lang="ru-RU" dirty="0" err="1" smtClean="0"/>
              <a:t>криптоанархистов</a:t>
            </a:r>
            <a:r>
              <a:rPr lang="ru-RU" dirty="0" smtClean="0"/>
              <a:t> и противников ЦВЦБ</a:t>
            </a:r>
          </a:p>
          <a:p>
            <a:pPr marL="0" indent="0">
              <a:buNone/>
            </a:pPr>
            <a:r>
              <a:rPr lang="ru-RU" dirty="0" smtClean="0"/>
              <a:t>7. Изменение системы занятости: повсеместная он-</a:t>
            </a:r>
            <a:r>
              <a:rPr lang="ru-RU" dirty="0" err="1" smtClean="0"/>
              <a:t>лайн</a:t>
            </a:r>
            <a:r>
              <a:rPr lang="ru-RU" dirty="0" smtClean="0"/>
              <a:t> работа, связанная с выполнением узких трудовых функций, определенных для нас искусственным интеллектом (работа на многих заказчиков без привязки к компании)</a:t>
            </a:r>
          </a:p>
        </p:txBody>
      </p:sp>
    </p:spTree>
    <p:extLst>
      <p:ext uri="{BB962C8B-B14F-4D97-AF65-F5344CB8AC3E}">
        <p14:creationId xmlns:p14="http://schemas.microsoft.com/office/powerpoint/2010/main" val="16717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Возможные «неприятности» сегодня и в будущем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Интересно мнение известного </a:t>
            </a:r>
            <a:r>
              <a:rPr lang="ru-RU" dirty="0" err="1"/>
              <a:t>криптоинвестора</a:t>
            </a:r>
            <a:r>
              <a:rPr lang="ru-RU" dirty="0"/>
              <a:t> Андрея Рябых по этому поводу: </a:t>
            </a:r>
            <a:r>
              <a:rPr lang="ru-RU" dirty="0" err="1"/>
              <a:t>блокчейн</a:t>
            </a:r>
            <a:r>
              <a:rPr lang="ru-RU" dirty="0"/>
              <a:t> автоматизирует доверие и в результате руководителю станет неважно, кто его поставщик, а сотрудники в большинстве своем ему станут не нужны.</a:t>
            </a:r>
          </a:p>
          <a:p>
            <a:pPr marL="0" indent="0">
              <a:buNone/>
            </a:pPr>
            <a:r>
              <a:rPr lang="ru-RU" dirty="0"/>
              <a:t>Бизнес-процессы будут собираться их готовых </a:t>
            </a:r>
            <a:r>
              <a:rPr lang="ru-RU" dirty="0">
                <a:solidFill>
                  <a:srgbClr val="FF0000"/>
                </a:solidFill>
              </a:rPr>
              <a:t>смарт-контрактов</a:t>
            </a:r>
            <a:r>
              <a:rPr lang="ru-RU" dirty="0"/>
              <a:t>: определяем на входе финансирование и на выходе получаем готовый продукт.</a:t>
            </a:r>
          </a:p>
          <a:p>
            <a:pPr marL="0" indent="0">
              <a:buNone/>
            </a:pPr>
            <a:r>
              <a:rPr lang="ru-RU" dirty="0"/>
              <a:t>Может исчезнуть потребность и в самих компаниях.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5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046224-8395-45F4-B06E-BE067C253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B67FEB-7E7D-476C-BF89-05A94007DA42}"/>
              </a:ext>
            </a:extLst>
          </p:cNvPr>
          <p:cNvSpPr txBox="1"/>
          <p:nvPr/>
        </p:nvSpPr>
        <p:spPr>
          <a:xfrm>
            <a:off x="1673441" y="2967335"/>
            <a:ext cx="9129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639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41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Родовые признаки независимой цифровой валюты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96995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тсутствие администратора и системы поддержки пользователей сети распределенного реестра (пользователей цифровой валюты) при проведении транзакций;</a:t>
            </a:r>
          </a:p>
          <a:p>
            <a:pPr>
              <a:buFontTx/>
              <a:buChar char="-"/>
            </a:pPr>
            <a:r>
              <a:rPr lang="ru-RU" dirty="0" smtClean="0"/>
              <a:t>полная ответственность за характеристики проведенной транзакции лежит на владельце цифровой валюты; транзакцию нельзя признать несостоявшейся, внести поправки;</a:t>
            </a:r>
          </a:p>
          <a:p>
            <a:pPr>
              <a:buFontTx/>
              <a:buChar char="-"/>
            </a:pPr>
            <a:r>
              <a:rPr lang="ru-RU" dirty="0" smtClean="0"/>
              <a:t>данные о проведенной в сети транзакции не имеют срока хранения.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348782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41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наименование независимой цифровой валюты -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969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err="1" smtClean="0">
                <a:solidFill>
                  <a:srgbClr val="FF0000"/>
                </a:solidFill>
              </a:rPr>
              <a:t>криптовалюта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5400" b="1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 descr="&quot;Крипта&quot; бывает разной, но все самые популярные варианты давно известны всем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38" y="2033207"/>
            <a:ext cx="6697980" cy="4427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16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Определение </a:t>
            </a:r>
            <a:r>
              <a:rPr lang="ru-RU" sz="3600" b="1" dirty="0" err="1" smtClean="0">
                <a:solidFill>
                  <a:srgbClr val="FF0000"/>
                </a:solidFill>
              </a:rPr>
              <a:t>криптовалюты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2456"/>
            <a:ext cx="10515600" cy="4814507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>
                <a:solidFill>
                  <a:srgbClr val="FF0000"/>
                </a:solidFill>
              </a:rPr>
              <a:t>Криптовалюта</a:t>
            </a:r>
            <a:r>
              <a:rPr lang="ru-RU" dirty="0"/>
              <a:t> – это любой вид валюты в цифровой или виртуальной форме; для защиты транзакций в </a:t>
            </a:r>
            <a:r>
              <a:rPr lang="ru-RU" dirty="0" err="1"/>
              <a:t>криптовалюте</a:t>
            </a:r>
            <a:r>
              <a:rPr lang="ru-RU" dirty="0"/>
              <a:t> используется шифрование (криптография) – </a:t>
            </a:r>
            <a:r>
              <a:rPr lang="ru-RU" i="1" dirty="0"/>
              <a:t>определение Касперского.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err="1">
                <a:solidFill>
                  <a:srgbClr val="FF0000"/>
                </a:solidFill>
              </a:rPr>
              <a:t>Криптовалю́та</a:t>
            </a:r>
            <a:r>
              <a:rPr lang="ru-RU" dirty="0"/>
              <a:t> — разновидность цифровой валюты, учёт внутренних расчётных единиц которой обеспечивает децентрализованная платёжная система (нет внутреннего или внешнего администратора или какого-либо его аналога), работающая в полностью автоматическом режиме (</a:t>
            </a:r>
            <a:r>
              <a:rPr lang="ru-RU" i="1" dirty="0"/>
              <a:t>Википедия</a:t>
            </a:r>
            <a:r>
              <a:rPr lang="ru-RU" dirty="0"/>
              <a:t>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092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Ведущие </a:t>
            </a:r>
            <a:r>
              <a:rPr lang="ru-RU" sz="4000" dirty="0" err="1" smtClean="0">
                <a:solidFill>
                  <a:srgbClr val="FF0000"/>
                </a:solidFill>
              </a:rPr>
              <a:t>криптовалюты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Биткоин</a:t>
            </a:r>
            <a:r>
              <a:rPr lang="ru-RU" dirty="0"/>
              <a:t> — первая </a:t>
            </a:r>
            <a:r>
              <a:rPr lang="ru-RU" dirty="0" err="1"/>
              <a:t>криптовалюта</a:t>
            </a:r>
            <a:r>
              <a:rPr lang="ru-RU" dirty="0"/>
              <a:t>, до сих пор имеющая самую большую </a:t>
            </a:r>
            <a:r>
              <a:rPr lang="ru-RU" dirty="0" smtClean="0"/>
              <a:t>капитализацию</a:t>
            </a:r>
            <a:r>
              <a:rPr lang="ru-RU" dirty="0"/>
              <a:t> </a:t>
            </a:r>
            <a:r>
              <a:rPr lang="ru-RU" dirty="0" smtClean="0"/>
              <a:t> - </a:t>
            </a:r>
            <a:r>
              <a:rPr lang="ru-RU" b="1" dirty="0" smtClean="0">
                <a:solidFill>
                  <a:srgbClr val="FF0000"/>
                </a:solidFill>
              </a:rPr>
              <a:t>1,39 </a:t>
            </a:r>
            <a:r>
              <a:rPr lang="ru-RU" b="1" dirty="0">
                <a:solidFill>
                  <a:srgbClr val="FF0000"/>
                </a:solidFill>
              </a:rPr>
              <a:t>трлн $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Курс на 05.11.2024 -  </a:t>
            </a:r>
            <a:r>
              <a:rPr lang="ru-RU" dirty="0">
                <a:solidFill>
                  <a:srgbClr val="FF0000"/>
                </a:solidFill>
              </a:rPr>
              <a:t>68 </a:t>
            </a:r>
            <a:r>
              <a:rPr lang="ru-RU" dirty="0" smtClean="0">
                <a:solidFill>
                  <a:srgbClr val="FF0000"/>
                </a:solidFill>
              </a:rPr>
              <a:t>693.94 </a:t>
            </a:r>
            <a:r>
              <a:rPr lang="ru-RU" dirty="0" smtClean="0"/>
              <a:t>долл</a:t>
            </a:r>
            <a:r>
              <a:rPr lang="ru-RU" dirty="0"/>
              <a:t>. </a:t>
            </a:r>
            <a:r>
              <a:rPr lang="ru-RU" dirty="0" smtClean="0"/>
              <a:t>США (</a:t>
            </a:r>
            <a:r>
              <a:rPr lang="ru-RU" dirty="0">
                <a:solidFill>
                  <a:srgbClr val="00B050"/>
                </a:solidFill>
              </a:rPr>
              <a:t>1.84</a:t>
            </a:r>
            <a:r>
              <a:rPr lang="ru-RU" dirty="0" smtClean="0">
                <a:solidFill>
                  <a:srgbClr val="00B050"/>
                </a:solidFill>
              </a:rPr>
              <a:t>%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Курс на 08.12.2024 -  </a:t>
            </a:r>
            <a:r>
              <a:rPr lang="ru-RU" dirty="0" smtClean="0">
                <a:solidFill>
                  <a:srgbClr val="FF0000"/>
                </a:solidFill>
              </a:rPr>
              <a:t>98 010 </a:t>
            </a:r>
            <a:r>
              <a:rPr lang="ru-RU" dirty="0" smtClean="0"/>
              <a:t>долл. США (</a:t>
            </a:r>
            <a:r>
              <a:rPr lang="ru-RU" dirty="0" smtClean="0">
                <a:solidFill>
                  <a:srgbClr val="FF0000"/>
                </a:solidFill>
              </a:rPr>
              <a:t>2,01%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втором месте </a:t>
            </a:r>
            <a:r>
              <a:rPr lang="ru-RU" dirty="0" smtClean="0"/>
              <a:t>по этому признаку сейчас </a:t>
            </a:r>
            <a:r>
              <a:rPr lang="ru-RU" dirty="0"/>
              <a:t>находится эфир (</a:t>
            </a:r>
            <a:r>
              <a:rPr lang="ru-RU" dirty="0" err="1">
                <a:solidFill>
                  <a:srgbClr val="FF0000"/>
                </a:solidFill>
              </a:rPr>
              <a:t>Ethereum</a:t>
            </a:r>
            <a:r>
              <a:rPr lang="ru-RU" dirty="0"/>
              <a:t>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третьем — </a:t>
            </a:r>
            <a:r>
              <a:rPr lang="ru-RU" dirty="0" err="1">
                <a:solidFill>
                  <a:srgbClr val="FF0000"/>
                </a:solidFill>
              </a:rPr>
              <a:t>Ripple</a:t>
            </a:r>
            <a:r>
              <a:rPr lang="ru-RU" dirty="0"/>
              <a:t> — единственная </a:t>
            </a:r>
            <a:r>
              <a:rPr lang="ru-RU" dirty="0" err="1"/>
              <a:t>криптовалюта</a:t>
            </a:r>
            <a:r>
              <a:rPr lang="ru-RU" dirty="0"/>
              <a:t>, в основе которой не лежит технология </a:t>
            </a:r>
            <a:r>
              <a:rPr lang="ru-RU" dirty="0" err="1" smtClean="0"/>
              <a:t>блокчейн</a:t>
            </a:r>
            <a:r>
              <a:rPr lang="ru-RU" dirty="0" smtClean="0"/>
              <a:t>, а </a:t>
            </a:r>
            <a:r>
              <a:rPr lang="en-US" dirty="0" smtClean="0"/>
              <a:t>XRP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4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3091</Words>
  <Application>Microsoft Office PowerPoint</Application>
  <PresentationFormat>Широкоэкранный</PresentationFormat>
  <Paragraphs>260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Verdana</vt:lpstr>
      <vt:lpstr>Тема Office</vt:lpstr>
      <vt:lpstr>1_Тема Office</vt:lpstr>
      <vt:lpstr>Презентация PowerPoint</vt:lpstr>
      <vt:lpstr>Предпосылки создания независимой цифровой валюты</vt:lpstr>
      <vt:lpstr>Родовые признаки независимой цифровой валюты</vt:lpstr>
      <vt:lpstr>Родовые признаки независимой цифровой валюты</vt:lpstr>
      <vt:lpstr>Родовые признаки независимой цифровой валюты</vt:lpstr>
      <vt:lpstr>Родовые признаки независимой цифровой валюты</vt:lpstr>
      <vt:lpstr>Общее наименование независимой цифровой валюты - </vt:lpstr>
      <vt:lpstr>Определение криптовалюты</vt:lpstr>
      <vt:lpstr>Ведущие криптовалюты</vt:lpstr>
      <vt:lpstr>По состоянию на март 2024 г. капитализация</vt:lpstr>
      <vt:lpstr>Популярность криптовалюты в России и мире</vt:lpstr>
      <vt:lpstr>Популярность криптовалюты в России</vt:lpstr>
      <vt:lpstr>Популярность криптовалюты в России</vt:lpstr>
      <vt:lpstr>Популярность криптовалюты в России</vt:lpstr>
      <vt:lpstr>Контроль за операциями с  криптовалютой в России</vt:lpstr>
      <vt:lpstr>Использование криптовалюты в России</vt:lpstr>
      <vt:lpstr>Позиция ЦБ</vt:lpstr>
      <vt:lpstr>Характеристики Биткойна – золота криптомира</vt:lpstr>
      <vt:lpstr>Характеристики биткойна</vt:lpstr>
      <vt:lpstr>Характеристики биткойна</vt:lpstr>
      <vt:lpstr>Характеристики биткойна</vt:lpstr>
      <vt:lpstr>Характеристики блокчейна</vt:lpstr>
      <vt:lpstr>Функционирование блокчейна</vt:lpstr>
      <vt:lpstr>Характеристики хэша</vt:lpstr>
      <vt:lpstr>Функционирование блокчейна, майнинг</vt:lpstr>
      <vt:lpstr>Структура блока в блокчейне</vt:lpstr>
      <vt:lpstr>Характеристика майнера</vt:lpstr>
      <vt:lpstr>Майнинг</vt:lpstr>
      <vt:lpstr>Майнинг</vt:lpstr>
      <vt:lpstr> Майнинг</vt:lpstr>
      <vt:lpstr> Отбор блока в сеть (консенсус)</vt:lpstr>
      <vt:lpstr> Альткоины</vt:lpstr>
      <vt:lpstr> Волатильность, биткойн с 04.08 -04.11.2024</vt:lpstr>
      <vt:lpstr>Стейблкоины, стейблкойны</vt:lpstr>
      <vt:lpstr>USDT</vt:lpstr>
      <vt:lpstr>Типичные формы участия на рынке криптовалюты</vt:lpstr>
      <vt:lpstr>ТОП-5 способов, позволяющих купить криптовалюту за российские рубли</vt:lpstr>
      <vt:lpstr>Презентация PowerPoint</vt:lpstr>
      <vt:lpstr>Презентация PowerPoint</vt:lpstr>
      <vt:lpstr>Налогообложение операций с криптовалютой</vt:lpstr>
      <vt:lpstr>Налогообложение операций с криптовалютой</vt:lpstr>
      <vt:lpstr>Налогообложение майнинга</vt:lpstr>
      <vt:lpstr>Налогообложение майнинга</vt:lpstr>
      <vt:lpstr>Налогообложение майнинга</vt:lpstr>
      <vt:lpstr>Покупка криптовалюты</vt:lpstr>
      <vt:lpstr>Рекомендации по криптобезопасности</vt:lpstr>
      <vt:lpstr>Рекомендации по криптобезопасности</vt:lpstr>
      <vt:lpstr>Возможные «неприятности» сегодня и в будущем</vt:lpstr>
      <vt:lpstr>Возможные «неприятности» сегодня и в будущем</vt:lpstr>
      <vt:lpstr>Возможные «неприятности» сегодня и в будущем</vt:lpstr>
      <vt:lpstr>Возможные «неприятности» сегодня и в будущем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104</cp:revision>
  <dcterms:created xsi:type="dcterms:W3CDTF">2023-01-13T16:50:55Z</dcterms:created>
  <dcterms:modified xsi:type="dcterms:W3CDTF">2024-12-10T05:13:02Z</dcterms:modified>
</cp:coreProperties>
</file>