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484" r:id="rId3"/>
    <p:sldId id="410" r:id="rId4"/>
    <p:sldId id="465" r:id="rId5"/>
    <p:sldId id="470" r:id="rId6"/>
    <p:sldId id="440" r:id="rId7"/>
    <p:sldId id="442" r:id="rId8"/>
    <p:sldId id="404" r:id="rId9"/>
    <p:sldId id="483" r:id="rId10"/>
    <p:sldId id="259" r:id="rId11"/>
    <p:sldId id="485" r:id="rId12"/>
    <p:sldId id="271" r:id="rId13"/>
    <p:sldId id="488" r:id="rId14"/>
    <p:sldId id="260" r:id="rId15"/>
    <p:sldId id="492" r:id="rId16"/>
    <p:sldId id="261" r:id="rId17"/>
    <p:sldId id="499" r:id="rId18"/>
    <p:sldId id="489" r:id="rId19"/>
    <p:sldId id="263" r:id="rId20"/>
    <p:sldId id="262" r:id="rId21"/>
    <p:sldId id="501" r:id="rId22"/>
    <p:sldId id="490" r:id="rId23"/>
    <p:sldId id="504" r:id="rId24"/>
    <p:sldId id="500" r:id="rId25"/>
    <p:sldId id="494" r:id="rId26"/>
    <p:sldId id="322" r:id="rId27"/>
    <p:sldId id="323" r:id="rId28"/>
    <p:sldId id="491" r:id="rId29"/>
    <p:sldId id="273" r:id="rId30"/>
    <p:sldId id="496" r:id="rId31"/>
    <p:sldId id="497" r:id="rId32"/>
    <p:sldId id="276" r:id="rId33"/>
    <p:sldId id="503" r:id="rId34"/>
    <p:sldId id="502" r:id="rId35"/>
    <p:sldId id="507" r:id="rId36"/>
    <p:sldId id="506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84FF2BB-2EBF-410B-BB1D-35556C49F1E7}">
          <p14:sldIdLst>
            <p14:sldId id="256"/>
            <p14:sldId id="484"/>
            <p14:sldId id="410"/>
            <p14:sldId id="465"/>
            <p14:sldId id="470"/>
            <p14:sldId id="440"/>
            <p14:sldId id="442"/>
            <p14:sldId id="404"/>
            <p14:sldId id="483"/>
            <p14:sldId id="259"/>
            <p14:sldId id="485"/>
            <p14:sldId id="271"/>
            <p14:sldId id="488"/>
            <p14:sldId id="260"/>
            <p14:sldId id="492"/>
            <p14:sldId id="261"/>
            <p14:sldId id="499"/>
            <p14:sldId id="489"/>
            <p14:sldId id="263"/>
            <p14:sldId id="262"/>
            <p14:sldId id="501"/>
            <p14:sldId id="490"/>
            <p14:sldId id="504"/>
            <p14:sldId id="500"/>
            <p14:sldId id="494"/>
            <p14:sldId id="322"/>
            <p14:sldId id="323"/>
            <p14:sldId id="491"/>
            <p14:sldId id="273"/>
            <p14:sldId id="496"/>
            <p14:sldId id="497"/>
            <p14:sldId id="276"/>
            <p14:sldId id="503"/>
            <p14:sldId id="502"/>
            <p14:sldId id="507"/>
            <p14:sldId id="506"/>
          </p14:sldIdLst>
        </p14:section>
        <p14:section name="Список источников" id="{70E9C73F-0BAA-41E9-B43F-35175CE017A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P" initials="H" lastIdx="5" clrIdx="0"/>
  <p:cmAuthor id="1" name="Алексей Коломытцев" initials="АК" lastIdx="1" clrIdx="1">
    <p:extLst>
      <p:ext uri="{19B8F6BF-5375-455C-9EA6-DF929625EA0E}">
        <p15:presenceInfo xmlns:p15="http://schemas.microsoft.com/office/powerpoint/2012/main" userId="2f1bc0dfa3a721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7B3"/>
    <a:srgbClr val="EF99E3"/>
    <a:srgbClr val="E86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2668" autoAdjust="0"/>
  </p:normalViewPr>
  <p:slideViewPr>
    <p:cSldViewPr>
      <p:cViewPr varScale="1">
        <p:scale>
          <a:sx n="85" d="100"/>
          <a:sy n="85" d="100"/>
        </p:scale>
        <p:origin x="126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9-02T09:23:46.393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41195-4206-42ED-A6A6-B2392EE1BAB8}" type="datetimeFigureOut">
              <a:rPr lang="ru-RU" smtClean="0"/>
              <a:t>11.09.2025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29143-5934-41C8-9602-5FBA2F95D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989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29143-5934-41C8-9602-5FBA2F95D921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4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29143-5934-41C8-9602-5FBA2F95D921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428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3184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5C4B8D-CCB0-4D0A-B77D-0561A8EE079F}" type="datetime1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9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16EA3-493B-4800-8C2F-F9C85E935100}" type="datetime1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02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AD79A-CD90-4FD0-BD32-CDAC8DBECF7B}" type="datetime1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33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0F2E3-BB26-4845-AA29-20EC0EFA883B}" type="datetime1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54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E8584-D70B-4BFD-B90A-1F3428D71730}" type="datetime1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39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1275-E044-47EC-A767-D446A39F887B}" type="datetime1">
              <a:rPr lang="ru-RU" smtClean="0"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FAE8C-9846-445D-B159-6833E58F0155}" type="datetime1">
              <a:rPr lang="ru-RU" smtClean="0"/>
              <a:t>11.09.2025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06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006A7-DAAC-48D8-A375-28B77E1C841A}" type="datetime1">
              <a:rPr lang="ru-RU" smtClean="0"/>
              <a:t>11.09.2025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43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0B032-DFA7-4EB1-BB11-E965C00D10C3}" type="datetime1">
              <a:rPr lang="ru-RU" smtClean="0"/>
              <a:t>11.09.2025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71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63FF-A556-4E2E-AC95-4FF746EC3C64}" type="datetime1">
              <a:rPr lang="ru-RU" smtClean="0"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0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4FA57-F00B-45EA-A788-B7C9B489E25E}" type="datetime1">
              <a:rPr lang="ru-RU" smtClean="0"/>
              <a:t>11.09.2025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4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D627B5A-74AC-4D29-AEE3-29CD5DE45CBF}" type="datetime1">
              <a:rPr lang="ru-RU" smtClean="0"/>
              <a:t>11.09.2025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63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91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Arial" charset="0"/>
              </a:rPr>
              <a:t>Министерство науки и высшего образования Российской Федерации</a:t>
            </a:r>
            <a:br>
              <a:rPr lang="ru-RU" altLang="ru-RU" b="1" dirty="0">
                <a:latin typeface="Arial" charset="0"/>
              </a:rPr>
            </a:br>
            <a:r>
              <a:rPr lang="ru-RU" altLang="ru-RU" b="1" dirty="0">
                <a:latin typeface="Arial" charset="0"/>
              </a:rPr>
              <a:t>ФЕДЕРАЛЬНОЕ ГОСУДАРСТВЕННОЕ БЮДЖЕТНОЕ </a:t>
            </a:r>
            <a:br>
              <a:rPr lang="ru-RU" altLang="ru-RU" b="1" dirty="0">
                <a:latin typeface="Arial" charset="0"/>
              </a:rPr>
            </a:br>
            <a:r>
              <a:rPr lang="ru-RU" altLang="ru-RU" b="1" dirty="0">
                <a:latin typeface="Arial" charset="0"/>
              </a:rPr>
              <a:t>ОБРАЗОВАТЕЛЬНОЕ УЧРЕЖДЕНИЕ ВЫСШЕГО ОБРАЗОВАНИЯ «ОРЕНБУРГСКИЙ ГОСУДАРСТВЕННЫЙ УНИВЕРСИТЕТ»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56792" y="1563852"/>
            <a:ext cx="6030416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br>
              <a:rPr lang="ru-RU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ru-RU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ru-RU" sz="11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Институт менеджмента, экономики и предпринимательства </a:t>
            </a:r>
            <a:br>
              <a:rPr lang="ru-RU" b="1" dirty="0">
                <a:latin typeface="Arial" pitchFamily="34" charset="0"/>
                <a:cs typeface="Arial" pitchFamily="34" charset="0"/>
              </a:rPr>
            </a:br>
            <a:br>
              <a:rPr lang="ru-RU" b="1" dirty="0">
                <a:latin typeface="Arial" pitchFamily="34" charset="0"/>
                <a:cs typeface="Arial" pitchFamily="34" charset="0"/>
              </a:rPr>
            </a:br>
            <a:r>
              <a:rPr lang="ru-RU" b="1" dirty="0">
                <a:latin typeface="Arial" pitchFamily="34" charset="0"/>
                <a:cs typeface="Arial" pitchFamily="34" charset="0"/>
              </a:rPr>
              <a:t>Кафедра экономической теории, региональной и отраслевой экономики</a:t>
            </a:r>
            <a:br>
              <a:rPr lang="ru-RU" sz="1600" b="1" dirty="0">
                <a:latin typeface="Arial" pitchFamily="34" charset="0"/>
                <a:cs typeface="Arial" pitchFamily="34" charset="0"/>
              </a:rPr>
            </a:b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2991" y="3581912"/>
            <a:ext cx="6358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ctr">
              <a:spcBef>
                <a:spcPct val="20000"/>
              </a:spcBef>
            </a:pPr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по дисциплине   «Контроллинг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62323" y="6006476"/>
            <a:ext cx="13656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891" indent="-342891" algn="ctr">
              <a:spcBef>
                <a:spcPct val="20000"/>
              </a:spcBef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Оренбург 2025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537155" y="4815603"/>
            <a:ext cx="1927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b="1" dirty="0"/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Шлифер Е.В.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9B3B00-B206-4CA4-9818-8C72575A6298}"/>
              </a:ext>
            </a:extLst>
          </p:cNvPr>
          <p:cNvSpPr txBox="1"/>
          <p:nvPr/>
        </p:nvSpPr>
        <p:spPr>
          <a:xfrm>
            <a:off x="522397" y="3991850"/>
            <a:ext cx="80992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Экономическое содержание контроллинга и его принципы </a:t>
            </a:r>
          </a:p>
        </p:txBody>
      </p:sp>
    </p:spTree>
    <p:extLst>
      <p:ext uri="{BB962C8B-B14F-4D97-AF65-F5344CB8AC3E}">
        <p14:creationId xmlns:p14="http://schemas.microsoft.com/office/powerpoint/2010/main" val="36921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411455" y="185001"/>
            <a:ext cx="83210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Сущность контроллинга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его возникновения</a:t>
            </a:r>
            <a:endParaRPr sz="2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971600" y="2060848"/>
            <a:ext cx="2808312" cy="1368152"/>
          </a:xfrm>
          <a:prstGeom prst="clou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361872" y="1824348"/>
            <a:ext cx="3058000" cy="196469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imes New Roman"/>
                <a:ea typeface="Times New Roman"/>
                <a:cs typeface="Times New Roman"/>
                <a:sym typeface="Times New Roman"/>
              </a:rPr>
              <a:t>контроллинг</a:t>
            </a:r>
            <a:endParaRPr sz="2400" b="1" dirty="0"/>
          </a:p>
        </p:txBody>
      </p:sp>
      <p:sp>
        <p:nvSpPr>
          <p:cNvPr id="122" name="Google Shape;122;p4"/>
          <p:cNvSpPr/>
          <p:nvPr/>
        </p:nvSpPr>
        <p:spPr>
          <a:xfrm>
            <a:off x="5485579" y="1781069"/>
            <a:ext cx="3280529" cy="1904836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контроль</a:t>
            </a:r>
            <a:endParaRPr sz="2400" b="1" dirty="0"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36282" y="1705874"/>
            <a:ext cx="1467766" cy="19048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1D1844-C747-4C48-BA6B-AF465AA7437A}"/>
              </a:ext>
            </a:extLst>
          </p:cNvPr>
          <p:cNvSpPr txBox="1"/>
          <p:nvPr/>
        </p:nvSpPr>
        <p:spPr>
          <a:xfrm>
            <a:off x="1403648" y="4237750"/>
            <a:ext cx="7328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control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англ.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контролировать, управлять, держать под контролем, регулировать, сохранять, вершить </a:t>
            </a: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C3496057-FD4F-48AC-A86A-729C3EF25F77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10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1F93DD61-B797-49A6-81B5-60AFB2EA46E7}"/>
              </a:ext>
            </a:extLst>
          </p:cNvPr>
          <p:cNvSpPr/>
          <p:nvPr/>
        </p:nvSpPr>
        <p:spPr>
          <a:xfrm rot="20758557">
            <a:off x="35797" y="1592795"/>
            <a:ext cx="8983981" cy="1080120"/>
          </a:xfrm>
          <a:prstGeom prst="homePlate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D47B9B-562A-4318-BD17-CE74E1671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5EFDB7-9011-4AB9-B3AE-B50E3AC040DD}"/>
              </a:ext>
            </a:extLst>
          </p:cNvPr>
          <p:cNvSpPr txBox="1"/>
          <p:nvPr/>
        </p:nvSpPr>
        <p:spPr>
          <a:xfrm>
            <a:off x="-82286" y="3599599"/>
            <a:ext cx="3195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XV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век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 «</a:t>
            </a:r>
            <a:r>
              <a:rPr lang="en-US" b="1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«Controll</a:t>
            </a:r>
            <a:r>
              <a:rPr lang="en-US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</a:t>
            </a:r>
            <a:r>
              <a:rPr lang="en-US" b="1" i="0" dirty="0">
                <a:solidFill>
                  <a:srgbClr val="20202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r»</a:t>
            </a:r>
            <a:endParaRPr lang="ru-RU" b="1" i="0" dirty="0">
              <a:solidFill>
                <a:srgbClr val="20202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Двор английского короля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11A3BB-85AD-430F-9714-0F1FDEE8FC3B}"/>
              </a:ext>
            </a:extLst>
          </p:cNvPr>
          <p:cNvSpPr txBox="1"/>
          <p:nvPr/>
        </p:nvSpPr>
        <p:spPr>
          <a:xfrm>
            <a:off x="2799478" y="3049570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Конец </a:t>
            </a:r>
            <a:r>
              <a:rPr lang="en-US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endParaRPr lang="ru-RU" b="1" dirty="0">
              <a:solidFill>
                <a:srgbClr val="202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</a:p>
          <a:p>
            <a:pPr algn="ctr"/>
            <a:r>
              <a:rPr lang="ru-RU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1892 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65EF05-BDFD-4CAB-A9D8-F8728112AE6A}"/>
              </a:ext>
            </a:extLst>
          </p:cNvPr>
          <p:cNvSpPr txBox="1"/>
          <p:nvPr/>
        </p:nvSpPr>
        <p:spPr>
          <a:xfrm>
            <a:off x="4721033" y="2655519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депрессия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DD2259-170F-4D2A-8E13-29C8CD450273}"/>
              </a:ext>
            </a:extLst>
          </p:cNvPr>
          <p:cNvSpPr txBox="1"/>
          <p:nvPr/>
        </p:nvSpPr>
        <p:spPr>
          <a:xfrm>
            <a:off x="6208216" y="2180137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Европа </a:t>
            </a:r>
          </a:p>
          <a:p>
            <a:pPr algn="ctr"/>
            <a:r>
              <a:rPr lang="ru-RU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1970 х годов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638CA0-14E0-4F64-BA0B-9A6803080A0F}"/>
              </a:ext>
            </a:extLst>
          </p:cNvPr>
          <p:cNvSpPr txBox="1"/>
          <p:nvPr/>
        </p:nvSpPr>
        <p:spPr>
          <a:xfrm>
            <a:off x="7779422" y="172057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202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Россия</a:t>
            </a:r>
          </a:p>
          <a:p>
            <a:pPr algn="ctr"/>
            <a:endParaRPr lang="ru-RU" b="1" dirty="0">
              <a:solidFill>
                <a:srgbClr val="2020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Корона">
            <a:extLst>
              <a:ext uri="{FF2B5EF4-FFF2-40B4-BE49-F238E27FC236}">
                <a16:creationId xmlns:a16="http://schemas.microsoft.com/office/drawing/2014/main" id="{9C4DFD9F-194A-45FC-863A-39690BB5D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6945" y="2641802"/>
            <a:ext cx="815536" cy="815536"/>
          </a:xfrm>
          <a:prstGeom prst="rect">
            <a:avLst/>
          </a:prstGeom>
        </p:spPr>
      </p:pic>
      <p:pic>
        <p:nvPicPr>
          <p:cNvPr id="19" name="Рисунок 18" descr="Тенденция к повышению">
            <a:extLst>
              <a:ext uri="{FF2B5EF4-FFF2-40B4-BE49-F238E27FC236}">
                <a16:creationId xmlns:a16="http://schemas.microsoft.com/office/drawing/2014/main" id="{3DCA22B2-3D51-4D6F-B7F7-C08EF3557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83553" y="2130967"/>
            <a:ext cx="726408" cy="726408"/>
          </a:xfrm>
          <a:prstGeom prst="rect">
            <a:avLst/>
          </a:prstGeom>
        </p:spPr>
      </p:pic>
      <p:pic>
        <p:nvPicPr>
          <p:cNvPr id="21" name="Рисунок 20" descr="Социальная сеть">
            <a:extLst>
              <a:ext uri="{FF2B5EF4-FFF2-40B4-BE49-F238E27FC236}">
                <a16:creationId xmlns:a16="http://schemas.microsoft.com/office/drawing/2014/main" id="{2F6C569B-4829-44DA-B227-6136E5E6F8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69127" y="1720573"/>
            <a:ext cx="726408" cy="726408"/>
          </a:xfrm>
          <a:prstGeom prst="rect">
            <a:avLst/>
          </a:prstGeom>
        </p:spPr>
      </p:pic>
      <p:pic>
        <p:nvPicPr>
          <p:cNvPr id="23" name="Рисунок 22" descr="Мозговой штурм группы">
            <a:extLst>
              <a:ext uri="{FF2B5EF4-FFF2-40B4-BE49-F238E27FC236}">
                <a16:creationId xmlns:a16="http://schemas.microsoft.com/office/drawing/2014/main" id="{FF479D44-92EA-439C-BA8F-0362BEE7D2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12360" y="829178"/>
            <a:ext cx="648072" cy="6480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7AB4D00-CDD0-4D1F-BC79-5414A298A0B5}"/>
              </a:ext>
            </a:extLst>
          </p:cNvPr>
          <p:cNvSpPr txBox="1"/>
          <p:nvPr/>
        </p:nvSpPr>
        <p:spPr>
          <a:xfrm>
            <a:off x="6682479" y="3429000"/>
            <a:ext cx="2334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Erbsen zählen»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28020CB-00DF-4AAB-A9B0-FAE2B48EDE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97380" y="1402567"/>
            <a:ext cx="720083" cy="4698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56F3183-AF59-4623-B6D7-77C1142D2008}"/>
              </a:ext>
            </a:extLst>
          </p:cNvPr>
          <p:cNvSpPr txBox="1"/>
          <p:nvPr/>
        </p:nvSpPr>
        <p:spPr>
          <a:xfrm>
            <a:off x="983930" y="5801891"/>
            <a:ext cx="319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ШКОЛЫ КОНТРОЛЛИНГА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87470-0E38-4BF0-B79C-E8BA5B001C11}"/>
              </a:ext>
            </a:extLst>
          </p:cNvPr>
          <p:cNvSpPr txBox="1"/>
          <p:nvPr/>
        </p:nvSpPr>
        <p:spPr>
          <a:xfrm>
            <a:off x="457889" y="282711"/>
            <a:ext cx="3195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справка</a:t>
            </a:r>
          </a:p>
        </p:txBody>
      </p:sp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B465BCA6-3E11-4702-BC57-0B729611865C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11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50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  <p:pic>
        <p:nvPicPr>
          <p:cNvPr id="212" name="Google Shape;212;p16"/>
          <p:cNvPicPr preferRelativeResize="0"/>
          <p:nvPr/>
        </p:nvPicPr>
        <p:blipFill rotWithShape="1">
          <a:blip r:embed="rId3">
            <a:alphaModFix/>
          </a:blip>
          <a:srcRect t="3882"/>
          <a:stretch/>
        </p:blipFill>
        <p:spPr>
          <a:xfrm>
            <a:off x="611560" y="567143"/>
            <a:ext cx="5472608" cy="602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12;p16">
            <a:extLst>
              <a:ext uri="{FF2B5EF4-FFF2-40B4-BE49-F238E27FC236}">
                <a16:creationId xmlns:a16="http://schemas.microsoft.com/office/drawing/2014/main" id="{109E7A1E-9A73-4E4A-9E62-6BAC234C01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882" b="1664"/>
          <a:stretch/>
        </p:blipFill>
        <p:spPr>
          <a:xfrm>
            <a:off x="539552" y="31993"/>
            <a:ext cx="6552728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6"/>
          <p:cNvSpPr txBox="1"/>
          <p:nvPr/>
        </p:nvSpPr>
        <p:spPr>
          <a:xfrm>
            <a:off x="3439192" y="5228609"/>
            <a:ext cx="494923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Отличительные особенности  американской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немецкой модели контроллинга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63A610A-0774-4663-A279-13D21CC09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0F5B7-FC3E-4134-AF05-1C58ECA8DF3E}"/>
              </a:ext>
            </a:extLst>
          </p:cNvPr>
          <p:cNvSpPr txBox="1"/>
          <p:nvPr/>
        </p:nvSpPr>
        <p:spPr>
          <a:xfrm>
            <a:off x="426185" y="1196752"/>
            <a:ext cx="829162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появления контроллинга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Внешняя среда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Усложнение систем управления предприятием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бум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Общекультурное стремление к синтезу</a:t>
            </a: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CA4F0317-1130-4942-BA18-B17A8900B64A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13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  <p:sp>
        <p:nvSpPr>
          <p:cNvPr id="132" name="Google Shape;132;p5"/>
          <p:cNvSpPr txBox="1"/>
          <p:nvPr/>
        </p:nvSpPr>
        <p:spPr>
          <a:xfrm>
            <a:off x="4294540" y="6416569"/>
            <a:ext cx="598955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i="1" dirty="0">
                <a:solidFill>
                  <a:schemeClr val="bg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Единственно правильного определения нет! </a:t>
            </a:r>
            <a:endParaRPr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3" name="Google Shape;13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772" y="4795424"/>
            <a:ext cx="695325" cy="1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9C73AA-7A2B-410C-BA12-B2C60C1A2DF7}"/>
              </a:ext>
            </a:extLst>
          </p:cNvPr>
          <p:cNvSpPr txBox="1"/>
          <p:nvPr/>
        </p:nvSpPr>
        <p:spPr>
          <a:xfrm>
            <a:off x="640362" y="481426"/>
            <a:ext cx="849590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руководящая концепция эффективного управления фирмой и обеспечение ее долгосрочного существования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(Э. Майер)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-координация системы управления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(Х.-Ю. Кюппер , 1990)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-функция в поддержку менеджмента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Р.Герсне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-управление прибылью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П.Хорвард,2008)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-функция, организованная в поддержку руководства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(П.Хорвард,2008)</a:t>
            </a:r>
          </a:p>
          <a:p>
            <a:pPr>
              <a:lnSpc>
                <a:spcPct val="15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-поддержка управления с помощью информации (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Хофманн, 1971 г)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-система  интегрированного информационного обеспечения планирования и контроля деятельности предприятия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Ханн,1997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96912-A660-4871-8A4C-69201AD57FBB}"/>
              </a:ext>
            </a:extLst>
          </p:cNvPr>
          <p:cNvSpPr txBox="1"/>
          <p:nvPr/>
        </p:nvSpPr>
        <p:spPr>
          <a:xfrm>
            <a:off x="251520" y="100355"/>
            <a:ext cx="51412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A54529-D308-41A3-93F6-D084B597C3A4}"/>
              </a:ext>
            </a:extLst>
          </p:cNvPr>
          <p:cNvSpPr txBox="1"/>
          <p:nvPr/>
        </p:nvSpPr>
        <p:spPr>
          <a:xfrm>
            <a:off x="6228184" y="23410"/>
            <a:ext cx="5141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(ЗАРУБЕЖНЫЕ АВТОРЫ)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4AD44865-FDCF-4D11-A28B-D686CDB02E29}"/>
              </a:ext>
            </a:extLst>
          </p:cNvPr>
          <p:cNvSpPr txBox="1">
            <a:spLocks/>
          </p:cNvSpPr>
          <p:nvPr/>
        </p:nvSpPr>
        <p:spPr>
          <a:xfrm>
            <a:off x="7856602" y="6476463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14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5126EEA-4A68-4D0F-8C6D-A947CDD4A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4BEA776-AE71-4526-BC00-759A39517A7D}"/>
              </a:ext>
            </a:extLst>
          </p:cNvPr>
          <p:cNvCxnSpPr>
            <a:cxnSpLocks/>
          </p:cNvCxnSpPr>
          <p:nvPr/>
        </p:nvCxnSpPr>
        <p:spPr>
          <a:xfrm flipV="1">
            <a:off x="399343" y="4682644"/>
            <a:ext cx="8345314" cy="764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1F0AFD41-A5C6-4689-B7F3-F8D3FBD58AF8}"/>
              </a:ext>
            </a:extLst>
          </p:cNvPr>
          <p:cNvSpPr/>
          <p:nvPr/>
        </p:nvSpPr>
        <p:spPr>
          <a:xfrm>
            <a:off x="414765" y="1844825"/>
            <a:ext cx="8345314" cy="2590904"/>
          </a:xfrm>
          <a:custGeom>
            <a:avLst/>
            <a:gdLst>
              <a:gd name="connsiteX0" fmla="*/ 0 w 8014447"/>
              <a:gd name="connsiteY0" fmla="*/ 2492223 h 2492223"/>
              <a:gd name="connsiteX1" fmla="*/ 170330 w 8014447"/>
              <a:gd name="connsiteY1" fmla="*/ 2465329 h 2492223"/>
              <a:gd name="connsiteX2" fmla="*/ 215153 w 8014447"/>
              <a:gd name="connsiteY2" fmla="*/ 2447399 h 2492223"/>
              <a:gd name="connsiteX3" fmla="*/ 259977 w 8014447"/>
              <a:gd name="connsiteY3" fmla="*/ 2438434 h 2492223"/>
              <a:gd name="connsiteX4" fmla="*/ 313765 w 8014447"/>
              <a:gd name="connsiteY4" fmla="*/ 2420505 h 2492223"/>
              <a:gd name="connsiteX5" fmla="*/ 349624 w 8014447"/>
              <a:gd name="connsiteY5" fmla="*/ 2411540 h 2492223"/>
              <a:gd name="connsiteX6" fmla="*/ 412377 w 8014447"/>
              <a:gd name="connsiteY6" fmla="*/ 2384646 h 2492223"/>
              <a:gd name="connsiteX7" fmla="*/ 457200 w 8014447"/>
              <a:gd name="connsiteY7" fmla="*/ 2375681 h 2492223"/>
              <a:gd name="connsiteX8" fmla="*/ 493059 w 8014447"/>
              <a:gd name="connsiteY8" fmla="*/ 2357752 h 2492223"/>
              <a:gd name="connsiteX9" fmla="*/ 546847 w 8014447"/>
              <a:gd name="connsiteY9" fmla="*/ 2348787 h 2492223"/>
              <a:gd name="connsiteX10" fmla="*/ 591671 w 8014447"/>
              <a:gd name="connsiteY10" fmla="*/ 2339823 h 2492223"/>
              <a:gd name="connsiteX11" fmla="*/ 645459 w 8014447"/>
              <a:gd name="connsiteY11" fmla="*/ 2321893 h 2492223"/>
              <a:gd name="connsiteX12" fmla="*/ 878542 w 8014447"/>
              <a:gd name="connsiteY12" fmla="*/ 2286034 h 2492223"/>
              <a:gd name="connsiteX13" fmla="*/ 923365 w 8014447"/>
              <a:gd name="connsiteY13" fmla="*/ 2268105 h 2492223"/>
              <a:gd name="connsiteX14" fmla="*/ 1066800 w 8014447"/>
              <a:gd name="connsiteY14" fmla="*/ 2250176 h 2492223"/>
              <a:gd name="connsiteX15" fmla="*/ 1210236 w 8014447"/>
              <a:gd name="connsiteY15" fmla="*/ 2223281 h 2492223"/>
              <a:gd name="connsiteX16" fmla="*/ 1281953 w 8014447"/>
              <a:gd name="connsiteY16" fmla="*/ 2205352 h 2492223"/>
              <a:gd name="connsiteX17" fmla="*/ 1344706 w 8014447"/>
              <a:gd name="connsiteY17" fmla="*/ 2196387 h 2492223"/>
              <a:gd name="connsiteX18" fmla="*/ 1452283 w 8014447"/>
              <a:gd name="connsiteY18" fmla="*/ 2169493 h 2492223"/>
              <a:gd name="connsiteX19" fmla="*/ 1559859 w 8014447"/>
              <a:gd name="connsiteY19" fmla="*/ 2142599 h 2492223"/>
              <a:gd name="connsiteX20" fmla="*/ 1604683 w 8014447"/>
              <a:gd name="connsiteY20" fmla="*/ 2133634 h 2492223"/>
              <a:gd name="connsiteX21" fmla="*/ 1649506 w 8014447"/>
              <a:gd name="connsiteY21" fmla="*/ 2115705 h 2492223"/>
              <a:gd name="connsiteX22" fmla="*/ 1739153 w 8014447"/>
              <a:gd name="connsiteY22" fmla="*/ 2097776 h 2492223"/>
              <a:gd name="connsiteX23" fmla="*/ 1801906 w 8014447"/>
              <a:gd name="connsiteY23" fmla="*/ 2070881 h 2492223"/>
              <a:gd name="connsiteX24" fmla="*/ 1936377 w 8014447"/>
              <a:gd name="connsiteY24" fmla="*/ 2043987 h 2492223"/>
              <a:gd name="connsiteX25" fmla="*/ 2008094 w 8014447"/>
              <a:gd name="connsiteY25" fmla="*/ 2017093 h 2492223"/>
              <a:gd name="connsiteX26" fmla="*/ 2070847 w 8014447"/>
              <a:gd name="connsiteY26" fmla="*/ 2008129 h 2492223"/>
              <a:gd name="connsiteX27" fmla="*/ 2088777 w 8014447"/>
              <a:gd name="connsiteY27" fmla="*/ 1990199 h 2492223"/>
              <a:gd name="connsiteX28" fmla="*/ 2133600 w 8014447"/>
              <a:gd name="connsiteY28" fmla="*/ 1981234 h 2492223"/>
              <a:gd name="connsiteX29" fmla="*/ 2196353 w 8014447"/>
              <a:gd name="connsiteY29" fmla="*/ 1954340 h 2492223"/>
              <a:gd name="connsiteX30" fmla="*/ 2223247 w 8014447"/>
              <a:gd name="connsiteY30" fmla="*/ 1936411 h 2492223"/>
              <a:gd name="connsiteX31" fmla="*/ 2277036 w 8014447"/>
              <a:gd name="connsiteY31" fmla="*/ 1918481 h 2492223"/>
              <a:gd name="connsiteX32" fmla="*/ 2330824 w 8014447"/>
              <a:gd name="connsiteY32" fmla="*/ 1891587 h 2492223"/>
              <a:gd name="connsiteX33" fmla="*/ 2366683 w 8014447"/>
              <a:gd name="connsiteY33" fmla="*/ 1873658 h 2492223"/>
              <a:gd name="connsiteX34" fmla="*/ 2429436 w 8014447"/>
              <a:gd name="connsiteY34" fmla="*/ 1864693 h 2492223"/>
              <a:gd name="connsiteX35" fmla="*/ 2510118 w 8014447"/>
              <a:gd name="connsiteY35" fmla="*/ 1828834 h 2492223"/>
              <a:gd name="connsiteX36" fmla="*/ 2608730 w 8014447"/>
              <a:gd name="connsiteY36" fmla="*/ 1784011 h 2492223"/>
              <a:gd name="connsiteX37" fmla="*/ 2662518 w 8014447"/>
              <a:gd name="connsiteY37" fmla="*/ 1766081 h 2492223"/>
              <a:gd name="connsiteX38" fmla="*/ 2788024 w 8014447"/>
              <a:gd name="connsiteY38" fmla="*/ 1712293 h 2492223"/>
              <a:gd name="connsiteX39" fmla="*/ 2841812 w 8014447"/>
              <a:gd name="connsiteY39" fmla="*/ 1685399 h 2492223"/>
              <a:gd name="connsiteX40" fmla="*/ 2886636 w 8014447"/>
              <a:gd name="connsiteY40" fmla="*/ 1676434 h 2492223"/>
              <a:gd name="connsiteX41" fmla="*/ 2994212 w 8014447"/>
              <a:gd name="connsiteY41" fmla="*/ 1631611 h 2492223"/>
              <a:gd name="connsiteX42" fmla="*/ 3030071 w 8014447"/>
              <a:gd name="connsiteY42" fmla="*/ 1622646 h 2492223"/>
              <a:gd name="connsiteX43" fmla="*/ 3083859 w 8014447"/>
              <a:gd name="connsiteY43" fmla="*/ 1595752 h 2492223"/>
              <a:gd name="connsiteX44" fmla="*/ 3128683 w 8014447"/>
              <a:gd name="connsiteY44" fmla="*/ 1568858 h 2492223"/>
              <a:gd name="connsiteX45" fmla="*/ 3182471 w 8014447"/>
              <a:gd name="connsiteY45" fmla="*/ 1559893 h 2492223"/>
              <a:gd name="connsiteX46" fmla="*/ 3254189 w 8014447"/>
              <a:gd name="connsiteY46" fmla="*/ 1541964 h 2492223"/>
              <a:gd name="connsiteX47" fmla="*/ 3307977 w 8014447"/>
              <a:gd name="connsiteY47" fmla="*/ 1524034 h 2492223"/>
              <a:gd name="connsiteX48" fmla="*/ 3370730 w 8014447"/>
              <a:gd name="connsiteY48" fmla="*/ 1506105 h 2492223"/>
              <a:gd name="connsiteX49" fmla="*/ 3460377 w 8014447"/>
              <a:gd name="connsiteY49" fmla="*/ 1479211 h 2492223"/>
              <a:gd name="connsiteX50" fmla="*/ 3541059 w 8014447"/>
              <a:gd name="connsiteY50" fmla="*/ 1470246 h 2492223"/>
              <a:gd name="connsiteX51" fmla="*/ 3756212 w 8014447"/>
              <a:gd name="connsiteY51" fmla="*/ 1443352 h 2492223"/>
              <a:gd name="connsiteX52" fmla="*/ 3845859 w 8014447"/>
              <a:gd name="connsiteY52" fmla="*/ 1416458 h 2492223"/>
              <a:gd name="connsiteX53" fmla="*/ 3917577 w 8014447"/>
              <a:gd name="connsiteY53" fmla="*/ 1407493 h 2492223"/>
              <a:gd name="connsiteX54" fmla="*/ 3989294 w 8014447"/>
              <a:gd name="connsiteY54" fmla="*/ 1362670 h 2492223"/>
              <a:gd name="connsiteX55" fmla="*/ 4052047 w 8014447"/>
              <a:gd name="connsiteY55" fmla="*/ 1344740 h 2492223"/>
              <a:gd name="connsiteX56" fmla="*/ 4078942 w 8014447"/>
              <a:gd name="connsiteY56" fmla="*/ 1326811 h 2492223"/>
              <a:gd name="connsiteX57" fmla="*/ 4114800 w 8014447"/>
              <a:gd name="connsiteY57" fmla="*/ 1317846 h 2492223"/>
              <a:gd name="connsiteX58" fmla="*/ 4213412 w 8014447"/>
              <a:gd name="connsiteY58" fmla="*/ 1290952 h 2492223"/>
              <a:gd name="connsiteX59" fmla="*/ 4267200 w 8014447"/>
              <a:gd name="connsiteY59" fmla="*/ 1264058 h 2492223"/>
              <a:gd name="connsiteX60" fmla="*/ 4383742 w 8014447"/>
              <a:gd name="connsiteY60" fmla="*/ 1210270 h 2492223"/>
              <a:gd name="connsiteX61" fmla="*/ 4455459 w 8014447"/>
              <a:gd name="connsiteY61" fmla="*/ 1201305 h 2492223"/>
              <a:gd name="connsiteX62" fmla="*/ 4598894 w 8014447"/>
              <a:gd name="connsiteY62" fmla="*/ 1147517 h 2492223"/>
              <a:gd name="connsiteX63" fmla="*/ 4652683 w 8014447"/>
              <a:gd name="connsiteY63" fmla="*/ 1120623 h 2492223"/>
              <a:gd name="connsiteX64" fmla="*/ 4733365 w 8014447"/>
              <a:gd name="connsiteY64" fmla="*/ 1102693 h 2492223"/>
              <a:gd name="connsiteX65" fmla="*/ 4840942 w 8014447"/>
              <a:gd name="connsiteY65" fmla="*/ 1057870 h 2492223"/>
              <a:gd name="connsiteX66" fmla="*/ 4912659 w 8014447"/>
              <a:gd name="connsiteY66" fmla="*/ 1048905 h 2492223"/>
              <a:gd name="connsiteX67" fmla="*/ 4930589 w 8014447"/>
              <a:gd name="connsiteY67" fmla="*/ 1030976 h 2492223"/>
              <a:gd name="connsiteX68" fmla="*/ 4966447 w 8014447"/>
              <a:gd name="connsiteY68" fmla="*/ 1022011 h 2492223"/>
              <a:gd name="connsiteX69" fmla="*/ 4993342 w 8014447"/>
              <a:gd name="connsiteY69" fmla="*/ 1013046 h 2492223"/>
              <a:gd name="connsiteX70" fmla="*/ 5047130 w 8014447"/>
              <a:gd name="connsiteY70" fmla="*/ 986152 h 2492223"/>
              <a:gd name="connsiteX71" fmla="*/ 5065059 w 8014447"/>
              <a:gd name="connsiteY71" fmla="*/ 959258 h 2492223"/>
              <a:gd name="connsiteX72" fmla="*/ 5145742 w 8014447"/>
              <a:gd name="connsiteY72" fmla="*/ 941329 h 2492223"/>
              <a:gd name="connsiteX73" fmla="*/ 5226424 w 8014447"/>
              <a:gd name="connsiteY73" fmla="*/ 932364 h 2492223"/>
              <a:gd name="connsiteX74" fmla="*/ 5289177 w 8014447"/>
              <a:gd name="connsiteY74" fmla="*/ 923399 h 2492223"/>
              <a:gd name="connsiteX75" fmla="*/ 5334000 w 8014447"/>
              <a:gd name="connsiteY75" fmla="*/ 905470 h 2492223"/>
              <a:gd name="connsiteX76" fmla="*/ 5360894 w 8014447"/>
              <a:gd name="connsiteY76" fmla="*/ 896505 h 2492223"/>
              <a:gd name="connsiteX77" fmla="*/ 5387789 w 8014447"/>
              <a:gd name="connsiteY77" fmla="*/ 878576 h 2492223"/>
              <a:gd name="connsiteX78" fmla="*/ 5468471 w 8014447"/>
              <a:gd name="connsiteY78" fmla="*/ 860646 h 2492223"/>
              <a:gd name="connsiteX79" fmla="*/ 5558118 w 8014447"/>
              <a:gd name="connsiteY79" fmla="*/ 833752 h 2492223"/>
              <a:gd name="connsiteX80" fmla="*/ 5602942 w 8014447"/>
              <a:gd name="connsiteY80" fmla="*/ 815823 h 2492223"/>
              <a:gd name="connsiteX81" fmla="*/ 5656730 w 8014447"/>
              <a:gd name="connsiteY81" fmla="*/ 806858 h 2492223"/>
              <a:gd name="connsiteX82" fmla="*/ 5746377 w 8014447"/>
              <a:gd name="connsiteY82" fmla="*/ 770999 h 2492223"/>
              <a:gd name="connsiteX83" fmla="*/ 5844989 w 8014447"/>
              <a:gd name="connsiteY83" fmla="*/ 744105 h 2492223"/>
              <a:gd name="connsiteX84" fmla="*/ 5970494 w 8014447"/>
              <a:gd name="connsiteY84" fmla="*/ 717211 h 2492223"/>
              <a:gd name="connsiteX85" fmla="*/ 6042212 w 8014447"/>
              <a:gd name="connsiteY85" fmla="*/ 690317 h 2492223"/>
              <a:gd name="connsiteX86" fmla="*/ 6104965 w 8014447"/>
              <a:gd name="connsiteY86" fmla="*/ 663423 h 2492223"/>
              <a:gd name="connsiteX87" fmla="*/ 6140824 w 8014447"/>
              <a:gd name="connsiteY87" fmla="*/ 636529 h 2492223"/>
              <a:gd name="connsiteX88" fmla="*/ 6203577 w 8014447"/>
              <a:gd name="connsiteY88" fmla="*/ 627564 h 2492223"/>
              <a:gd name="connsiteX89" fmla="*/ 6347012 w 8014447"/>
              <a:gd name="connsiteY89" fmla="*/ 591705 h 2492223"/>
              <a:gd name="connsiteX90" fmla="*/ 6409765 w 8014447"/>
              <a:gd name="connsiteY90" fmla="*/ 573776 h 2492223"/>
              <a:gd name="connsiteX91" fmla="*/ 6445624 w 8014447"/>
              <a:gd name="connsiteY91" fmla="*/ 564811 h 2492223"/>
              <a:gd name="connsiteX92" fmla="*/ 6499412 w 8014447"/>
              <a:gd name="connsiteY92" fmla="*/ 528952 h 2492223"/>
              <a:gd name="connsiteX93" fmla="*/ 6526306 w 8014447"/>
              <a:gd name="connsiteY93" fmla="*/ 511023 h 2492223"/>
              <a:gd name="connsiteX94" fmla="*/ 6615953 w 8014447"/>
              <a:gd name="connsiteY94" fmla="*/ 484129 h 2492223"/>
              <a:gd name="connsiteX95" fmla="*/ 6678706 w 8014447"/>
              <a:gd name="connsiteY95" fmla="*/ 457234 h 2492223"/>
              <a:gd name="connsiteX96" fmla="*/ 6750424 w 8014447"/>
              <a:gd name="connsiteY96" fmla="*/ 439305 h 2492223"/>
              <a:gd name="connsiteX97" fmla="*/ 6777318 w 8014447"/>
              <a:gd name="connsiteY97" fmla="*/ 421376 h 2492223"/>
              <a:gd name="connsiteX98" fmla="*/ 6804212 w 8014447"/>
              <a:gd name="connsiteY98" fmla="*/ 412411 h 2492223"/>
              <a:gd name="connsiteX99" fmla="*/ 6831106 w 8014447"/>
              <a:gd name="connsiteY99" fmla="*/ 394481 h 2492223"/>
              <a:gd name="connsiteX100" fmla="*/ 6858000 w 8014447"/>
              <a:gd name="connsiteY100" fmla="*/ 385517 h 2492223"/>
              <a:gd name="connsiteX101" fmla="*/ 6893859 w 8014447"/>
              <a:gd name="connsiteY101" fmla="*/ 367587 h 2492223"/>
              <a:gd name="connsiteX102" fmla="*/ 6965577 w 8014447"/>
              <a:gd name="connsiteY102" fmla="*/ 358623 h 2492223"/>
              <a:gd name="connsiteX103" fmla="*/ 7019365 w 8014447"/>
              <a:gd name="connsiteY103" fmla="*/ 349658 h 2492223"/>
              <a:gd name="connsiteX104" fmla="*/ 7073153 w 8014447"/>
              <a:gd name="connsiteY104" fmla="*/ 322764 h 2492223"/>
              <a:gd name="connsiteX105" fmla="*/ 7109012 w 8014447"/>
              <a:gd name="connsiteY105" fmla="*/ 304834 h 2492223"/>
              <a:gd name="connsiteX106" fmla="*/ 7198659 w 8014447"/>
              <a:gd name="connsiteY106" fmla="*/ 286905 h 2492223"/>
              <a:gd name="connsiteX107" fmla="*/ 7234518 w 8014447"/>
              <a:gd name="connsiteY107" fmla="*/ 268976 h 2492223"/>
              <a:gd name="connsiteX108" fmla="*/ 7351059 w 8014447"/>
              <a:gd name="connsiteY108" fmla="*/ 233117 h 2492223"/>
              <a:gd name="connsiteX109" fmla="*/ 7386918 w 8014447"/>
              <a:gd name="connsiteY109" fmla="*/ 215187 h 2492223"/>
              <a:gd name="connsiteX110" fmla="*/ 7431742 w 8014447"/>
              <a:gd name="connsiteY110" fmla="*/ 206223 h 2492223"/>
              <a:gd name="connsiteX111" fmla="*/ 7467600 w 8014447"/>
              <a:gd name="connsiteY111" fmla="*/ 197258 h 2492223"/>
              <a:gd name="connsiteX112" fmla="*/ 7566212 w 8014447"/>
              <a:gd name="connsiteY112" fmla="*/ 170364 h 2492223"/>
              <a:gd name="connsiteX113" fmla="*/ 7620000 w 8014447"/>
              <a:gd name="connsiteY113" fmla="*/ 143470 h 2492223"/>
              <a:gd name="connsiteX114" fmla="*/ 7646894 w 8014447"/>
              <a:gd name="connsiteY114" fmla="*/ 125540 h 2492223"/>
              <a:gd name="connsiteX115" fmla="*/ 7709647 w 8014447"/>
              <a:gd name="connsiteY115" fmla="*/ 107611 h 2492223"/>
              <a:gd name="connsiteX116" fmla="*/ 7763436 w 8014447"/>
              <a:gd name="connsiteY116" fmla="*/ 80717 h 2492223"/>
              <a:gd name="connsiteX117" fmla="*/ 7808259 w 8014447"/>
              <a:gd name="connsiteY117" fmla="*/ 62787 h 2492223"/>
              <a:gd name="connsiteX118" fmla="*/ 7871012 w 8014447"/>
              <a:gd name="connsiteY118" fmla="*/ 53823 h 2492223"/>
              <a:gd name="connsiteX119" fmla="*/ 7924800 w 8014447"/>
              <a:gd name="connsiteY119" fmla="*/ 44858 h 2492223"/>
              <a:gd name="connsiteX120" fmla="*/ 7978589 w 8014447"/>
              <a:gd name="connsiteY120" fmla="*/ 17964 h 2492223"/>
              <a:gd name="connsiteX121" fmla="*/ 8014447 w 8014447"/>
              <a:gd name="connsiteY121" fmla="*/ 34 h 24922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8014447" h="2492223">
                <a:moveTo>
                  <a:pt x="0" y="2492223"/>
                </a:moveTo>
                <a:cubicBezTo>
                  <a:pt x="24723" y="2488926"/>
                  <a:pt x="123830" y="2480829"/>
                  <a:pt x="170330" y="2465329"/>
                </a:cubicBezTo>
                <a:cubicBezTo>
                  <a:pt x="185596" y="2460240"/>
                  <a:pt x="199740" y="2452023"/>
                  <a:pt x="215153" y="2447399"/>
                </a:cubicBezTo>
                <a:cubicBezTo>
                  <a:pt x="229748" y="2443020"/>
                  <a:pt x="245277" y="2442443"/>
                  <a:pt x="259977" y="2438434"/>
                </a:cubicBezTo>
                <a:cubicBezTo>
                  <a:pt x="278210" y="2433461"/>
                  <a:pt x="295663" y="2425936"/>
                  <a:pt x="313765" y="2420505"/>
                </a:cubicBezTo>
                <a:cubicBezTo>
                  <a:pt x="325566" y="2416965"/>
                  <a:pt x="337777" y="2414925"/>
                  <a:pt x="349624" y="2411540"/>
                </a:cubicBezTo>
                <a:cubicBezTo>
                  <a:pt x="459273" y="2380212"/>
                  <a:pt x="268960" y="2432453"/>
                  <a:pt x="412377" y="2384646"/>
                </a:cubicBezTo>
                <a:cubicBezTo>
                  <a:pt x="426832" y="2379828"/>
                  <a:pt x="442259" y="2378669"/>
                  <a:pt x="457200" y="2375681"/>
                </a:cubicBezTo>
                <a:cubicBezTo>
                  <a:pt x="469153" y="2369705"/>
                  <a:pt x="480259" y="2361592"/>
                  <a:pt x="493059" y="2357752"/>
                </a:cubicBezTo>
                <a:cubicBezTo>
                  <a:pt x="510469" y="2352529"/>
                  <a:pt x="528964" y="2352038"/>
                  <a:pt x="546847" y="2348787"/>
                </a:cubicBezTo>
                <a:cubicBezTo>
                  <a:pt x="561838" y="2346061"/>
                  <a:pt x="576971" y="2343832"/>
                  <a:pt x="591671" y="2339823"/>
                </a:cubicBezTo>
                <a:cubicBezTo>
                  <a:pt x="609904" y="2334850"/>
                  <a:pt x="626991" y="2325908"/>
                  <a:pt x="645459" y="2321893"/>
                </a:cubicBezTo>
                <a:cubicBezTo>
                  <a:pt x="755563" y="2297957"/>
                  <a:pt x="782755" y="2296677"/>
                  <a:pt x="878542" y="2286034"/>
                </a:cubicBezTo>
                <a:cubicBezTo>
                  <a:pt x="893483" y="2280058"/>
                  <a:pt x="907754" y="2272008"/>
                  <a:pt x="923365" y="2268105"/>
                </a:cubicBezTo>
                <a:cubicBezTo>
                  <a:pt x="943838" y="2262987"/>
                  <a:pt x="1053566" y="2251646"/>
                  <a:pt x="1066800" y="2250176"/>
                </a:cubicBezTo>
                <a:cubicBezTo>
                  <a:pt x="1204773" y="2210754"/>
                  <a:pt x="1046732" y="2252134"/>
                  <a:pt x="1210236" y="2223281"/>
                </a:cubicBezTo>
                <a:cubicBezTo>
                  <a:pt x="1234502" y="2218999"/>
                  <a:pt x="1257790" y="2210185"/>
                  <a:pt x="1281953" y="2205352"/>
                </a:cubicBezTo>
                <a:cubicBezTo>
                  <a:pt x="1302673" y="2201208"/>
                  <a:pt x="1323788" y="2199375"/>
                  <a:pt x="1344706" y="2196387"/>
                </a:cubicBezTo>
                <a:cubicBezTo>
                  <a:pt x="1396320" y="2161978"/>
                  <a:pt x="1355354" y="2183340"/>
                  <a:pt x="1452283" y="2169493"/>
                </a:cubicBezTo>
                <a:cubicBezTo>
                  <a:pt x="1501235" y="2162500"/>
                  <a:pt x="1507017" y="2155810"/>
                  <a:pt x="1559859" y="2142599"/>
                </a:cubicBezTo>
                <a:cubicBezTo>
                  <a:pt x="1574641" y="2138903"/>
                  <a:pt x="1590088" y="2138012"/>
                  <a:pt x="1604683" y="2133634"/>
                </a:cubicBezTo>
                <a:cubicBezTo>
                  <a:pt x="1620096" y="2129010"/>
                  <a:pt x="1633957" y="2119851"/>
                  <a:pt x="1649506" y="2115705"/>
                </a:cubicBezTo>
                <a:cubicBezTo>
                  <a:pt x="1678951" y="2107853"/>
                  <a:pt x="1739153" y="2097776"/>
                  <a:pt x="1739153" y="2097776"/>
                </a:cubicBezTo>
                <a:cubicBezTo>
                  <a:pt x="1768392" y="2068537"/>
                  <a:pt x="1747830" y="2082469"/>
                  <a:pt x="1801906" y="2070881"/>
                </a:cubicBezTo>
                <a:cubicBezTo>
                  <a:pt x="1916728" y="2046276"/>
                  <a:pt x="1844597" y="2059284"/>
                  <a:pt x="1936377" y="2043987"/>
                </a:cubicBezTo>
                <a:cubicBezTo>
                  <a:pt x="1960283" y="2035022"/>
                  <a:pt x="1983425" y="2023671"/>
                  <a:pt x="2008094" y="2017093"/>
                </a:cubicBezTo>
                <a:cubicBezTo>
                  <a:pt x="2028511" y="2011649"/>
                  <a:pt x="2050801" y="2014811"/>
                  <a:pt x="2070847" y="2008129"/>
                </a:cubicBezTo>
                <a:cubicBezTo>
                  <a:pt x="2078866" y="2005456"/>
                  <a:pt x="2081008" y="1993529"/>
                  <a:pt x="2088777" y="1990199"/>
                </a:cubicBezTo>
                <a:cubicBezTo>
                  <a:pt x="2102782" y="1984197"/>
                  <a:pt x="2118659" y="1984222"/>
                  <a:pt x="2133600" y="1981234"/>
                </a:cubicBezTo>
                <a:cubicBezTo>
                  <a:pt x="2201118" y="1936223"/>
                  <a:pt x="2115308" y="1989073"/>
                  <a:pt x="2196353" y="1954340"/>
                </a:cubicBezTo>
                <a:cubicBezTo>
                  <a:pt x="2206256" y="1950096"/>
                  <a:pt x="2213401" y="1940787"/>
                  <a:pt x="2223247" y="1936411"/>
                </a:cubicBezTo>
                <a:cubicBezTo>
                  <a:pt x="2240518" y="1928735"/>
                  <a:pt x="2261311" y="1928964"/>
                  <a:pt x="2277036" y="1918481"/>
                </a:cubicBezTo>
                <a:cubicBezTo>
                  <a:pt x="2328718" y="1884027"/>
                  <a:pt x="2278864" y="1913855"/>
                  <a:pt x="2330824" y="1891587"/>
                </a:cubicBezTo>
                <a:cubicBezTo>
                  <a:pt x="2343107" y="1886323"/>
                  <a:pt x="2353790" y="1877174"/>
                  <a:pt x="2366683" y="1873658"/>
                </a:cubicBezTo>
                <a:cubicBezTo>
                  <a:pt x="2387069" y="1868098"/>
                  <a:pt x="2408518" y="1867681"/>
                  <a:pt x="2429436" y="1864693"/>
                </a:cubicBezTo>
                <a:cubicBezTo>
                  <a:pt x="2508540" y="1811958"/>
                  <a:pt x="2382110" y="1892836"/>
                  <a:pt x="2510118" y="1828834"/>
                </a:cubicBezTo>
                <a:cubicBezTo>
                  <a:pt x="2549546" y="1809120"/>
                  <a:pt x="2562279" y="1801877"/>
                  <a:pt x="2608730" y="1784011"/>
                </a:cubicBezTo>
                <a:cubicBezTo>
                  <a:pt x="2626370" y="1777226"/>
                  <a:pt x="2644971" y="1773100"/>
                  <a:pt x="2662518" y="1766081"/>
                </a:cubicBezTo>
                <a:cubicBezTo>
                  <a:pt x="2704778" y="1749177"/>
                  <a:pt x="2747314" y="1732648"/>
                  <a:pt x="2788024" y="1712293"/>
                </a:cubicBezTo>
                <a:cubicBezTo>
                  <a:pt x="2805953" y="1703328"/>
                  <a:pt x="2822973" y="1692249"/>
                  <a:pt x="2841812" y="1685399"/>
                </a:cubicBezTo>
                <a:cubicBezTo>
                  <a:pt x="2856132" y="1680192"/>
                  <a:pt x="2871695" y="1679422"/>
                  <a:pt x="2886636" y="1676434"/>
                </a:cubicBezTo>
                <a:cubicBezTo>
                  <a:pt x="2930208" y="1647386"/>
                  <a:pt x="2921489" y="1649792"/>
                  <a:pt x="2994212" y="1631611"/>
                </a:cubicBezTo>
                <a:cubicBezTo>
                  <a:pt x="3006165" y="1628623"/>
                  <a:pt x="3018631" y="1627222"/>
                  <a:pt x="3030071" y="1622646"/>
                </a:cubicBezTo>
                <a:cubicBezTo>
                  <a:pt x="3048683" y="1615201"/>
                  <a:pt x="3066261" y="1605351"/>
                  <a:pt x="3083859" y="1595752"/>
                </a:cubicBezTo>
                <a:cubicBezTo>
                  <a:pt x="3099156" y="1587408"/>
                  <a:pt x="3112308" y="1574813"/>
                  <a:pt x="3128683" y="1568858"/>
                </a:cubicBezTo>
                <a:cubicBezTo>
                  <a:pt x="3145765" y="1562646"/>
                  <a:pt x="3164698" y="1563702"/>
                  <a:pt x="3182471" y="1559893"/>
                </a:cubicBezTo>
                <a:cubicBezTo>
                  <a:pt x="3206566" y="1554730"/>
                  <a:pt x="3230495" y="1548734"/>
                  <a:pt x="3254189" y="1541964"/>
                </a:cubicBezTo>
                <a:cubicBezTo>
                  <a:pt x="3272361" y="1536772"/>
                  <a:pt x="3289914" y="1529592"/>
                  <a:pt x="3307977" y="1524034"/>
                </a:cubicBezTo>
                <a:cubicBezTo>
                  <a:pt x="3328770" y="1517636"/>
                  <a:pt x="3349893" y="1512356"/>
                  <a:pt x="3370730" y="1506105"/>
                </a:cubicBezTo>
                <a:cubicBezTo>
                  <a:pt x="3405111" y="1495791"/>
                  <a:pt x="3418815" y="1487004"/>
                  <a:pt x="3460377" y="1479211"/>
                </a:cubicBezTo>
                <a:cubicBezTo>
                  <a:pt x="3486973" y="1474224"/>
                  <a:pt x="3514248" y="1473902"/>
                  <a:pt x="3541059" y="1470246"/>
                </a:cubicBezTo>
                <a:cubicBezTo>
                  <a:pt x="3747587" y="1442083"/>
                  <a:pt x="3570285" y="1460255"/>
                  <a:pt x="3756212" y="1443352"/>
                </a:cubicBezTo>
                <a:cubicBezTo>
                  <a:pt x="3786094" y="1434387"/>
                  <a:pt x="3815404" y="1423226"/>
                  <a:pt x="3845859" y="1416458"/>
                </a:cubicBezTo>
                <a:cubicBezTo>
                  <a:pt x="3869377" y="1411232"/>
                  <a:pt x="3894550" y="1414578"/>
                  <a:pt x="3917577" y="1407493"/>
                </a:cubicBezTo>
                <a:cubicBezTo>
                  <a:pt x="3972751" y="1390516"/>
                  <a:pt x="3947214" y="1380704"/>
                  <a:pt x="3989294" y="1362670"/>
                </a:cubicBezTo>
                <a:cubicBezTo>
                  <a:pt x="4029515" y="1345432"/>
                  <a:pt x="4017150" y="1362188"/>
                  <a:pt x="4052047" y="1344740"/>
                </a:cubicBezTo>
                <a:cubicBezTo>
                  <a:pt x="4061684" y="1339922"/>
                  <a:pt x="4069039" y="1331055"/>
                  <a:pt x="4078942" y="1326811"/>
                </a:cubicBezTo>
                <a:cubicBezTo>
                  <a:pt x="4090266" y="1321958"/>
                  <a:pt x="4103112" y="1321742"/>
                  <a:pt x="4114800" y="1317846"/>
                </a:cubicBezTo>
                <a:cubicBezTo>
                  <a:pt x="4201177" y="1289054"/>
                  <a:pt x="4115878" y="1307208"/>
                  <a:pt x="4213412" y="1290952"/>
                </a:cubicBezTo>
                <a:cubicBezTo>
                  <a:pt x="4247610" y="1256756"/>
                  <a:pt x="4212128" y="1286087"/>
                  <a:pt x="4267200" y="1264058"/>
                </a:cubicBezTo>
                <a:cubicBezTo>
                  <a:pt x="4310121" y="1246889"/>
                  <a:pt x="4338011" y="1222465"/>
                  <a:pt x="4383742" y="1210270"/>
                </a:cubicBezTo>
                <a:cubicBezTo>
                  <a:pt x="4407020" y="1204062"/>
                  <a:pt x="4431553" y="1204293"/>
                  <a:pt x="4455459" y="1201305"/>
                </a:cubicBezTo>
                <a:cubicBezTo>
                  <a:pt x="4529290" y="1176695"/>
                  <a:pt x="4532917" y="1177968"/>
                  <a:pt x="4598894" y="1147517"/>
                </a:cubicBezTo>
                <a:cubicBezTo>
                  <a:pt x="4617095" y="1139117"/>
                  <a:pt x="4634071" y="1128068"/>
                  <a:pt x="4652683" y="1120623"/>
                </a:cubicBezTo>
                <a:cubicBezTo>
                  <a:pt x="4665343" y="1115559"/>
                  <a:pt x="4723430" y="1104680"/>
                  <a:pt x="4733365" y="1102693"/>
                </a:cubicBezTo>
                <a:cubicBezTo>
                  <a:pt x="4771885" y="1083433"/>
                  <a:pt x="4798469" y="1066971"/>
                  <a:pt x="4840942" y="1057870"/>
                </a:cubicBezTo>
                <a:cubicBezTo>
                  <a:pt x="4864499" y="1052822"/>
                  <a:pt x="4888753" y="1051893"/>
                  <a:pt x="4912659" y="1048905"/>
                </a:cubicBezTo>
                <a:cubicBezTo>
                  <a:pt x="4918636" y="1042929"/>
                  <a:pt x="4923029" y="1034756"/>
                  <a:pt x="4930589" y="1030976"/>
                </a:cubicBezTo>
                <a:cubicBezTo>
                  <a:pt x="4941609" y="1025466"/>
                  <a:pt x="4954601" y="1025396"/>
                  <a:pt x="4966447" y="1022011"/>
                </a:cubicBezTo>
                <a:cubicBezTo>
                  <a:pt x="4975533" y="1019415"/>
                  <a:pt x="4984890" y="1017272"/>
                  <a:pt x="4993342" y="1013046"/>
                </a:cubicBezTo>
                <a:cubicBezTo>
                  <a:pt x="5062859" y="978288"/>
                  <a:pt x="4979528" y="1008687"/>
                  <a:pt x="5047130" y="986152"/>
                </a:cubicBezTo>
                <a:cubicBezTo>
                  <a:pt x="5053106" y="977187"/>
                  <a:pt x="5055251" y="963716"/>
                  <a:pt x="5065059" y="959258"/>
                </a:cubicBezTo>
                <a:cubicBezTo>
                  <a:pt x="5090140" y="947858"/>
                  <a:pt x="5118566" y="945858"/>
                  <a:pt x="5145742" y="941329"/>
                </a:cubicBezTo>
                <a:cubicBezTo>
                  <a:pt x="5172433" y="936880"/>
                  <a:pt x="5199573" y="935720"/>
                  <a:pt x="5226424" y="932364"/>
                </a:cubicBezTo>
                <a:cubicBezTo>
                  <a:pt x="5247391" y="929743"/>
                  <a:pt x="5268259" y="926387"/>
                  <a:pt x="5289177" y="923399"/>
                </a:cubicBezTo>
                <a:cubicBezTo>
                  <a:pt x="5304118" y="917423"/>
                  <a:pt x="5318933" y="911120"/>
                  <a:pt x="5334000" y="905470"/>
                </a:cubicBezTo>
                <a:cubicBezTo>
                  <a:pt x="5342848" y="902152"/>
                  <a:pt x="5352442" y="900731"/>
                  <a:pt x="5360894" y="896505"/>
                </a:cubicBezTo>
                <a:cubicBezTo>
                  <a:pt x="5370531" y="891687"/>
                  <a:pt x="5377886" y="882820"/>
                  <a:pt x="5387789" y="878576"/>
                </a:cubicBezTo>
                <a:cubicBezTo>
                  <a:pt x="5398869" y="873827"/>
                  <a:pt x="5460491" y="862242"/>
                  <a:pt x="5468471" y="860646"/>
                </a:cubicBezTo>
                <a:cubicBezTo>
                  <a:pt x="5543565" y="823100"/>
                  <a:pt x="5459896" y="860540"/>
                  <a:pt x="5558118" y="833752"/>
                </a:cubicBezTo>
                <a:cubicBezTo>
                  <a:pt x="5573643" y="829518"/>
                  <a:pt x="5587417" y="820057"/>
                  <a:pt x="5602942" y="815823"/>
                </a:cubicBezTo>
                <a:cubicBezTo>
                  <a:pt x="5620478" y="811040"/>
                  <a:pt x="5639096" y="811266"/>
                  <a:pt x="5656730" y="806858"/>
                </a:cubicBezTo>
                <a:cubicBezTo>
                  <a:pt x="5736023" y="787035"/>
                  <a:pt x="5684544" y="795732"/>
                  <a:pt x="5746377" y="770999"/>
                </a:cubicBezTo>
                <a:cubicBezTo>
                  <a:pt x="5810477" y="745359"/>
                  <a:pt x="5784974" y="759109"/>
                  <a:pt x="5844989" y="744105"/>
                </a:cubicBezTo>
                <a:cubicBezTo>
                  <a:pt x="5955748" y="716416"/>
                  <a:pt x="5859313" y="733095"/>
                  <a:pt x="5970494" y="717211"/>
                </a:cubicBezTo>
                <a:cubicBezTo>
                  <a:pt x="6025734" y="680384"/>
                  <a:pt x="5964667" y="716165"/>
                  <a:pt x="6042212" y="690317"/>
                </a:cubicBezTo>
                <a:cubicBezTo>
                  <a:pt x="6063802" y="683120"/>
                  <a:pt x="6084986" y="674321"/>
                  <a:pt x="6104965" y="663423"/>
                </a:cubicBezTo>
                <a:cubicBezTo>
                  <a:pt x="6118082" y="656268"/>
                  <a:pt x="6126782" y="641635"/>
                  <a:pt x="6140824" y="636529"/>
                </a:cubicBezTo>
                <a:cubicBezTo>
                  <a:pt x="6160682" y="629308"/>
                  <a:pt x="6182659" y="630552"/>
                  <a:pt x="6203577" y="627564"/>
                </a:cubicBezTo>
                <a:cubicBezTo>
                  <a:pt x="6377404" y="569622"/>
                  <a:pt x="6201710" y="622841"/>
                  <a:pt x="6347012" y="591705"/>
                </a:cubicBezTo>
                <a:cubicBezTo>
                  <a:pt x="6368284" y="587147"/>
                  <a:pt x="6388777" y="579500"/>
                  <a:pt x="6409765" y="573776"/>
                </a:cubicBezTo>
                <a:cubicBezTo>
                  <a:pt x="6421652" y="570534"/>
                  <a:pt x="6433671" y="567799"/>
                  <a:pt x="6445624" y="564811"/>
                </a:cubicBezTo>
                <a:lnTo>
                  <a:pt x="6499412" y="528952"/>
                </a:lnTo>
                <a:cubicBezTo>
                  <a:pt x="6508377" y="522976"/>
                  <a:pt x="6515854" y="513636"/>
                  <a:pt x="6526306" y="511023"/>
                </a:cubicBezTo>
                <a:cubicBezTo>
                  <a:pt x="6564235" y="501541"/>
                  <a:pt x="6575426" y="499717"/>
                  <a:pt x="6615953" y="484129"/>
                </a:cubicBezTo>
                <a:cubicBezTo>
                  <a:pt x="6637194" y="475959"/>
                  <a:pt x="6657116" y="464431"/>
                  <a:pt x="6678706" y="457234"/>
                </a:cubicBezTo>
                <a:cubicBezTo>
                  <a:pt x="6709405" y="447001"/>
                  <a:pt x="6723581" y="452726"/>
                  <a:pt x="6750424" y="439305"/>
                </a:cubicBezTo>
                <a:cubicBezTo>
                  <a:pt x="6760061" y="434487"/>
                  <a:pt x="6767681" y="426194"/>
                  <a:pt x="6777318" y="421376"/>
                </a:cubicBezTo>
                <a:cubicBezTo>
                  <a:pt x="6785770" y="417150"/>
                  <a:pt x="6795760" y="416637"/>
                  <a:pt x="6804212" y="412411"/>
                </a:cubicBezTo>
                <a:cubicBezTo>
                  <a:pt x="6813849" y="407592"/>
                  <a:pt x="6821469" y="399299"/>
                  <a:pt x="6831106" y="394481"/>
                </a:cubicBezTo>
                <a:cubicBezTo>
                  <a:pt x="6839558" y="390255"/>
                  <a:pt x="6849315" y="389239"/>
                  <a:pt x="6858000" y="385517"/>
                </a:cubicBezTo>
                <a:cubicBezTo>
                  <a:pt x="6870283" y="380253"/>
                  <a:pt x="6880894" y="370828"/>
                  <a:pt x="6893859" y="367587"/>
                </a:cubicBezTo>
                <a:cubicBezTo>
                  <a:pt x="6917232" y="361744"/>
                  <a:pt x="6941727" y="362030"/>
                  <a:pt x="6965577" y="358623"/>
                </a:cubicBezTo>
                <a:cubicBezTo>
                  <a:pt x="6983571" y="356052"/>
                  <a:pt x="7001436" y="352646"/>
                  <a:pt x="7019365" y="349658"/>
                </a:cubicBezTo>
                <a:cubicBezTo>
                  <a:pt x="7071051" y="315202"/>
                  <a:pt x="7021190" y="345035"/>
                  <a:pt x="7073153" y="322764"/>
                </a:cubicBezTo>
                <a:cubicBezTo>
                  <a:pt x="7085436" y="317500"/>
                  <a:pt x="7096499" y="309526"/>
                  <a:pt x="7109012" y="304834"/>
                </a:cubicBezTo>
                <a:cubicBezTo>
                  <a:pt x="7130403" y="296812"/>
                  <a:pt x="7180077" y="290002"/>
                  <a:pt x="7198659" y="286905"/>
                </a:cubicBezTo>
                <a:cubicBezTo>
                  <a:pt x="7210612" y="280929"/>
                  <a:pt x="7222045" y="273773"/>
                  <a:pt x="7234518" y="268976"/>
                </a:cubicBezTo>
                <a:cubicBezTo>
                  <a:pt x="7291712" y="246978"/>
                  <a:pt x="7302986" y="245134"/>
                  <a:pt x="7351059" y="233117"/>
                </a:cubicBezTo>
                <a:cubicBezTo>
                  <a:pt x="7363012" y="227140"/>
                  <a:pt x="7374240" y="219413"/>
                  <a:pt x="7386918" y="215187"/>
                </a:cubicBezTo>
                <a:cubicBezTo>
                  <a:pt x="7401373" y="210369"/>
                  <a:pt x="7416868" y="209528"/>
                  <a:pt x="7431742" y="206223"/>
                </a:cubicBezTo>
                <a:cubicBezTo>
                  <a:pt x="7443769" y="203550"/>
                  <a:pt x="7455799" y="200798"/>
                  <a:pt x="7467600" y="197258"/>
                </a:cubicBezTo>
                <a:cubicBezTo>
                  <a:pt x="7558587" y="169962"/>
                  <a:pt x="7484521" y="186703"/>
                  <a:pt x="7566212" y="170364"/>
                </a:cubicBezTo>
                <a:cubicBezTo>
                  <a:pt x="7602300" y="134276"/>
                  <a:pt x="7562172" y="168254"/>
                  <a:pt x="7620000" y="143470"/>
                </a:cubicBezTo>
                <a:cubicBezTo>
                  <a:pt x="7629903" y="139226"/>
                  <a:pt x="7637257" y="130358"/>
                  <a:pt x="7646894" y="125540"/>
                </a:cubicBezTo>
                <a:cubicBezTo>
                  <a:pt x="7659748" y="119113"/>
                  <a:pt x="7698166" y="110481"/>
                  <a:pt x="7709647" y="107611"/>
                </a:cubicBezTo>
                <a:cubicBezTo>
                  <a:pt x="7750454" y="80406"/>
                  <a:pt x="7721015" y="96625"/>
                  <a:pt x="7763436" y="80717"/>
                </a:cubicBezTo>
                <a:cubicBezTo>
                  <a:pt x="7778503" y="75067"/>
                  <a:pt x="7792647" y="66690"/>
                  <a:pt x="7808259" y="62787"/>
                </a:cubicBezTo>
                <a:cubicBezTo>
                  <a:pt x="7828758" y="57662"/>
                  <a:pt x="7850128" y="57036"/>
                  <a:pt x="7871012" y="53823"/>
                </a:cubicBezTo>
                <a:cubicBezTo>
                  <a:pt x="7888977" y="51059"/>
                  <a:pt x="7906871" y="47846"/>
                  <a:pt x="7924800" y="44858"/>
                </a:cubicBezTo>
                <a:cubicBezTo>
                  <a:pt x="8001882" y="-6529"/>
                  <a:pt x="7904350" y="55084"/>
                  <a:pt x="7978589" y="17964"/>
                </a:cubicBezTo>
                <a:cubicBezTo>
                  <a:pt x="8017763" y="-1623"/>
                  <a:pt x="7991993" y="34"/>
                  <a:pt x="8014447" y="3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4376A4-8D92-42B7-A6A6-F2DCD24217AC}"/>
              </a:ext>
            </a:extLst>
          </p:cNvPr>
          <p:cNvSpPr txBox="1"/>
          <p:nvPr/>
        </p:nvSpPr>
        <p:spPr>
          <a:xfrm>
            <a:off x="611560" y="4845140"/>
            <a:ext cx="1019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1930-е г.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87D1C-2B08-49CC-83DD-9296236E11D0}"/>
              </a:ext>
            </a:extLst>
          </p:cNvPr>
          <p:cNvSpPr txBox="1"/>
          <p:nvPr/>
        </p:nvSpPr>
        <p:spPr>
          <a:xfrm>
            <a:off x="399343" y="3367388"/>
            <a:ext cx="2309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на учет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36A7C8-13C2-46B2-8D95-FC479AD6D31F}"/>
              </a:ext>
            </a:extLst>
          </p:cNvPr>
          <p:cNvSpPr txBox="1"/>
          <p:nvPr/>
        </p:nvSpPr>
        <p:spPr>
          <a:xfrm>
            <a:off x="168906" y="5869008"/>
            <a:ext cx="88471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Романова М.М. - (Инструменты стратегического контроллинга на промышленных предприятиях)  </a:t>
            </a:r>
            <a:r>
              <a:rPr lang="ru-RU" sz="14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дисс</a:t>
            </a:r>
            <a:r>
              <a:rPr lang="ru-RU" sz="1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к. экон. наук,2008)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BA1A58-6A82-4C08-A465-2CB2326D2EE5}"/>
              </a:ext>
            </a:extLst>
          </p:cNvPr>
          <p:cNvSpPr txBox="1"/>
          <p:nvPr/>
        </p:nvSpPr>
        <p:spPr>
          <a:xfrm>
            <a:off x="2477499" y="2026025"/>
            <a:ext cx="35466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ориентацией на информационную систему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A6B7D4-57AD-45D0-99E3-43843DCB8E07}"/>
              </a:ext>
            </a:extLst>
          </p:cNvPr>
          <p:cNvSpPr txBox="1"/>
          <p:nvPr/>
        </p:nvSpPr>
        <p:spPr>
          <a:xfrm>
            <a:off x="3923810" y="4826131"/>
            <a:ext cx="132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1970-80-е г.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9E50E0-4760-42C3-8FA6-D91E3D68F44A}"/>
              </a:ext>
            </a:extLst>
          </p:cNvPr>
          <p:cNvSpPr txBox="1"/>
          <p:nvPr/>
        </p:nvSpPr>
        <p:spPr>
          <a:xfrm>
            <a:off x="6949588" y="4821312"/>
            <a:ext cx="1327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1980-90-е г.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B82465-BDD5-4719-BE3C-1CFBF5A5D64D}"/>
              </a:ext>
            </a:extLst>
          </p:cNvPr>
          <p:cNvSpPr txBox="1"/>
          <p:nvPr/>
        </p:nvSpPr>
        <p:spPr>
          <a:xfrm>
            <a:off x="5436096" y="1246058"/>
            <a:ext cx="3546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ориентацией на координацию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322DB3-BD15-4E4C-8E7B-A2C74A68DD56}"/>
              </a:ext>
            </a:extLst>
          </p:cNvPr>
          <p:cNvSpPr txBox="1"/>
          <p:nvPr/>
        </p:nvSpPr>
        <p:spPr>
          <a:xfrm>
            <a:off x="163970" y="196640"/>
            <a:ext cx="81737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концепций контроллинга во временном периоде</a:t>
            </a:r>
            <a:endParaRPr lang="ru-RU" sz="20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id="{CD6A6AF7-8A23-4A1B-9D3B-13D6D704E488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89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  <p:sp>
        <p:nvSpPr>
          <p:cNvPr id="142" name="Google Shape;142;p6"/>
          <p:cNvSpPr txBox="1"/>
          <p:nvPr/>
        </p:nvSpPr>
        <p:spPr>
          <a:xfrm flipH="1">
            <a:off x="1383063" y="404664"/>
            <a:ext cx="614696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Составляющие контроллинга на предприятии</a:t>
            </a:r>
            <a:endParaRPr sz="32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933175-C92E-4C2A-956E-5FEEF9ABD560}"/>
              </a:ext>
            </a:extLst>
          </p:cNvPr>
          <p:cNvSpPr txBox="1"/>
          <p:nvPr/>
        </p:nvSpPr>
        <p:spPr>
          <a:xfrm>
            <a:off x="395536" y="2030650"/>
            <a:ext cx="37444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Философская 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составляющая</a:t>
            </a:r>
            <a:endParaRPr lang="ru-RU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C3AA4-8C41-4549-9433-ABDF898C74DE}"/>
              </a:ext>
            </a:extLst>
          </p:cNvPr>
          <p:cNvSpPr txBox="1"/>
          <p:nvPr/>
        </p:nvSpPr>
        <p:spPr>
          <a:xfrm>
            <a:off x="4596368" y="2060520"/>
            <a:ext cx="417646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                       составляющая</a:t>
            </a: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9CAF6710-8C0A-4B91-A117-5E8F189D71F3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D68046-770B-41C8-BF12-B71A16A86BBA}"/>
              </a:ext>
            </a:extLst>
          </p:cNvPr>
          <p:cNvSpPr/>
          <p:nvPr/>
        </p:nvSpPr>
        <p:spPr>
          <a:xfrm>
            <a:off x="3827514" y="2164460"/>
            <a:ext cx="259632" cy="107721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62D833E-5EC6-46E6-81B7-5EE541C1001B}"/>
              </a:ext>
            </a:extLst>
          </p:cNvPr>
          <p:cNvSpPr/>
          <p:nvPr/>
        </p:nvSpPr>
        <p:spPr>
          <a:xfrm rot="16200000">
            <a:off x="3834464" y="2182902"/>
            <a:ext cx="235726" cy="10084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4CD7CAA-B11A-4DFD-B241-3D4218380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5219773"/>
            <a:ext cx="8352928" cy="11079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Потылицына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Е. А. Генезис понятия "контроллинг" / Е. А. </a:t>
            </a:r>
            <a:r>
              <a:rPr kumimoji="0" lang="ru-RU" altLang="ru-RU" sz="1400" b="0" i="0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Потылицына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// Проблемы современной экономики. – 2011. – № 2(38). – С. 109-112. – EDN OJORHD.-  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УСТНО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altLang="ru-RU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DA05B5B-33EE-4B93-9EF5-468DE45A6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984" y="4637854"/>
            <a:ext cx="946453" cy="757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A029FE7-9ED4-44C1-9C19-E71A63321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Google Shape;134;p5">
            <a:extLst>
              <a:ext uri="{FF2B5EF4-FFF2-40B4-BE49-F238E27FC236}">
                <a16:creationId xmlns:a16="http://schemas.microsoft.com/office/drawing/2014/main" id="{726A7AB9-32D4-42F7-8B69-7FE6550153B3}"/>
              </a:ext>
            </a:extLst>
          </p:cNvPr>
          <p:cNvSpPr/>
          <p:nvPr/>
        </p:nvSpPr>
        <p:spPr>
          <a:xfrm>
            <a:off x="485547" y="1844825"/>
            <a:ext cx="8550949" cy="2952328"/>
          </a:xfrm>
          <a:prstGeom prst="roundRect">
            <a:avLst>
              <a:gd name="adj" fmla="val 44458"/>
            </a:avLst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4" name="Google Shape;130;p5">
            <a:extLst>
              <a:ext uri="{FF2B5EF4-FFF2-40B4-BE49-F238E27FC236}">
                <a16:creationId xmlns:a16="http://schemas.microsoft.com/office/drawing/2014/main" id="{CA7EF241-5EB6-4728-B79E-5205F5E106B9}"/>
              </a:ext>
            </a:extLst>
          </p:cNvPr>
          <p:cNvSpPr txBox="1"/>
          <p:nvPr/>
        </p:nvSpPr>
        <p:spPr>
          <a:xfrm>
            <a:off x="1043608" y="2154014"/>
            <a:ext cx="784887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dirty="0">
                <a:solidFill>
                  <a:srgbClr val="222222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</a:t>
            </a:r>
            <a:r>
              <a:rPr lang="ru-RU" sz="2400" b="1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ориентированная на достижение целей интегрированная система информационно-аналитической и методической поддержки руководителей в процессе планирования, контроля, анализа и принятия управленческих решений по всем функциональным сферам деятельности предприятия</a:t>
            </a:r>
            <a:endParaRPr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A7BA35AB-F1FC-4469-9F3A-41DA5B989A85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17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4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37B1A47-3568-4016-823F-D27BE8A9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055A96-49A3-4BE1-9F0B-F2BFC0CB9A1F}"/>
              </a:ext>
            </a:extLst>
          </p:cNvPr>
          <p:cNvSpPr txBox="1"/>
          <p:nvPr/>
        </p:nvSpPr>
        <p:spPr>
          <a:xfrm>
            <a:off x="251520" y="314519"/>
            <a:ext cx="87129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постулаты современной философии контроллинга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 рентабельности деятельности организации над ростом объемных показателей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обеспечению роста доходности не должны повышать допустимые для конкретных условий функционирования организации уровни рисков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E766AF80-BF31-4047-9C75-27DB056A9301}"/>
              </a:ext>
            </a:extLst>
          </p:cNvPr>
          <p:cNvSpPr/>
          <p:nvPr/>
        </p:nvSpPr>
        <p:spPr>
          <a:xfrm>
            <a:off x="611560" y="1412776"/>
            <a:ext cx="8280920" cy="100811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937CF7B-72A5-4453-BCA4-8985C12BA52B}"/>
              </a:ext>
            </a:extLst>
          </p:cNvPr>
          <p:cNvSpPr/>
          <p:nvPr/>
        </p:nvSpPr>
        <p:spPr>
          <a:xfrm>
            <a:off x="578605" y="3717032"/>
            <a:ext cx="8280919" cy="1293918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F6710AD7-518D-436F-9588-B784B733055C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18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6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8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2060975" y="5245179"/>
            <a:ext cx="6225091" cy="1439575"/>
          </a:xfrm>
          <a:prstGeom prst="cloud">
            <a:avLst/>
          </a:prstGeom>
          <a:noFill/>
          <a:ln w="19050" cap="flat" cmpd="sng">
            <a:solidFill>
              <a:srgbClr val="79851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imes New Roman" panose="02020603050405020304" pitchFamily="18" charset="0"/>
                <a:ea typeface="Corbel"/>
                <a:cs typeface="Times New Roman" panose="02020603050405020304" pitchFamily="18" charset="0"/>
                <a:sym typeface="Corbel"/>
              </a:rPr>
              <a:t>Какие еще функции контроллинга выделяют в экономической литературе?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7" name="Google Shape;15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212" y="4815716"/>
            <a:ext cx="742950" cy="15906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38648F-DE4B-4AAB-81A4-9B875F561972}"/>
              </a:ext>
            </a:extLst>
          </p:cNvPr>
          <p:cNvSpPr txBox="1"/>
          <p:nvPr/>
        </p:nvSpPr>
        <p:spPr>
          <a:xfrm>
            <a:off x="993212" y="332656"/>
            <a:ext cx="751585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контроллинга</a:t>
            </a: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Координирующая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Обратной связи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рациональности управленческого процесса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8980EF-9824-4EBC-853B-1F0F9CC89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954" y="4526765"/>
            <a:ext cx="1542224" cy="1233779"/>
          </a:xfrm>
          <a:prstGeom prst="rect">
            <a:avLst/>
          </a:prstGeom>
        </p:spPr>
      </p:pic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44AFDC7C-4A12-41AC-BC3F-E5B6C71770D2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19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9577A15-DEBC-4D36-9BD4-DFBADDB6E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3D7126-4F85-4878-A77E-43685BAF46A5}"/>
              </a:ext>
            </a:extLst>
          </p:cNvPr>
          <p:cNvSpPr txBox="1"/>
          <p:nvPr/>
        </p:nvSpPr>
        <p:spPr>
          <a:xfrm>
            <a:off x="1259632" y="2060848"/>
            <a:ext cx="6460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контроллинг?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3919E1-01C2-4B16-947D-67CC2482B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471" y="3427712"/>
            <a:ext cx="4392488" cy="276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59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575556" y="786116"/>
            <a:ext cx="7992888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Основная цель контроллинга 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ориентация управленческого процесса на достижение целей, стоящих перед предприятием. </a:t>
            </a:r>
            <a:endParaRPr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1B45033-83BC-4242-A0E6-5F9A6CA8F954}"/>
              </a:ext>
            </a:extLst>
          </p:cNvPr>
          <p:cNvSpPr/>
          <p:nvPr/>
        </p:nvSpPr>
        <p:spPr>
          <a:xfrm>
            <a:off x="2049862" y="3632781"/>
            <a:ext cx="5616624" cy="86409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КОНТРОЛЛИНГА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A61E017-1539-451D-8145-EFCC7E28042C}"/>
              </a:ext>
            </a:extLst>
          </p:cNvPr>
          <p:cNvSpPr/>
          <p:nvPr/>
        </p:nvSpPr>
        <p:spPr>
          <a:xfrm>
            <a:off x="1186092" y="2046577"/>
            <a:ext cx="2818629" cy="98889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учета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52B6369-7354-4008-B64E-EE8F9D512010}"/>
              </a:ext>
            </a:extLst>
          </p:cNvPr>
          <p:cNvSpPr/>
          <p:nvPr/>
        </p:nvSpPr>
        <p:spPr>
          <a:xfrm>
            <a:off x="5123504" y="1936821"/>
            <a:ext cx="3312161" cy="988894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планирования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11FB9DA2-7622-42DE-8AAE-B899EBFC6CC1}"/>
              </a:ext>
            </a:extLst>
          </p:cNvPr>
          <p:cNvSpPr/>
          <p:nvPr/>
        </p:nvSpPr>
        <p:spPr>
          <a:xfrm>
            <a:off x="1186092" y="5094187"/>
            <a:ext cx="2642819" cy="1076077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контроля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49F21BB-09BA-430C-A4AD-042DD32055A3}"/>
              </a:ext>
            </a:extLst>
          </p:cNvPr>
          <p:cNvSpPr/>
          <p:nvPr/>
        </p:nvSpPr>
        <p:spPr>
          <a:xfrm>
            <a:off x="5315091" y="5094187"/>
            <a:ext cx="3312162" cy="104725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</a:t>
            </a:r>
            <a:r>
              <a:rPr lang="ru-R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.- аналитического обеспечения</a:t>
            </a: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5F96E94F-DFB6-46AB-ACDC-5043887F60C7}"/>
              </a:ext>
            </a:extLst>
          </p:cNvPr>
          <p:cNvSpPr/>
          <p:nvPr/>
        </p:nvSpPr>
        <p:spPr>
          <a:xfrm rot="16200000">
            <a:off x="2637964" y="3090830"/>
            <a:ext cx="716650" cy="4489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EF030665-EFCA-4265-9190-37B48B199D39}"/>
              </a:ext>
            </a:extLst>
          </p:cNvPr>
          <p:cNvSpPr/>
          <p:nvPr/>
        </p:nvSpPr>
        <p:spPr>
          <a:xfrm rot="16200000">
            <a:off x="6240654" y="3038927"/>
            <a:ext cx="716650" cy="4489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A6770649-5EC7-47AF-B7E1-851FA57A2584}"/>
              </a:ext>
            </a:extLst>
          </p:cNvPr>
          <p:cNvSpPr/>
          <p:nvPr/>
        </p:nvSpPr>
        <p:spPr>
          <a:xfrm rot="5400000">
            <a:off x="2649006" y="4598556"/>
            <a:ext cx="716650" cy="4489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B04E6C84-922C-4D8B-9C73-17CEAE269BCB}"/>
              </a:ext>
            </a:extLst>
          </p:cNvPr>
          <p:cNvSpPr/>
          <p:nvPr/>
        </p:nvSpPr>
        <p:spPr>
          <a:xfrm rot="5400000">
            <a:off x="6240654" y="4647182"/>
            <a:ext cx="716650" cy="4489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4E1FEF-BFAE-4F19-B4ED-2B66BEC4ED4C}"/>
              </a:ext>
            </a:extLst>
          </p:cNvPr>
          <p:cNvSpPr txBox="1"/>
          <p:nvPr/>
        </p:nvSpPr>
        <p:spPr>
          <a:xfrm>
            <a:off x="634366" y="200513"/>
            <a:ext cx="79928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контроллинга 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производной от </a:t>
            </a:r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целей предприятия.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">
            <a:extLst>
              <a:ext uri="{FF2B5EF4-FFF2-40B4-BE49-F238E27FC236}">
                <a16:creationId xmlns:a16="http://schemas.microsoft.com/office/drawing/2014/main" id="{7C1BD19D-B8C4-4FB9-8166-5B909C25C622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20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23FEB07-4C68-4D0F-BD03-14924DD51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C5C7FC-7D85-4F1C-B671-7BB6C2B63CAC}"/>
              </a:ext>
            </a:extLst>
          </p:cNvPr>
          <p:cNvSpPr txBox="1"/>
          <p:nvPr/>
        </p:nvSpPr>
        <p:spPr>
          <a:xfrm>
            <a:off x="1547664" y="836712"/>
            <a:ext cx="58557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 ПО 1 ВОПРОСУ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46317B-0732-424E-BFD3-FDE3FC10E762}"/>
              </a:ext>
            </a:extLst>
          </p:cNvPr>
          <p:cNvSpPr txBox="1"/>
          <p:nvPr/>
        </p:nvSpPr>
        <p:spPr>
          <a:xfrm>
            <a:off x="971600" y="1772816"/>
            <a:ext cx="78488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 не является отдельной наукой,  не имеет своих методов, а применяет уже известные методы и инструменты</a:t>
            </a:r>
          </a:p>
          <a:p>
            <a:pPr marL="457200" indent="-457200">
              <a:buFont typeface="+mj-lt"/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 зародился как запрос качественное управление</a:t>
            </a:r>
          </a:p>
          <a:p>
            <a:pPr marL="457200" indent="-457200">
              <a:buFont typeface="+mj-lt"/>
              <a:buAutoNum type="arabicPeriod"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 включает в себя философскую и инструментальную составляющую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4CF3450A-2E40-4D25-BF75-A902ABFD775E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21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98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63D4E15-3F11-4FD2-8A4D-7D5BA1176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ADB1D-681E-46B2-B10D-E244836F1907}"/>
              </a:ext>
            </a:extLst>
          </p:cNvPr>
          <p:cNvSpPr txBox="1"/>
          <p:nvPr/>
        </p:nvSpPr>
        <p:spPr>
          <a:xfrm>
            <a:off x="755576" y="264839"/>
            <a:ext cx="828092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Структура и содержательная характеристика разделов контроллинга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Роль контроллинга  в системе управления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75E34-1383-46C7-97DE-B0BD23DC9FDA}"/>
              </a:ext>
            </a:extLst>
          </p:cNvPr>
          <p:cNvSpPr txBox="1"/>
          <p:nvPr/>
        </p:nvSpPr>
        <p:spPr>
          <a:xfrm>
            <a:off x="27401" y="2996952"/>
            <a:ext cx="8932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связаны управление и контроллинг?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D734B1EF-3D8D-49A9-91B5-402AF9F7F187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22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9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C16FEBC-BAC4-4B0E-A302-F3707B5E3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23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A40BCA5-D064-42F3-88F5-88E4A682E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87" y="416328"/>
            <a:ext cx="7322263" cy="584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56321B-93AB-40BC-B87E-24CC9459B860}"/>
              </a:ext>
            </a:extLst>
          </p:cNvPr>
          <p:cNvSpPr txBox="1"/>
          <p:nvPr/>
        </p:nvSpPr>
        <p:spPr>
          <a:xfrm>
            <a:off x="276090" y="6166271"/>
            <a:ext cx="82809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Подумать над управленческой проблемой ( возможно, в рамках ВКР) и охарактеризовать роль контроллинга в решении проблемы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940947-4D01-434F-A357-0BDAC7AE3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950" y="5366810"/>
            <a:ext cx="1109960" cy="887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1C6891-86B0-4E8A-877A-86EBEFCD64A4}"/>
              </a:ext>
            </a:extLst>
          </p:cNvPr>
          <p:cNvSpPr txBox="1"/>
          <p:nvPr/>
        </p:nvSpPr>
        <p:spPr>
          <a:xfrm>
            <a:off x="827584" y="123940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контроллинга</a:t>
            </a:r>
          </a:p>
        </p:txBody>
      </p:sp>
      <p:sp>
        <p:nvSpPr>
          <p:cNvPr id="8" name="Номер слайда 1">
            <a:extLst>
              <a:ext uri="{FF2B5EF4-FFF2-40B4-BE49-F238E27FC236}">
                <a16:creationId xmlns:a16="http://schemas.microsoft.com/office/drawing/2014/main" id="{35925B61-CF0E-4DB1-9671-B0BD532BCD52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23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80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9F8339F4-91AA-4B53-B2D0-A47C7DB4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880B32-215B-42AC-8C1D-8D86FE4A60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59" r="4863" b="-1"/>
          <a:stretch/>
        </p:blipFill>
        <p:spPr>
          <a:xfrm>
            <a:off x="1259632" y="620688"/>
            <a:ext cx="3856707" cy="4665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C19296C-6427-46F2-9EB5-ED7F86C892D6}"/>
              </a:ext>
            </a:extLst>
          </p:cNvPr>
          <p:cNvSpPr txBox="1"/>
          <p:nvPr/>
        </p:nvSpPr>
        <p:spPr>
          <a:xfrm>
            <a:off x="1691680" y="5692606"/>
            <a:ext cx="2388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27.07.1841- 19.11.1925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9F032817-C689-4F58-B71B-3233D50F7F79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24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8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AA2DF55-ACC4-48BE-BE41-3C2C83432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106BA6-60E4-4A25-801C-5173F66D6D02}"/>
              </a:ext>
            </a:extLst>
          </p:cNvPr>
          <p:cNvSpPr txBox="1"/>
          <p:nvPr/>
        </p:nvSpPr>
        <p:spPr>
          <a:xfrm>
            <a:off x="1547664" y="1124744"/>
            <a:ext cx="72008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 — значит предвидеть, </a:t>
            </a:r>
          </a:p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организовывать, распоряжаться, координировать и контролировать</a:t>
            </a: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A18D73AB-7998-4AD7-8AE3-22342BBA735F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25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3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" y="260648"/>
            <a:ext cx="9085715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D9A3ED3C-F5E1-4B5F-BF82-FB6BEA961E1E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55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66" y="476672"/>
            <a:ext cx="8872267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574A0BFF-5C73-4E45-8B62-F9ED70183CAF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8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358766-7539-4572-B7F9-FE94692D4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4E09C8-C070-4E3C-B763-9627AB4CDDA4}"/>
              </a:ext>
            </a:extLst>
          </p:cNvPr>
          <p:cNvSpPr txBox="1"/>
          <p:nvPr/>
        </p:nvSpPr>
        <p:spPr>
          <a:xfrm>
            <a:off x="2421083" y="620688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по 2 вопросу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1C0166-73C4-47F8-9922-9AA6BA1766AF}"/>
              </a:ext>
            </a:extLst>
          </p:cNvPr>
          <p:cNvSpPr txBox="1"/>
          <p:nvPr/>
        </p:nvSpPr>
        <p:spPr>
          <a:xfrm>
            <a:off x="323528" y="980728"/>
            <a:ext cx="864096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  является необходимостью для всех функций управления предприятием</a:t>
            </a:r>
          </a:p>
          <a:p>
            <a:pPr marL="342900" indent="-342900"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  - навигатор в управлении предприятием, не заменяет управление, а выводит его на новый уровень</a:t>
            </a:r>
          </a:p>
          <a:p>
            <a:pPr marL="514350" indent="-514350">
              <a:buFont typeface="+mj-lt"/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Имея прикладной характер, роль контроллинга лучше всего  раскрывается при решении управленческих проблем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76330375-E4DD-499A-8F0B-592805724017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29</a:t>
            </a:fld>
            <a:endParaRPr dirty="0"/>
          </a:p>
        </p:txBody>
      </p:sp>
      <p:sp>
        <p:nvSpPr>
          <p:cNvPr id="227" name="Google Shape;227;p18"/>
          <p:cNvSpPr txBox="1"/>
          <p:nvPr/>
        </p:nvSpPr>
        <p:spPr>
          <a:xfrm>
            <a:off x="323528" y="269046"/>
            <a:ext cx="864096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Виды контроллинга. Стратегический и оперативный	 контроллинг : цели, задачи, инструменты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228" name="Google Shape;22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9912" y="1525944"/>
            <a:ext cx="4349824" cy="1373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2CDE90-99A8-49BA-B0E9-DEF27A5BC6B9}"/>
              </a:ext>
            </a:extLst>
          </p:cNvPr>
          <p:cNvSpPr txBox="1"/>
          <p:nvPr/>
        </p:nvSpPr>
        <p:spPr>
          <a:xfrm>
            <a:off x="179512" y="2056492"/>
            <a:ext cx="23762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i="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</a:t>
            </a:r>
            <a:r>
              <a:rPr lang="ru-RU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8BE166-48B2-495C-9609-E3692A1AFD09}"/>
              </a:ext>
            </a:extLst>
          </p:cNvPr>
          <p:cNvSpPr txBox="1"/>
          <p:nvPr/>
        </p:nvSpPr>
        <p:spPr>
          <a:xfrm>
            <a:off x="174224" y="3203692"/>
            <a:ext cx="300451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Тактика</a:t>
            </a:r>
          </a:p>
          <a:p>
            <a:endParaRPr lang="ru-RU" sz="32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</a:t>
            </a:r>
            <a:br>
              <a:rPr lang="ru-RU" sz="32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CF20556A-90CC-4D82-B1C3-1F7A75E2A0FD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D3C485C-4632-450B-93C8-BD8FA5868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B19B0651-EE4F-4900-A07F-96A6BFA9D0F0}" type="slidenum">
              <a:rPr lang="ru-RU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766AB6-A9C5-4548-A8C3-BAD51E80B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40" y="144531"/>
            <a:ext cx="8191500" cy="4476750"/>
          </a:xfrm>
          <a:prstGeom prst="rect">
            <a:avLst/>
          </a:prstGeom>
        </p:spPr>
      </p:pic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DB18CBE-6B2E-4F1F-896C-6298A043FF9A}"/>
              </a:ext>
            </a:extLst>
          </p:cNvPr>
          <p:cNvSpPr/>
          <p:nvPr/>
        </p:nvSpPr>
        <p:spPr>
          <a:xfrm>
            <a:off x="568708" y="1052734"/>
            <a:ext cx="405003" cy="452683"/>
          </a:xfrm>
          <a:custGeom>
            <a:avLst/>
            <a:gdLst>
              <a:gd name="connsiteX0" fmla="*/ 0 w 405003"/>
              <a:gd name="connsiteY0" fmla="*/ 9603 h 452683"/>
              <a:gd name="connsiteX1" fmla="*/ 273378 w 405003"/>
              <a:gd name="connsiteY1" fmla="*/ 452663 h 452683"/>
              <a:gd name="connsiteX2" fmla="*/ 395926 w 405003"/>
              <a:gd name="connsiteY2" fmla="*/ 28457 h 452683"/>
              <a:gd name="connsiteX3" fmla="*/ 395926 w 405003"/>
              <a:gd name="connsiteY3" fmla="*/ 37883 h 452683"/>
              <a:gd name="connsiteX4" fmla="*/ 395926 w 405003"/>
              <a:gd name="connsiteY4" fmla="*/ 37883 h 45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003" h="452683">
                <a:moveTo>
                  <a:pt x="0" y="9603"/>
                </a:moveTo>
                <a:cubicBezTo>
                  <a:pt x="103695" y="229562"/>
                  <a:pt x="207390" y="449521"/>
                  <a:pt x="273378" y="452663"/>
                </a:cubicBezTo>
                <a:cubicBezTo>
                  <a:pt x="339366" y="455805"/>
                  <a:pt x="375501" y="97587"/>
                  <a:pt x="395926" y="28457"/>
                </a:cubicBezTo>
                <a:cubicBezTo>
                  <a:pt x="416351" y="-40673"/>
                  <a:pt x="395926" y="37883"/>
                  <a:pt x="395926" y="37883"/>
                </a:cubicBezTo>
                <a:lnTo>
                  <a:pt x="395926" y="3788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786981A6-FB45-4EAE-8950-B838AFC08DE7}"/>
              </a:ext>
            </a:extLst>
          </p:cNvPr>
          <p:cNvSpPr/>
          <p:nvPr/>
        </p:nvSpPr>
        <p:spPr>
          <a:xfrm>
            <a:off x="7740352" y="1052735"/>
            <a:ext cx="405003" cy="452683"/>
          </a:xfrm>
          <a:custGeom>
            <a:avLst/>
            <a:gdLst>
              <a:gd name="connsiteX0" fmla="*/ 0 w 405003"/>
              <a:gd name="connsiteY0" fmla="*/ 9603 h 452683"/>
              <a:gd name="connsiteX1" fmla="*/ 273378 w 405003"/>
              <a:gd name="connsiteY1" fmla="*/ 452663 h 452683"/>
              <a:gd name="connsiteX2" fmla="*/ 395926 w 405003"/>
              <a:gd name="connsiteY2" fmla="*/ 28457 h 452683"/>
              <a:gd name="connsiteX3" fmla="*/ 395926 w 405003"/>
              <a:gd name="connsiteY3" fmla="*/ 37883 h 452683"/>
              <a:gd name="connsiteX4" fmla="*/ 395926 w 405003"/>
              <a:gd name="connsiteY4" fmla="*/ 37883 h 452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003" h="452683">
                <a:moveTo>
                  <a:pt x="0" y="9603"/>
                </a:moveTo>
                <a:cubicBezTo>
                  <a:pt x="103695" y="229562"/>
                  <a:pt x="207390" y="449521"/>
                  <a:pt x="273378" y="452663"/>
                </a:cubicBezTo>
                <a:cubicBezTo>
                  <a:pt x="339366" y="455805"/>
                  <a:pt x="375501" y="97587"/>
                  <a:pt x="395926" y="28457"/>
                </a:cubicBezTo>
                <a:cubicBezTo>
                  <a:pt x="416351" y="-40673"/>
                  <a:pt x="395926" y="37883"/>
                  <a:pt x="395926" y="37883"/>
                </a:cubicBezTo>
                <a:lnTo>
                  <a:pt x="395926" y="37883"/>
                </a:lnTo>
              </a:path>
            </a:pathLst>
          </a:custGeom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B90675-39D2-43CC-AE60-774285DD10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52" y="4621281"/>
            <a:ext cx="7376300" cy="21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1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F9FAABD-D96B-4779-96A2-028007A3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05DD28-B010-4AFA-A21D-8C01840951BD}"/>
              </a:ext>
            </a:extLst>
          </p:cNvPr>
          <p:cNvSpPr/>
          <p:nvPr/>
        </p:nvSpPr>
        <p:spPr>
          <a:xfrm>
            <a:off x="1115616" y="620688"/>
            <a:ext cx="6912768" cy="11521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4D56724-FD09-4B37-8CF3-9BB801F3FD01}"/>
              </a:ext>
            </a:extLst>
          </p:cNvPr>
          <p:cNvCxnSpPr>
            <a:cxnSpLocks/>
          </p:cNvCxnSpPr>
          <p:nvPr/>
        </p:nvCxnSpPr>
        <p:spPr>
          <a:xfrm>
            <a:off x="1115616" y="674172"/>
            <a:ext cx="6912768" cy="10986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4233FF8-2609-4B87-82D7-25C7BF339BC5}"/>
              </a:ext>
            </a:extLst>
          </p:cNvPr>
          <p:cNvSpPr txBox="1"/>
          <p:nvPr/>
        </p:nvSpPr>
        <p:spPr>
          <a:xfrm>
            <a:off x="1117068" y="1126485"/>
            <a:ext cx="3374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контроллинг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«Делать правильное дело»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8634B4-1688-48D5-99C3-91D6A14821ED}"/>
              </a:ext>
            </a:extLst>
          </p:cNvPr>
          <p:cNvSpPr txBox="1"/>
          <p:nvPr/>
        </p:nvSpPr>
        <p:spPr>
          <a:xfrm>
            <a:off x="5034758" y="674172"/>
            <a:ext cx="3193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 контроллинг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«Делать  дело  правильно»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5576164-9730-4775-917D-A6D008A793D0}"/>
              </a:ext>
            </a:extLst>
          </p:cNvPr>
          <p:cNvSpPr/>
          <p:nvPr/>
        </p:nvSpPr>
        <p:spPr>
          <a:xfrm>
            <a:off x="251520" y="2276871"/>
            <a:ext cx="8640960" cy="38648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1">
            <a:extLst>
              <a:ext uri="{FF2B5EF4-FFF2-40B4-BE49-F238E27FC236}">
                <a16:creationId xmlns:a16="http://schemas.microsoft.com/office/drawing/2014/main" id="{E34C0CA2-E55E-4063-8001-79CC97BBC7EC}"/>
              </a:ext>
            </a:extLst>
          </p:cNvPr>
          <p:cNvSpPr/>
          <p:nvPr/>
        </p:nvSpPr>
        <p:spPr>
          <a:xfrm>
            <a:off x="4115098" y="1772816"/>
            <a:ext cx="64807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7567625-1A94-47B7-93CC-997DF1966450}"/>
              </a:ext>
            </a:extLst>
          </p:cNvPr>
          <p:cNvSpPr/>
          <p:nvPr/>
        </p:nvSpPr>
        <p:spPr>
          <a:xfrm>
            <a:off x="467544" y="2741818"/>
            <a:ext cx="2540522" cy="13875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29DB90-8830-4D8B-BC5C-E6AA0E8F1A91}"/>
              </a:ext>
            </a:extLst>
          </p:cNvPr>
          <p:cNvSpPr txBox="1"/>
          <p:nvPr/>
        </p:nvSpPr>
        <p:spPr>
          <a:xfrm>
            <a:off x="467544" y="2797993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контроллинг</a:t>
            </a:r>
          </a:p>
          <a:p>
            <a:endParaRPr lang="ru-RU" dirty="0"/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целей, задач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C24C4EC-7B6E-457E-B81D-D43E0F9610ED}"/>
              </a:ext>
            </a:extLst>
          </p:cNvPr>
          <p:cNvSpPr/>
          <p:nvPr/>
        </p:nvSpPr>
        <p:spPr>
          <a:xfrm>
            <a:off x="431169" y="4442462"/>
            <a:ext cx="2585365" cy="14905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1BA3A-BF5C-4695-9B98-6D4DE2CAA1E1}"/>
              </a:ext>
            </a:extLst>
          </p:cNvPr>
          <p:cNvSpPr txBox="1"/>
          <p:nvPr/>
        </p:nvSpPr>
        <p:spPr>
          <a:xfrm>
            <a:off x="467544" y="4455686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  контроллинг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достижения</a:t>
            </a:r>
          </a:p>
          <a:p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целей и решений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14DC4E2-5C62-4C8B-8A1E-13152B6DD692}"/>
              </a:ext>
            </a:extLst>
          </p:cNvPr>
          <p:cNvSpPr txBox="1"/>
          <p:nvPr/>
        </p:nvSpPr>
        <p:spPr>
          <a:xfrm>
            <a:off x="3451650" y="280857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Потенциалы успеха: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рынка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 рынка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…..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416AFB4-2DD8-4FB7-97DC-3ADE804CE815}"/>
              </a:ext>
            </a:extLst>
          </p:cNvPr>
          <p:cNvSpPr/>
          <p:nvPr/>
        </p:nvSpPr>
        <p:spPr>
          <a:xfrm>
            <a:off x="3406872" y="2737973"/>
            <a:ext cx="2317256" cy="1374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DE7F54A-F9E6-40E1-885B-59AE42A70AE6}"/>
              </a:ext>
            </a:extLst>
          </p:cNvPr>
          <p:cNvSpPr/>
          <p:nvPr/>
        </p:nvSpPr>
        <p:spPr>
          <a:xfrm>
            <a:off x="3406872" y="4389534"/>
            <a:ext cx="2330258" cy="1374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9F1174-670D-498A-80C3-E35D7C42C22B}"/>
              </a:ext>
            </a:extLst>
          </p:cNvPr>
          <p:cNvSpPr txBox="1"/>
          <p:nvPr/>
        </p:nvSpPr>
        <p:spPr>
          <a:xfrm>
            <a:off x="3431022" y="4468910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прибыль;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рентабельность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ликвидность</a:t>
            </a:r>
            <a:endParaRPr lang="ru-RU" dirty="0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9C650B49-5BC3-4714-B394-936D0011F58B}"/>
              </a:ext>
            </a:extLst>
          </p:cNvPr>
          <p:cNvSpPr/>
          <p:nvPr/>
        </p:nvSpPr>
        <p:spPr>
          <a:xfrm>
            <a:off x="1361769" y="4129405"/>
            <a:ext cx="329911" cy="3130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62CFEE06-0C26-492E-964B-7E118DBA8800}"/>
              </a:ext>
            </a:extLst>
          </p:cNvPr>
          <p:cNvSpPr/>
          <p:nvPr/>
        </p:nvSpPr>
        <p:spPr>
          <a:xfrm>
            <a:off x="3008066" y="3209039"/>
            <a:ext cx="398806" cy="219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: вправо 22">
            <a:extLst>
              <a:ext uri="{FF2B5EF4-FFF2-40B4-BE49-F238E27FC236}">
                <a16:creationId xmlns:a16="http://schemas.microsoft.com/office/drawing/2014/main" id="{CD2ADA15-5893-4C1D-841A-5E4885B6DE5B}"/>
              </a:ext>
            </a:extLst>
          </p:cNvPr>
          <p:cNvSpPr/>
          <p:nvPr/>
        </p:nvSpPr>
        <p:spPr>
          <a:xfrm>
            <a:off x="3028056" y="4950483"/>
            <a:ext cx="378816" cy="18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0653D6-A085-485E-A343-9834C3E128DD}"/>
              </a:ext>
            </a:extLst>
          </p:cNvPr>
          <p:cNvSpPr txBox="1"/>
          <p:nvPr/>
        </p:nvSpPr>
        <p:spPr>
          <a:xfrm>
            <a:off x="6280076" y="3245652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 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долгосрочный</a:t>
            </a:r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C0F8271-3493-4116-B487-76EB8C5E59A7}"/>
              </a:ext>
            </a:extLst>
          </p:cNvPr>
          <p:cNvSpPr/>
          <p:nvPr/>
        </p:nvSpPr>
        <p:spPr>
          <a:xfrm>
            <a:off x="6185379" y="3235287"/>
            <a:ext cx="2317256" cy="763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853CBCD-4418-43F2-A1D3-730C95821005}"/>
              </a:ext>
            </a:extLst>
          </p:cNvPr>
          <p:cNvSpPr/>
          <p:nvPr/>
        </p:nvSpPr>
        <p:spPr>
          <a:xfrm>
            <a:off x="6084938" y="4592496"/>
            <a:ext cx="2317256" cy="76303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EE69AB-F42C-4C74-84F1-A443754DA8E8}"/>
              </a:ext>
            </a:extLst>
          </p:cNvPr>
          <p:cNvSpPr txBox="1"/>
          <p:nvPr/>
        </p:nvSpPr>
        <p:spPr>
          <a:xfrm>
            <a:off x="6106840" y="462731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Краткосрочный</a:t>
            </a:r>
            <a:endParaRPr lang="ru-RU" dirty="0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A1A8B8CA-80F2-4969-8176-05E23B669A2D}"/>
              </a:ext>
            </a:extLst>
          </p:cNvPr>
          <p:cNvSpPr/>
          <p:nvPr/>
        </p:nvSpPr>
        <p:spPr>
          <a:xfrm>
            <a:off x="5760865" y="3504237"/>
            <a:ext cx="398806" cy="219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A90DA55D-41EC-4F84-B554-5BFD7BF19C2A}"/>
              </a:ext>
            </a:extLst>
          </p:cNvPr>
          <p:cNvSpPr/>
          <p:nvPr/>
        </p:nvSpPr>
        <p:spPr>
          <a:xfrm>
            <a:off x="5726880" y="4858904"/>
            <a:ext cx="378816" cy="1885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35E537-D395-46AD-9B0E-041ADEAB30AF}"/>
              </a:ext>
            </a:extLst>
          </p:cNvPr>
          <p:cNvSpPr txBox="1"/>
          <p:nvPr/>
        </p:nvSpPr>
        <p:spPr>
          <a:xfrm>
            <a:off x="3814377" y="2303620"/>
            <a:ext cx="1431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921755-738B-409B-B5BF-85D2CD6F291F}"/>
              </a:ext>
            </a:extLst>
          </p:cNvPr>
          <p:cNvSpPr txBox="1"/>
          <p:nvPr/>
        </p:nvSpPr>
        <p:spPr>
          <a:xfrm>
            <a:off x="6413374" y="2428661"/>
            <a:ext cx="2323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горизонт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C0A02DE-5AD4-4ECF-B06F-716C4CAC5D8B}"/>
              </a:ext>
            </a:extLst>
          </p:cNvPr>
          <p:cNvSpPr txBox="1"/>
          <p:nvPr/>
        </p:nvSpPr>
        <p:spPr>
          <a:xfrm>
            <a:off x="1037470" y="96294"/>
            <a:ext cx="7451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Разграничение стратегического и оперативного контроллинга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EB11D38-2284-4F2C-BB05-3FFB362E3AE6}"/>
              </a:ext>
            </a:extLst>
          </p:cNvPr>
          <p:cNvSpPr txBox="1"/>
          <p:nvPr/>
        </p:nvSpPr>
        <p:spPr>
          <a:xfrm>
            <a:off x="317182" y="6141721"/>
            <a:ext cx="84200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Диспозитивный контроллинг – «Что делать, если дело делается неправильно»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927C139-8109-4278-A085-58277F076878}"/>
              </a:ext>
            </a:extLst>
          </p:cNvPr>
          <p:cNvSpPr/>
          <p:nvPr/>
        </p:nvSpPr>
        <p:spPr>
          <a:xfrm>
            <a:off x="3475279" y="4827239"/>
            <a:ext cx="1927422" cy="930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Номер слайда 1">
            <a:extLst>
              <a:ext uri="{FF2B5EF4-FFF2-40B4-BE49-F238E27FC236}">
                <a16:creationId xmlns:a16="http://schemas.microsoft.com/office/drawing/2014/main" id="{F1530E5D-A67E-4021-A05F-F2261CF2EF2D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31</a:t>
            </a:fld>
            <a:endParaRPr/>
          </a:p>
        </p:txBody>
      </p:sp>
      <p:pic>
        <p:nvPicPr>
          <p:cNvPr id="252" name="Google Shape;2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99254" y="422628"/>
            <a:ext cx="799758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A17D5E-548D-47DC-9788-53C38EC15749}"/>
              </a:ext>
            </a:extLst>
          </p:cNvPr>
          <p:cNvSpPr/>
          <p:nvPr/>
        </p:nvSpPr>
        <p:spPr>
          <a:xfrm>
            <a:off x="325853" y="2376468"/>
            <a:ext cx="1865133" cy="684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GAP-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01D344-A7BD-44DA-887B-2616AA333B7D}"/>
              </a:ext>
            </a:extLst>
          </p:cNvPr>
          <p:cNvSpPr/>
          <p:nvPr/>
        </p:nvSpPr>
        <p:spPr>
          <a:xfrm>
            <a:off x="575724" y="342777"/>
            <a:ext cx="2455694" cy="684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Портфельный анализ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9B4403F-614D-4301-AC69-49DDF397DDF1}"/>
              </a:ext>
            </a:extLst>
          </p:cNvPr>
          <p:cNvSpPr/>
          <p:nvPr/>
        </p:nvSpPr>
        <p:spPr>
          <a:xfrm>
            <a:off x="3763234" y="157045"/>
            <a:ext cx="1805142" cy="684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SWOT-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D53D8BE-2E87-4B38-AACA-302F0CD34773}"/>
              </a:ext>
            </a:extLst>
          </p:cNvPr>
          <p:cNvSpPr/>
          <p:nvPr/>
        </p:nvSpPr>
        <p:spPr>
          <a:xfrm>
            <a:off x="6471669" y="221260"/>
            <a:ext cx="1805142" cy="684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PEST-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BE6E05E-3501-4821-8258-1028CAEF7667}"/>
              </a:ext>
            </a:extLst>
          </p:cNvPr>
          <p:cNvSpPr/>
          <p:nvPr/>
        </p:nvSpPr>
        <p:spPr>
          <a:xfrm>
            <a:off x="2955698" y="2154719"/>
            <a:ext cx="2912446" cy="135877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стратегического контроллинга</a:t>
            </a:r>
          </a:p>
          <a:p>
            <a:pPr algn="ctr"/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7235163-5A5C-4A89-9DF7-DC11313A0279}"/>
              </a:ext>
            </a:extLst>
          </p:cNvPr>
          <p:cNvSpPr/>
          <p:nvPr/>
        </p:nvSpPr>
        <p:spPr>
          <a:xfrm>
            <a:off x="6524507" y="1486499"/>
            <a:ext cx="2308553" cy="619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качеством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8FC7EAB-0EEC-4F42-A84D-37376801AC83}"/>
              </a:ext>
            </a:extLst>
          </p:cNvPr>
          <p:cNvSpPr/>
          <p:nvPr/>
        </p:nvSpPr>
        <p:spPr>
          <a:xfrm>
            <a:off x="6690783" y="2572875"/>
            <a:ext cx="2308553" cy="619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Конкурентный анализ ( Портер)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D1E2B9C-38EF-43D8-A354-E3BEA0E741A9}"/>
              </a:ext>
            </a:extLst>
          </p:cNvPr>
          <p:cNvSpPr/>
          <p:nvPr/>
        </p:nvSpPr>
        <p:spPr>
          <a:xfrm>
            <a:off x="207311" y="3594011"/>
            <a:ext cx="2204518" cy="684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Прогнозирование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1ED03C9-0C74-4A3E-876E-7EF05748795A}"/>
              </a:ext>
            </a:extLst>
          </p:cNvPr>
          <p:cNvSpPr/>
          <p:nvPr/>
        </p:nvSpPr>
        <p:spPr>
          <a:xfrm>
            <a:off x="1497795" y="4653554"/>
            <a:ext cx="2204518" cy="684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 сценариев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9EDB6ED-88F8-45A0-8FD4-705AFCBC04DC}"/>
              </a:ext>
            </a:extLst>
          </p:cNvPr>
          <p:cNvSpPr/>
          <p:nvPr/>
        </p:nvSpPr>
        <p:spPr>
          <a:xfrm>
            <a:off x="4028497" y="4688305"/>
            <a:ext cx="2204518" cy="684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Крива жизненного цикла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6B95BBA-6B44-49BA-80E2-3F956E09B249}"/>
              </a:ext>
            </a:extLst>
          </p:cNvPr>
          <p:cNvSpPr/>
          <p:nvPr/>
        </p:nvSpPr>
        <p:spPr>
          <a:xfrm>
            <a:off x="6534720" y="4278922"/>
            <a:ext cx="2204518" cy="684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потенциала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7C3BA341-23E4-48E4-9D92-BC7A610E1E69}"/>
              </a:ext>
            </a:extLst>
          </p:cNvPr>
          <p:cNvSpPr/>
          <p:nvPr/>
        </p:nvSpPr>
        <p:spPr>
          <a:xfrm rot="13799651">
            <a:off x="2336264" y="1454722"/>
            <a:ext cx="1227438" cy="250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07E0C613-A72C-454F-AAB7-FF1B4603085E}"/>
              </a:ext>
            </a:extLst>
          </p:cNvPr>
          <p:cNvSpPr/>
          <p:nvPr/>
        </p:nvSpPr>
        <p:spPr>
          <a:xfrm rot="16200000">
            <a:off x="3935001" y="1376526"/>
            <a:ext cx="1124917" cy="3343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6F160EDC-6306-49D6-97F3-5536A6C30E89}"/>
              </a:ext>
            </a:extLst>
          </p:cNvPr>
          <p:cNvSpPr/>
          <p:nvPr/>
        </p:nvSpPr>
        <p:spPr>
          <a:xfrm rot="18315122">
            <a:off x="5175575" y="1260112"/>
            <a:ext cx="1448441" cy="304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1FD9A355-1DB3-4628-A312-C57C500EFFDA}"/>
              </a:ext>
            </a:extLst>
          </p:cNvPr>
          <p:cNvSpPr/>
          <p:nvPr/>
        </p:nvSpPr>
        <p:spPr>
          <a:xfrm rot="10800000">
            <a:off x="2294172" y="2643156"/>
            <a:ext cx="558341" cy="3048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B6B0732B-CBFC-4422-BC18-A1C397ECC608}"/>
              </a:ext>
            </a:extLst>
          </p:cNvPr>
          <p:cNvSpPr/>
          <p:nvPr/>
        </p:nvSpPr>
        <p:spPr>
          <a:xfrm rot="9375601">
            <a:off x="2334503" y="3291499"/>
            <a:ext cx="558341" cy="269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A0C1D6E5-FDEC-4BBF-95E4-89FEF8E383D0}"/>
              </a:ext>
            </a:extLst>
          </p:cNvPr>
          <p:cNvSpPr/>
          <p:nvPr/>
        </p:nvSpPr>
        <p:spPr>
          <a:xfrm rot="7138100">
            <a:off x="2573899" y="3848261"/>
            <a:ext cx="930793" cy="298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861A9270-7BFB-4C0B-AC1C-A907E5F0525D}"/>
              </a:ext>
            </a:extLst>
          </p:cNvPr>
          <p:cNvSpPr/>
          <p:nvPr/>
        </p:nvSpPr>
        <p:spPr>
          <a:xfrm rot="5400000">
            <a:off x="4312732" y="3965632"/>
            <a:ext cx="930793" cy="298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FCB8EC2F-401F-4070-81A2-B8F905A4CBB9}"/>
              </a:ext>
            </a:extLst>
          </p:cNvPr>
          <p:cNvSpPr/>
          <p:nvPr/>
        </p:nvSpPr>
        <p:spPr>
          <a:xfrm rot="2557396">
            <a:off x="5890542" y="3679966"/>
            <a:ext cx="930793" cy="317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7FFCDE19-1E5D-4CC5-980A-96F10D1F37CE}"/>
              </a:ext>
            </a:extLst>
          </p:cNvPr>
          <p:cNvSpPr/>
          <p:nvPr/>
        </p:nvSpPr>
        <p:spPr>
          <a:xfrm rot="19517585">
            <a:off x="5954029" y="1948985"/>
            <a:ext cx="558341" cy="269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: вправо 34">
            <a:extLst>
              <a:ext uri="{FF2B5EF4-FFF2-40B4-BE49-F238E27FC236}">
                <a16:creationId xmlns:a16="http://schemas.microsoft.com/office/drawing/2014/main" id="{7DB3EBFC-592D-4E21-BB93-3F3532B9E94A}"/>
              </a:ext>
            </a:extLst>
          </p:cNvPr>
          <p:cNvSpPr/>
          <p:nvPr/>
        </p:nvSpPr>
        <p:spPr>
          <a:xfrm>
            <a:off x="5971329" y="2781055"/>
            <a:ext cx="614156" cy="2122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040926-A99A-4198-B705-C4437B15A579}"/>
              </a:ext>
            </a:extLst>
          </p:cNvPr>
          <p:cNvSpPr txBox="1"/>
          <p:nvPr/>
        </p:nvSpPr>
        <p:spPr>
          <a:xfrm>
            <a:off x="80864" y="5955325"/>
            <a:ext cx="898227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Баталов, Д. А. Методы и инструменты оперативного и стратегического контроллинга / Д. А. Баталов, М. С. </a:t>
            </a:r>
            <a:r>
              <a:rPr lang="ru-RU" sz="1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Рыбянцева</a:t>
            </a:r>
            <a:r>
              <a:rPr lang="ru-RU" sz="1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// Политематический сетевой электронный научный журнал Кубанского государственного аграрного университета. – 2011. – № 67. – С. 211-229. – EDN NEJCQF.</a:t>
            </a:r>
            <a:endParaRPr lang="ru-RU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Номер слайда 1">
            <a:extLst>
              <a:ext uri="{FF2B5EF4-FFF2-40B4-BE49-F238E27FC236}">
                <a16:creationId xmlns:a16="http://schemas.microsoft.com/office/drawing/2014/main" id="{61079D9C-4F59-43E5-A89E-F7307249671F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1"/>
          <p:cNvSpPr txBox="1">
            <a:spLocks noGrp="1"/>
          </p:cNvSpPr>
          <p:nvPr>
            <p:ph type="sldNum" idx="12"/>
          </p:nvPr>
        </p:nvSpPr>
        <p:spPr>
          <a:xfrm>
            <a:off x="7839189" y="6038710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32</a:t>
            </a:fld>
            <a:endParaRPr dirty="0"/>
          </a:p>
        </p:txBody>
      </p:sp>
      <p:pic>
        <p:nvPicPr>
          <p:cNvPr id="252" name="Google Shape;25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99254" y="1102296"/>
            <a:ext cx="799758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3A17D5E-548D-47DC-9788-53C38EC15749}"/>
              </a:ext>
            </a:extLst>
          </p:cNvPr>
          <p:cNvSpPr/>
          <p:nvPr/>
        </p:nvSpPr>
        <p:spPr>
          <a:xfrm>
            <a:off x="318757" y="2810113"/>
            <a:ext cx="1865133" cy="684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XYZ-</a:t>
            </a:r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01D344-A7BD-44DA-887B-2616AA333B7D}"/>
              </a:ext>
            </a:extLst>
          </p:cNvPr>
          <p:cNvSpPr/>
          <p:nvPr/>
        </p:nvSpPr>
        <p:spPr>
          <a:xfrm>
            <a:off x="575724" y="1022445"/>
            <a:ext cx="2455694" cy="684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ABC-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9B4403F-614D-4301-AC69-49DDF397DDF1}"/>
              </a:ext>
            </a:extLst>
          </p:cNvPr>
          <p:cNvSpPr/>
          <p:nvPr/>
        </p:nvSpPr>
        <p:spPr>
          <a:xfrm>
            <a:off x="3731612" y="522060"/>
            <a:ext cx="1866063" cy="10007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скидок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DD53D8BE-2E87-4B38-AACA-302F0CD34773}"/>
              </a:ext>
            </a:extLst>
          </p:cNvPr>
          <p:cNvSpPr/>
          <p:nvPr/>
        </p:nvSpPr>
        <p:spPr>
          <a:xfrm>
            <a:off x="6605001" y="853939"/>
            <a:ext cx="1805142" cy="10007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работающего капитала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BE6E05E-3501-4821-8258-1028CAEF7667}"/>
              </a:ext>
            </a:extLst>
          </p:cNvPr>
          <p:cNvSpPr/>
          <p:nvPr/>
        </p:nvSpPr>
        <p:spPr>
          <a:xfrm>
            <a:off x="2955698" y="2834387"/>
            <a:ext cx="2912446" cy="135877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оперативного контроллинга</a:t>
            </a:r>
          </a:p>
          <a:p>
            <a:pPr algn="ctr"/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7235163-5A5C-4A89-9DF7-DC11313A0279}"/>
              </a:ext>
            </a:extLst>
          </p:cNvPr>
          <p:cNvSpPr/>
          <p:nvPr/>
        </p:nvSpPr>
        <p:spPr>
          <a:xfrm>
            <a:off x="6605001" y="2912428"/>
            <a:ext cx="2308553" cy="6196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Нормирование оборотных средств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D1E2B9C-38EF-43D8-A354-E3BEA0E741A9}"/>
              </a:ext>
            </a:extLst>
          </p:cNvPr>
          <p:cNvSpPr/>
          <p:nvPr/>
        </p:nvSpPr>
        <p:spPr>
          <a:xfrm>
            <a:off x="175259" y="4193158"/>
            <a:ext cx="2069792" cy="6849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«точки безубыточности»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1ED03C9-0C74-4A3E-876E-7EF05748795A}"/>
              </a:ext>
            </a:extLst>
          </p:cNvPr>
          <p:cNvSpPr/>
          <p:nvPr/>
        </p:nvSpPr>
        <p:spPr>
          <a:xfrm>
            <a:off x="1497795" y="5333222"/>
            <a:ext cx="2204518" cy="9589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Эффект финансового рычага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9EDB6ED-88F8-45A0-8FD4-705AFCBC04DC}"/>
              </a:ext>
            </a:extLst>
          </p:cNvPr>
          <p:cNvSpPr/>
          <p:nvPr/>
        </p:nvSpPr>
        <p:spPr>
          <a:xfrm>
            <a:off x="4028497" y="5367973"/>
            <a:ext cx="2204518" cy="9307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заказов сырья и готовой продукции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6B95BBA-6B44-49BA-80E2-3F956E09B249}"/>
              </a:ext>
            </a:extLst>
          </p:cNvPr>
          <p:cNvSpPr/>
          <p:nvPr/>
        </p:nvSpPr>
        <p:spPr>
          <a:xfrm>
            <a:off x="6752214" y="4787003"/>
            <a:ext cx="2204518" cy="8639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оценки эффективности инвестиций</a:t>
            </a: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7C3BA341-23E4-48E4-9D92-BC7A610E1E69}"/>
              </a:ext>
            </a:extLst>
          </p:cNvPr>
          <p:cNvSpPr/>
          <p:nvPr/>
        </p:nvSpPr>
        <p:spPr>
          <a:xfrm rot="13799651">
            <a:off x="2336264" y="2134390"/>
            <a:ext cx="1227438" cy="2503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07E0C613-A72C-454F-AAB7-FF1B4603085E}"/>
              </a:ext>
            </a:extLst>
          </p:cNvPr>
          <p:cNvSpPr/>
          <p:nvPr/>
        </p:nvSpPr>
        <p:spPr>
          <a:xfrm rot="16200000">
            <a:off x="4022762" y="1968434"/>
            <a:ext cx="1000770" cy="385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6F160EDC-6306-49D6-97F3-5536A6C30E89}"/>
              </a:ext>
            </a:extLst>
          </p:cNvPr>
          <p:cNvSpPr/>
          <p:nvPr/>
        </p:nvSpPr>
        <p:spPr>
          <a:xfrm rot="19027020">
            <a:off x="5417426" y="2093024"/>
            <a:ext cx="1268355" cy="260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1FD9A355-1DB3-4628-A312-C57C500EFFDA}"/>
              </a:ext>
            </a:extLst>
          </p:cNvPr>
          <p:cNvSpPr/>
          <p:nvPr/>
        </p:nvSpPr>
        <p:spPr>
          <a:xfrm rot="11214018">
            <a:off x="2261875" y="3117182"/>
            <a:ext cx="558341" cy="313733"/>
          </a:xfrm>
          <a:prstGeom prst="rightArrow">
            <a:avLst>
              <a:gd name="adj1" fmla="val 50000"/>
              <a:gd name="adj2" fmla="val 283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B6B0732B-CBFC-4422-BC18-A1C397ECC608}"/>
              </a:ext>
            </a:extLst>
          </p:cNvPr>
          <p:cNvSpPr/>
          <p:nvPr/>
        </p:nvSpPr>
        <p:spPr>
          <a:xfrm rot="9375601">
            <a:off x="2334503" y="3971167"/>
            <a:ext cx="558341" cy="269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A0C1D6E5-FDEC-4BBF-95E4-89FEF8E383D0}"/>
              </a:ext>
            </a:extLst>
          </p:cNvPr>
          <p:cNvSpPr/>
          <p:nvPr/>
        </p:nvSpPr>
        <p:spPr>
          <a:xfrm rot="7138100">
            <a:off x="2573899" y="4527929"/>
            <a:ext cx="930793" cy="298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: вправо 31">
            <a:extLst>
              <a:ext uri="{FF2B5EF4-FFF2-40B4-BE49-F238E27FC236}">
                <a16:creationId xmlns:a16="http://schemas.microsoft.com/office/drawing/2014/main" id="{861A9270-7BFB-4C0B-AC1C-A907E5F0525D}"/>
              </a:ext>
            </a:extLst>
          </p:cNvPr>
          <p:cNvSpPr/>
          <p:nvPr/>
        </p:nvSpPr>
        <p:spPr>
          <a:xfrm rot="5400000">
            <a:off x="4312732" y="4645300"/>
            <a:ext cx="930793" cy="298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: вправо 32">
            <a:extLst>
              <a:ext uri="{FF2B5EF4-FFF2-40B4-BE49-F238E27FC236}">
                <a16:creationId xmlns:a16="http://schemas.microsoft.com/office/drawing/2014/main" id="{FCB8EC2F-401F-4070-81A2-B8F905A4CBB9}"/>
              </a:ext>
            </a:extLst>
          </p:cNvPr>
          <p:cNvSpPr/>
          <p:nvPr/>
        </p:nvSpPr>
        <p:spPr>
          <a:xfrm rot="2557396">
            <a:off x="5890542" y="4359634"/>
            <a:ext cx="930793" cy="3175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: вправо 33">
            <a:extLst>
              <a:ext uri="{FF2B5EF4-FFF2-40B4-BE49-F238E27FC236}">
                <a16:creationId xmlns:a16="http://schemas.microsoft.com/office/drawing/2014/main" id="{7FFCDE19-1E5D-4CC5-980A-96F10D1F37CE}"/>
              </a:ext>
            </a:extLst>
          </p:cNvPr>
          <p:cNvSpPr/>
          <p:nvPr/>
        </p:nvSpPr>
        <p:spPr>
          <a:xfrm>
            <a:off x="5957402" y="3154814"/>
            <a:ext cx="558341" cy="2695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EDF0750-A573-4019-B1BA-E06B10F47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399" y="28607"/>
            <a:ext cx="946453" cy="7571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349AC7-635B-4544-89AA-FAFDD48761E8}"/>
              </a:ext>
            </a:extLst>
          </p:cNvPr>
          <p:cNvSpPr txBox="1"/>
          <p:nvPr/>
        </p:nvSpPr>
        <p:spPr>
          <a:xfrm>
            <a:off x="0" y="6434814"/>
            <a:ext cx="8956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инструмент м. применить  в решении вашей управленческой проблемы?</a:t>
            </a:r>
          </a:p>
        </p:txBody>
      </p:sp>
      <p:sp>
        <p:nvSpPr>
          <p:cNvPr id="35" name="Номер слайда 1">
            <a:extLst>
              <a:ext uri="{FF2B5EF4-FFF2-40B4-BE49-F238E27FC236}">
                <a16:creationId xmlns:a16="http://schemas.microsoft.com/office/drawing/2014/main" id="{20996297-827A-462F-83C2-A680DFFD1382}"/>
              </a:ext>
            </a:extLst>
          </p:cNvPr>
          <p:cNvSpPr txBox="1">
            <a:spLocks/>
          </p:cNvSpPr>
          <p:nvPr/>
        </p:nvSpPr>
        <p:spPr>
          <a:xfrm>
            <a:off x="7936667" y="606968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7AB5DA2-6DD0-4598-B1E2-4BB3D279C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8DB7181-9747-4D7B-8DFA-5846691AAB67}"/>
              </a:ext>
            </a:extLst>
          </p:cNvPr>
          <p:cNvSpPr/>
          <p:nvPr/>
        </p:nvSpPr>
        <p:spPr>
          <a:xfrm>
            <a:off x="340213" y="613628"/>
            <a:ext cx="3405264" cy="62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C506EAD-89A6-4759-A11B-7B06ADB9117D}"/>
              </a:ext>
            </a:extLst>
          </p:cNvPr>
          <p:cNvSpPr/>
          <p:nvPr/>
        </p:nvSpPr>
        <p:spPr>
          <a:xfrm>
            <a:off x="5758562" y="608068"/>
            <a:ext cx="3312368" cy="62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Оперативный</a:t>
            </a:r>
          </a:p>
        </p:txBody>
      </p:sp>
      <p:pic>
        <p:nvPicPr>
          <p:cNvPr id="8" name="Google Shape;123;p4">
            <a:extLst>
              <a:ext uri="{FF2B5EF4-FFF2-40B4-BE49-F238E27FC236}">
                <a16:creationId xmlns:a16="http://schemas.microsoft.com/office/drawing/2014/main" id="{09A07106-886C-4B4E-B188-94D3C0F5AF0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11271" y="298896"/>
            <a:ext cx="1481496" cy="17619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A8AABCE-9CFB-4EBC-B91A-73BA1104BBB1}"/>
              </a:ext>
            </a:extLst>
          </p:cNvPr>
          <p:cNvSpPr txBox="1"/>
          <p:nvPr/>
        </p:nvSpPr>
        <p:spPr>
          <a:xfrm>
            <a:off x="424601" y="2060848"/>
            <a:ext cx="864633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 на будущее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 в настоящее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Совпадают объекты планирования и контроля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Доминирует самоконтроль</a:t>
            </a:r>
          </a:p>
          <a:p>
            <a:pPr marL="342900" indent="-342900">
              <a:buAutoNum type="arabicPeriod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Доминирует контроль со стороны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508C3014-82B9-4FFE-9423-37C7E344FAD7}"/>
              </a:ext>
            </a:extLst>
          </p:cNvPr>
          <p:cNvSpPr txBox="1">
            <a:spLocks/>
          </p:cNvSpPr>
          <p:nvPr/>
        </p:nvSpPr>
        <p:spPr>
          <a:xfrm>
            <a:off x="7164288" y="6208962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C8EACA5-6649-4AE2-B4A4-5DA1513A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2991C-61E5-4B30-91A2-953B66A9ACD9}"/>
              </a:ext>
            </a:extLst>
          </p:cNvPr>
          <p:cNvSpPr txBox="1"/>
          <p:nvPr/>
        </p:nvSpPr>
        <p:spPr>
          <a:xfrm>
            <a:off x="2560490" y="743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 по 3 вопросу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79CC8F-B96C-47FD-9012-762FD50995A9}"/>
              </a:ext>
            </a:extLst>
          </p:cNvPr>
          <p:cNvSpPr txBox="1"/>
          <p:nvPr/>
        </p:nvSpPr>
        <p:spPr>
          <a:xfrm>
            <a:off x="431540" y="285070"/>
            <a:ext cx="828092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контроллинг  поддерживает стратегическое управление, оперативный- текущее, оперативное управление</a:t>
            </a:r>
          </a:p>
          <a:p>
            <a:pPr marL="342900" indent="-342900"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Стратегический контроллинг ориентирован на потенциал, а оперативный контроллинг — на конкретный результат</a:t>
            </a:r>
          </a:p>
          <a:p>
            <a:pPr marL="342900" indent="-342900">
              <a:buAutoNum type="arabicPeriod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Служба контроллинга выступает в качестве координатора между правлением и подразделениями предприятия при разработке стратегических и оперативных планов, а также осуществляет контроль их выполнения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82A943C4-31B0-4907-AE6C-6454BC1D25BC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34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55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EC4DC19-120B-4100-BE2E-E1E7B2BAE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C4E009-0D62-4C0A-89AF-2BF8B0624082}"/>
              </a:ext>
            </a:extLst>
          </p:cNvPr>
          <p:cNvSpPr txBox="1"/>
          <p:nvPr/>
        </p:nvSpPr>
        <p:spPr>
          <a:xfrm flipH="1">
            <a:off x="1259632" y="2276872"/>
            <a:ext cx="67291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ПРИНЦИПЫ КОНТРОЛЛИНГА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МОЖЕМ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ОПРЕДЕЛИТЬ?</a:t>
            </a:r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6C419228-CD54-475B-9A76-01F41FF5FBA5}"/>
              </a:ext>
            </a:extLst>
          </p:cNvPr>
          <p:cNvSpPr txBox="1">
            <a:spLocks/>
          </p:cNvSpPr>
          <p:nvPr/>
        </p:nvSpPr>
        <p:spPr>
          <a:xfrm>
            <a:off x="716428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35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72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7C109C9-C5ED-4869-AB16-A28FD531D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24328" y="6259504"/>
            <a:ext cx="1523408" cy="365125"/>
          </a:xfrm>
        </p:spPr>
        <p:txBody>
          <a:bodyPr/>
          <a:lstStyle/>
          <a:p>
            <a:fld id="{B19B0651-EE4F-4900-A07F-96A6BFA9D0F0}" type="slidenum">
              <a:rPr lang="ru-RU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36</a:t>
            </a:fld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9D3614-5512-4757-8018-535E9354494F}"/>
              </a:ext>
            </a:extLst>
          </p:cNvPr>
          <p:cNvSpPr txBox="1"/>
          <p:nvPr/>
        </p:nvSpPr>
        <p:spPr>
          <a:xfrm>
            <a:off x="2456256" y="58055"/>
            <a:ext cx="65236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Принципы контроллинга (4)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2D58E59-627C-4E9A-AFF8-70783C864A4D}"/>
              </a:ext>
            </a:extLst>
          </p:cNvPr>
          <p:cNvSpPr/>
          <p:nvPr/>
        </p:nvSpPr>
        <p:spPr>
          <a:xfrm>
            <a:off x="539552" y="812831"/>
            <a:ext cx="3600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FB9ACDD-8C1C-46BD-A5EC-F0865C49EACD}"/>
              </a:ext>
            </a:extLst>
          </p:cNvPr>
          <p:cNvSpPr/>
          <p:nvPr/>
        </p:nvSpPr>
        <p:spPr>
          <a:xfrm>
            <a:off x="683569" y="2356060"/>
            <a:ext cx="3600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Нейтральность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1A6670D-F8F5-4CE9-BD2A-9F81CC2F3D1F}"/>
              </a:ext>
            </a:extLst>
          </p:cNvPr>
          <p:cNvSpPr/>
          <p:nvPr/>
        </p:nvSpPr>
        <p:spPr>
          <a:xfrm>
            <a:off x="971600" y="3876412"/>
            <a:ext cx="3600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4CF1B11-F49C-4A93-8235-BF6058F87266}"/>
              </a:ext>
            </a:extLst>
          </p:cNvPr>
          <p:cNvSpPr/>
          <p:nvPr/>
        </p:nvSpPr>
        <p:spPr>
          <a:xfrm>
            <a:off x="1403648" y="3116236"/>
            <a:ext cx="3600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5622E90-F6C3-4BFA-8C96-771195D6BEDC}"/>
              </a:ext>
            </a:extLst>
          </p:cNvPr>
          <p:cNvSpPr/>
          <p:nvPr/>
        </p:nvSpPr>
        <p:spPr>
          <a:xfrm>
            <a:off x="4679317" y="812831"/>
            <a:ext cx="3600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Полнота отражения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CAFF8AA-6F06-48DF-926D-1A436357C250}"/>
              </a:ext>
            </a:extLst>
          </p:cNvPr>
          <p:cNvSpPr/>
          <p:nvPr/>
        </p:nvSpPr>
        <p:spPr>
          <a:xfrm>
            <a:off x="4826496" y="4188160"/>
            <a:ext cx="3600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Релевантность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54B1353-2FDD-4050-816D-4BD1EC6EAD0C}"/>
              </a:ext>
            </a:extLst>
          </p:cNvPr>
          <p:cNvSpPr/>
          <p:nvPr/>
        </p:nvSpPr>
        <p:spPr>
          <a:xfrm>
            <a:off x="4980928" y="2356060"/>
            <a:ext cx="3600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Осмотрительность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A8AE47E9-4562-49F6-AB52-862D5D82ED5A}"/>
              </a:ext>
            </a:extLst>
          </p:cNvPr>
          <p:cNvSpPr/>
          <p:nvPr/>
        </p:nvSpPr>
        <p:spPr>
          <a:xfrm>
            <a:off x="5379476" y="3238721"/>
            <a:ext cx="3600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8AE14B4-B825-4F4A-93E2-4FF7398BDB1F}"/>
              </a:ext>
            </a:extLst>
          </p:cNvPr>
          <p:cNvSpPr/>
          <p:nvPr/>
        </p:nvSpPr>
        <p:spPr>
          <a:xfrm>
            <a:off x="2731041" y="1648388"/>
            <a:ext cx="36004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91AC0477-C1FB-46EB-9831-B744EDBD6DC0}"/>
              </a:ext>
            </a:extLst>
          </p:cNvPr>
          <p:cNvSpPr/>
          <p:nvPr/>
        </p:nvSpPr>
        <p:spPr>
          <a:xfrm>
            <a:off x="5148064" y="5473412"/>
            <a:ext cx="36004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Сопоставимость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C13EB6C-D316-47B8-BE32-ADF93FD38587}"/>
              </a:ext>
            </a:extLst>
          </p:cNvPr>
          <p:cNvSpPr/>
          <p:nvPr/>
        </p:nvSpPr>
        <p:spPr>
          <a:xfrm>
            <a:off x="4564741" y="4830786"/>
            <a:ext cx="36004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Денежный измеритель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4C1467A-A6E1-40AD-B999-4001BE2392F5}"/>
              </a:ext>
            </a:extLst>
          </p:cNvPr>
          <p:cNvSpPr/>
          <p:nvPr/>
        </p:nvSpPr>
        <p:spPr>
          <a:xfrm>
            <a:off x="315434" y="4711380"/>
            <a:ext cx="3104438" cy="642626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Стратегического сознания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1582EDC-162C-4A4F-B454-041218D3ACA7}"/>
              </a:ext>
            </a:extLst>
          </p:cNvPr>
          <p:cNvSpPr/>
          <p:nvPr/>
        </p:nvSpPr>
        <p:spPr>
          <a:xfrm>
            <a:off x="2731041" y="6130319"/>
            <a:ext cx="5184576" cy="623496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Экономической эффективности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A356140-8546-42E4-91DC-0B3C237D1724}"/>
              </a:ext>
            </a:extLst>
          </p:cNvPr>
          <p:cNvSpPr/>
          <p:nvPr/>
        </p:nvSpPr>
        <p:spPr>
          <a:xfrm>
            <a:off x="642230" y="5470554"/>
            <a:ext cx="3600400" cy="523220"/>
          </a:xfrm>
          <a:prstGeom prst="rect">
            <a:avLst/>
          </a:prstGeom>
          <a:solidFill>
            <a:schemeClr val="accent1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18833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599739D-66B3-4AA2-AC7D-910746A6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20272" y="6268581"/>
            <a:ext cx="127966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A0D38-91C4-48C0-B648-F31E058AE19F}"/>
              </a:ext>
            </a:extLst>
          </p:cNvPr>
          <p:cNvSpPr txBox="1"/>
          <p:nvPr/>
        </p:nvSpPr>
        <p:spPr>
          <a:xfrm>
            <a:off x="899592" y="1660158"/>
            <a:ext cx="42739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</a:t>
            </a:r>
            <a:endParaRPr lang="ru-RU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0E6D9-0F10-4055-9B47-97BD97B7B1DD}"/>
              </a:ext>
            </a:extLst>
          </p:cNvPr>
          <p:cNvSpPr txBox="1"/>
          <p:nvPr/>
        </p:nvSpPr>
        <p:spPr>
          <a:xfrm>
            <a:off x="2627784" y="406856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ПРОФЕССИОНАЛЬНЫЙ СТАНДАРТ</a:t>
            </a:r>
          </a:p>
          <a:p>
            <a:pPr algn="ctr">
              <a:spcAft>
                <a:spcPts val="0"/>
              </a:spcAft>
            </a:pPr>
            <a:endParaRPr lang="ru-RU" sz="1800" b="1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 предприятия</a:t>
            </a:r>
            <a:endParaRPr lang="ru-RU" sz="28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7B3647-C944-4EFE-A521-18C94671231F}"/>
              </a:ext>
            </a:extLst>
          </p:cNvPr>
          <p:cNvSpPr txBox="1"/>
          <p:nvPr/>
        </p:nvSpPr>
        <p:spPr>
          <a:xfrm>
            <a:off x="539552" y="1844824"/>
            <a:ext cx="80648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r>
              <a:rPr lang="ru-RU" sz="2800" b="1" i="0" dirty="0">
                <a:effectLst/>
                <a:latin typeface="Times New Roman" panose="02020603050405020304" pitchFamily="18" charset="0"/>
              </a:rPr>
              <a:t>3.1.1 Сбор, мониторинг и обработка данных для проведения расчетов экономических показателей организации</a:t>
            </a: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4CCF9F03-7F91-4EAB-86FF-7943A9CD8A2C}"/>
              </a:ext>
            </a:extLst>
          </p:cNvPr>
          <p:cNvSpPr txBox="1">
            <a:spLocks/>
          </p:cNvSpPr>
          <p:nvPr/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4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95490B-C500-4FB4-ABA6-6418476B7856}"/>
              </a:ext>
            </a:extLst>
          </p:cNvPr>
          <p:cNvSpPr txBox="1"/>
          <p:nvPr/>
        </p:nvSpPr>
        <p:spPr>
          <a:xfrm>
            <a:off x="483859" y="4243735"/>
            <a:ext cx="71287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</a:rPr>
              <a:t>3.2.1.  Планирование и прогнозирование экономической деятельности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9159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04EF30A-85BC-41A3-8014-7CA626AD6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3" name="Таблица 4">
            <a:extLst>
              <a:ext uri="{FF2B5EF4-FFF2-40B4-BE49-F238E27FC236}">
                <a16:creationId xmlns:a16="http://schemas.microsoft.com/office/drawing/2014/main" id="{2F1599CD-7DC3-4DB1-858C-CBF5BABCEF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148437"/>
              </p:ext>
            </p:extLst>
          </p:nvPr>
        </p:nvGraphicFramePr>
        <p:xfrm>
          <a:off x="179512" y="1124745"/>
          <a:ext cx="8856984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727094022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3619685077"/>
                    </a:ext>
                  </a:extLst>
                </a:gridCol>
              </a:tblGrid>
              <a:tr h="4464495">
                <a:tc>
                  <a:txBody>
                    <a:bodyPr/>
                    <a:lstStyle/>
                    <a:p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ПК*-4 Способен собрать и обработать первичные данные, характеризующие хозяйственную деятельность экономических субъектов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Знать: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проблемы, решаемые контроллерами в процессе формирования информации, необходимой для принятия управленческих решений; информационные потоки в организации в системе контроллинга; </a:t>
                      </a:r>
                    </a:p>
                    <a:p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Уметь: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интерпретировать результаты анализа финансовой, бухгалтерской и иной информации в системе контроллинга; </a:t>
                      </a:r>
                    </a:p>
                    <a:p>
                      <a:endParaRPr lang="ru-RU" sz="18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Владеть: </a:t>
                      </a:r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навыками использования результатов анализа финансовой, бухгалтерской и иной информации контроллинга, для характеристики деятельности экономических субъектов, для принятия управленческих решений и оценки их эффективности.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97487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4889ADF-FB1F-434F-86FF-6B7A3FBF2A40}"/>
              </a:ext>
            </a:extLst>
          </p:cNvPr>
          <p:cNvSpPr txBox="1"/>
          <p:nvPr/>
        </p:nvSpPr>
        <p:spPr>
          <a:xfrm>
            <a:off x="251520" y="188640"/>
            <a:ext cx="8640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изучения темы лекции  направлен на формирование следующих результатов обучения: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77E92150-C15E-4691-A94E-22D72D385EAB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04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E557EF9-D89C-465F-8592-0C9D7E0DC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</a:rPr>
              <a:pPr/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54F011-7081-4A13-8465-205EE4E37389}"/>
              </a:ext>
            </a:extLst>
          </p:cNvPr>
          <p:cNvSpPr txBox="1"/>
          <p:nvPr/>
        </p:nvSpPr>
        <p:spPr>
          <a:xfrm>
            <a:off x="215516" y="2323362"/>
            <a:ext cx="87129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лекции: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приобрести необходимые и достаточные знания о содержании контроллинга, его целях и задачах;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сформировать целостное представление о системе контроллинга и его роли в управлении предприятием;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общее представление о стратегическом и оперативном контроллинге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77A034-FA5D-47AB-A6DF-43BA6021EA0A}"/>
              </a:ext>
            </a:extLst>
          </p:cNvPr>
          <p:cNvSpPr txBox="1"/>
          <p:nvPr/>
        </p:nvSpPr>
        <p:spPr>
          <a:xfrm>
            <a:off x="305272" y="264090"/>
            <a:ext cx="84249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0" i="0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1F1F1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Цель лекции </a:t>
            </a:r>
            <a:r>
              <a:rPr lang="ru-RU" sz="2800" b="1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‒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теоретические знания об экономическом  содержании контроллинга и обозначить ориентиры для самостоятельной работой над темой</a:t>
            </a:r>
          </a:p>
        </p:txBody>
      </p:sp>
      <p:sp>
        <p:nvSpPr>
          <p:cNvPr id="6" name="Номер слайда 1">
            <a:extLst>
              <a:ext uri="{FF2B5EF4-FFF2-40B4-BE49-F238E27FC236}">
                <a16:creationId xmlns:a16="http://schemas.microsoft.com/office/drawing/2014/main" id="{35CCCF02-C4DD-4EC5-88F0-745F04F2B987}"/>
              </a:ext>
            </a:extLst>
          </p:cNvPr>
          <p:cNvSpPr txBox="1">
            <a:spLocks/>
          </p:cNvSpPr>
          <p:nvPr/>
        </p:nvSpPr>
        <p:spPr>
          <a:xfrm>
            <a:off x="7308870" y="6353190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6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8354E69-5888-492F-A48F-06B745BB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42AC1-B401-4888-9CBE-B8564C1B7EA7}"/>
              </a:ext>
            </a:extLst>
          </p:cNvPr>
          <p:cNvSpPr txBox="1"/>
          <p:nvPr/>
        </p:nvSpPr>
        <p:spPr>
          <a:xfrm>
            <a:off x="683568" y="692696"/>
            <a:ext cx="79208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Пререквизиты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дисциплины согласно рабочей	 программе: 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Б1.Д.Б.20 Менеджмент,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Б1.Д.В.2 Анализ финансовой отчетности,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21711D-5DB1-438E-A035-A57ABF58FCC1}"/>
              </a:ext>
            </a:extLst>
          </p:cNvPr>
          <p:cNvSpPr txBox="1"/>
          <p:nvPr/>
        </p:nvSpPr>
        <p:spPr>
          <a:xfrm>
            <a:off x="611560" y="3013501"/>
            <a:ext cx="7776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Постреквизиты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дисциплины: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Б2.П.В.П.2 Преддипломная практика</a:t>
            </a: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C569567C-3768-492A-9435-4543E10FE64A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248E2BD-4036-4FDA-8114-6CF43340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30A37C7-8C2A-4C28-B79A-1FFFE669181F}"/>
              </a:ext>
            </a:extLst>
          </p:cNvPr>
          <p:cNvSpPr/>
          <p:nvPr/>
        </p:nvSpPr>
        <p:spPr>
          <a:xfrm>
            <a:off x="179512" y="289679"/>
            <a:ext cx="8240988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just">
              <a:buFontTx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 algn="just">
              <a:buAutoNum type="arabicPeriod"/>
            </a:pP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Контроллинг : учебник / A.M. Карминский, С.Г. Фалько, А.А. Жевага, Н.Ю. Иванова ; под ред. A.M. Карминского, С.Г. Фалько. — 3-е изд., перераб. — Москва : ФОРУМ : ИНФРА-М, 2022 — 336 с.</a:t>
            </a:r>
          </a:p>
          <a:p>
            <a:pPr marL="342891" indent="-342891" algn="just">
              <a:buAutoNum type="arabicPeriod"/>
            </a:pP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Контроллинг как инструмент управления предприятием / Н. Г.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Данилочкина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// </a:t>
            </a:r>
            <a:r>
              <a:rPr lang="ru-RU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Данилочкина</a:t>
            </a:r>
            <a:r>
              <a:rPr lang="ru-RU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Н. Г., М.: ЮНИТИ, 2001.</a:t>
            </a:r>
            <a:endParaRPr lang="ru-RU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891" indent="-342891" algn="just">
              <a:buFontTx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 Д., Планирование и контроль: концепция контроллинга /Пер. с нем. – М.: Финансы и статистика, 1997. – 800 с.</a:t>
            </a:r>
          </a:p>
          <a:p>
            <a:pPr marL="342891" indent="-342891" algn="just">
              <a:buFontTx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Бойкова, М. В. Контроллинг : учебник : [16+] / М. В. Бойкова, С. Я. Юсупова. – 3-е изд. – Москва : Дашков и К°, 2022. – 368 с.– ISBN 978-5-394-04760-2. 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Плакидин, И. С. Исторические аспекты возникновения и развития концепции контроллинга в зарубежных странах / И. С. Плакидин // Финансы и кредит. – 2010. – № 20(404). – С. 65-74. – EDN LRINGT.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 Н. Контроллинг. Теория и практика : учебник и практикум для вузов / Н. Н.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Шляго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— Москва : Издательство Юрайт, 2024. — 197 с. — (Высшее образование). — ISBN 978-5-534-10870-5.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Тлехурай-Берзегова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Л.Т.,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Бюллер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Е.А.,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Бахова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А.П. Функционирование системы контроллинга на предприятии: Ежемесячный международный научный журнал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Austria-science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».- Австрия.- №11/2018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Контроллинг в бизнесе. Методологические и практические основы построения контроллинга в организациях / А.М.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Карминский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Н.И. Оленев, А.Г. Примак, С.Г. Фалько. - 2-е изд. - М.: Финансы и статистика, 2002. -256 с.</a:t>
            </a:r>
          </a:p>
          <a:p>
            <a:pPr marL="342900" indent="-342900" algn="l"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45CCB6F-4D82-4D75-AC8B-25F718B1C8C0}"/>
              </a:ext>
            </a:extLst>
          </p:cNvPr>
          <p:cNvSpPr/>
          <p:nvPr/>
        </p:nvSpPr>
        <p:spPr>
          <a:xfrm>
            <a:off x="1619292" y="7436"/>
            <a:ext cx="61700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использованных источников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BC0842AF-AAEB-48B0-8AE8-6B991D915425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7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195" y="297947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1. Экономическое содержание контроллинга и его принципы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7874" y="1967954"/>
            <a:ext cx="8496945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Сущность контроллинга 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его возникновения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Структура и содержательная характеристика разделов контроллинга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Роль контроллинга  в системе управления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Виды контроллинга. Стратегический и оперативный	 контроллинг : цели, задачи, инструменты.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омер слайда 1">
            <a:extLst>
              <a:ext uri="{FF2B5EF4-FFF2-40B4-BE49-F238E27FC236}">
                <a16:creationId xmlns:a16="http://schemas.microsoft.com/office/drawing/2014/main" id="{723B17EE-398F-41A3-A800-99AA5A0F0104}"/>
              </a:ext>
            </a:extLst>
          </p:cNvPr>
          <p:cNvSpPr txBox="1">
            <a:spLocks/>
          </p:cNvSpPr>
          <p:nvPr/>
        </p:nvSpPr>
        <p:spPr>
          <a:xfrm>
            <a:off x="7149548" y="63762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9</a:t>
            </a:fld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85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Бази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101481</TotalTime>
  <Words>1592</Words>
  <Application>Microsoft Office PowerPoint</Application>
  <PresentationFormat>Экран (4:3)</PresentationFormat>
  <Paragraphs>310</Paragraphs>
  <Slides>36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Arial</vt:lpstr>
      <vt:lpstr>Calibri</vt:lpstr>
      <vt:lpstr>Corbel</vt:lpstr>
      <vt:lpstr>Times New Roman</vt:lpstr>
      <vt:lpstr>Verdana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</dc:creator>
  <cp:lastModifiedBy>Алексей Коломытцев</cp:lastModifiedBy>
  <cp:revision>126</cp:revision>
  <dcterms:created xsi:type="dcterms:W3CDTF">2023-04-01T14:14:43Z</dcterms:created>
  <dcterms:modified xsi:type="dcterms:W3CDTF">2025-09-11T12:01:35Z</dcterms:modified>
</cp:coreProperties>
</file>