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480" r:id="rId2"/>
    <p:sldId id="482" r:id="rId3"/>
    <p:sldId id="412" r:id="rId4"/>
    <p:sldId id="344" r:id="rId5"/>
    <p:sldId id="289" r:id="rId6"/>
    <p:sldId id="354" r:id="rId7"/>
    <p:sldId id="361" r:id="rId8"/>
    <p:sldId id="345" r:id="rId9"/>
    <p:sldId id="359" r:id="rId10"/>
    <p:sldId id="478" r:id="rId11"/>
    <p:sldId id="360" r:id="rId12"/>
    <p:sldId id="419" r:id="rId13"/>
    <p:sldId id="409" r:id="rId14"/>
    <p:sldId id="479" r:id="rId15"/>
    <p:sldId id="353" r:id="rId16"/>
    <p:sldId id="363" r:id="rId17"/>
    <p:sldId id="368" r:id="rId18"/>
    <p:sldId id="366" r:id="rId19"/>
    <p:sldId id="367" r:id="rId20"/>
    <p:sldId id="488" r:id="rId21"/>
    <p:sldId id="489" r:id="rId22"/>
    <p:sldId id="372" r:id="rId23"/>
    <p:sldId id="411" r:id="rId24"/>
    <p:sldId id="350" r:id="rId25"/>
    <p:sldId id="351" r:id="rId26"/>
    <p:sldId id="352" r:id="rId27"/>
    <p:sldId id="483" r:id="rId28"/>
    <p:sldId id="484" r:id="rId29"/>
    <p:sldId id="486" r:id="rId30"/>
    <p:sldId id="485" r:id="rId31"/>
    <p:sldId id="487" r:id="rId32"/>
    <p:sldId id="349" r:id="rId33"/>
    <p:sldId id="373" r:id="rId34"/>
    <p:sldId id="374" r:id="rId35"/>
    <p:sldId id="375" r:id="rId36"/>
    <p:sldId id="376" r:id="rId37"/>
    <p:sldId id="377" r:id="rId38"/>
    <p:sldId id="37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02CACD-104E-467D-8C45-B561B3DAA1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5C0D4-2935-46F8-BC4D-10991BE14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83AAA-6A06-419B-A4B1-FCDF609F74EC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6373BA-C741-4230-B8EF-83BCA1F00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9FCDAA-3A4F-43B9-A2F1-3256175C5F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0CAA-EEE9-4101-9CB2-D23206E9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0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BBC33-810B-4818-AC51-F30E46465A8D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FC76-CCEB-4FD1-B0A9-DF5195704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1169-6D26-45B7-86D6-7C4AC473DEB1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5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C5-BCA2-4E1E-B71B-FF41B06088E8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DA00-A948-42F0-8432-6AC27DC7817E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6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D86-655D-48DA-856C-2557EEA3A429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9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E91-823A-43A6-9812-7E2F4969CB6D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18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D368-A105-4014-A6CC-D6A5D30782D9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1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0DDC-EB13-4D1C-921D-E0A903AC9503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7E6-9F76-4940-803F-ED3C2E25F1C1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A28C-4783-4FE6-947B-7D2CAC65C38C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9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CD37-D224-484E-AE28-B145B66DE5AF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73DB-B65B-428E-AB03-02751F22F988}" type="datetime1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7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ADC-072A-40B0-AD4D-161EA970DFEF}" type="datetime1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1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8BA9-F229-4162-B161-44E56DA35888}" type="datetime1">
              <a:rPr lang="ru-RU" smtClean="0"/>
              <a:t>04.10.2025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5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6-45E9-4070-8358-C2BF0A85312E}" type="datetime1">
              <a:rPr lang="ru-RU" smtClean="0"/>
              <a:t>04.10.2025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C102-11FB-418E-BE6B-399537E2BB0E}" type="datetime1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5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70D2-6C8C-4C48-89B2-C2F333E60132}" type="datetime1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Слайд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5507-117F-4276-8E09-2E37F889CE5D}" type="datetime1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Слайд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EC2A8D-36E7-4183-9A92-0530B41D1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funktcii_upravleniya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92"/>
            <a:ext cx="1195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 «ОРЕНБУРГСКИЙ ГОСУДАРСТВЕННЫЙ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5412" y="1563852"/>
            <a:ext cx="968188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менеджмента, экономики и предпринимательства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экономической теории, региональной и отраслевой экономики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6953" y="3449699"/>
            <a:ext cx="635802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по дисциплине</a:t>
            </a:r>
          </a:p>
          <a:p>
            <a:pPr marL="342891" indent="-342891" algn="ctr"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«Контроллинг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3185" y="6021292"/>
            <a:ext cx="1365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 2024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6534" y="5429769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Шлифер Е.В.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4B086-F5D1-42BE-BD40-F38E45A1EA4B}"/>
              </a:ext>
            </a:extLst>
          </p:cNvPr>
          <p:cNvSpPr txBox="1"/>
          <p:nvPr/>
        </p:nvSpPr>
        <p:spPr>
          <a:xfrm>
            <a:off x="968188" y="4239803"/>
            <a:ext cx="109190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Организационно-методические основы создания системы контроллинга в организации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325507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9F1026-1A6E-4A75-99C8-FB0265DC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5C4047-2A33-4422-A4A8-5D22AA7A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22" y="969476"/>
            <a:ext cx="10831658" cy="41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138724-A652-47B1-AC33-19DFF539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5CD46-4D9E-4F44-9E1F-D03A85778CE0}"/>
              </a:ext>
            </a:extLst>
          </p:cNvPr>
          <p:cNvSpPr txBox="1"/>
          <p:nvPr/>
        </p:nvSpPr>
        <p:spPr>
          <a:xfrm>
            <a:off x="1299882" y="448888"/>
            <a:ext cx="8972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3 — уровень профессиональной подготовки руководителя. Чем выше уровень профессионализма руководителя, тем более глубокие аналитические возможности следует закладывать в облик проектируемой системы контроллинга. Чем ниже уровень профессионализма руководителя, тем больше обучающих и подсказывающих элементов следует закладывать в облик проектируемой системы контроллинга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031055-8052-41AA-B708-229F65A2EB23}"/>
              </a:ext>
            </a:extLst>
          </p:cNvPr>
          <p:cNvSpPr/>
          <p:nvPr/>
        </p:nvSpPr>
        <p:spPr>
          <a:xfrm>
            <a:off x="1057835" y="404663"/>
            <a:ext cx="9214629" cy="1997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F3F1B-DF68-4549-B086-D09B1547807F}"/>
              </a:ext>
            </a:extLst>
          </p:cNvPr>
          <p:cNvSpPr txBox="1"/>
          <p:nvPr/>
        </p:nvSpPr>
        <p:spPr>
          <a:xfrm>
            <a:off x="537882" y="3311118"/>
            <a:ext cx="96985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4 — темпы изменений на внешнем рынке, на котором работает предприятие. Требования к облику системы контроллинга при высоких темпах изменений на рынках — акцент на получении и анализе внешней информации, подготовке вариантов быстрой, оперативной трансформации бизнеса с целью адаптации к быстро меняющейся ситуации на рынке. Практическое отсутствие стратегической составляющей контроллинга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162FB3-F519-4E62-AEEA-5B25BA1BB794}"/>
              </a:ext>
            </a:extLst>
          </p:cNvPr>
          <p:cNvSpPr/>
          <p:nvPr/>
        </p:nvSpPr>
        <p:spPr>
          <a:xfrm>
            <a:off x="421341" y="3179132"/>
            <a:ext cx="9815119" cy="1885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7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FF13F9-653E-409D-800B-4F15ECF1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C279A-D876-46D8-9CFC-D304E9F1F041}"/>
              </a:ext>
            </a:extLst>
          </p:cNvPr>
          <p:cNvSpPr txBox="1"/>
          <p:nvPr/>
        </p:nvSpPr>
        <p:spPr>
          <a:xfrm>
            <a:off x="2063553" y="2348881"/>
            <a:ext cx="82089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«ухудшение в сравнении с подобными предприятиями экономических показателей»;</a:t>
            </a:r>
          </a:p>
          <a:p>
            <a:endParaRPr lang="ru-RU" sz="2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«появление новых или изменение целей в сложившихся условиях функционирования»; </a:t>
            </a:r>
          </a:p>
          <a:p>
            <a:endParaRPr lang="ru-RU" sz="2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«отсутствие согласования целей».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51554-2C19-40E8-AFB6-CE40D4856A3E}"/>
              </a:ext>
            </a:extLst>
          </p:cNvPr>
          <p:cNvSpPr txBox="1"/>
          <p:nvPr/>
        </p:nvSpPr>
        <p:spPr>
          <a:xfrm>
            <a:off x="2207568" y="908721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создания системы контроллинга  на предприятиях: </a:t>
            </a:r>
          </a:p>
        </p:txBody>
      </p:sp>
    </p:spTree>
    <p:extLst>
      <p:ext uri="{BB962C8B-B14F-4D97-AF65-F5344CB8AC3E}">
        <p14:creationId xmlns:p14="http://schemas.microsoft.com/office/powerpoint/2010/main" val="158866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CEF27C-3D6C-4EB9-8D06-DC52A8C3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19C17-621C-495B-B14E-5D51150A892E}"/>
              </a:ext>
            </a:extLst>
          </p:cNvPr>
          <p:cNvSpPr txBox="1"/>
          <p:nvPr/>
        </p:nvSpPr>
        <p:spPr>
          <a:xfrm>
            <a:off x="1847528" y="26904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Фазы внедрения контроллинга. Темпы внедрения, возможные варианты внедрения контроллинга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7851C-2901-4DD2-93C9-F2275EC4E89A}"/>
              </a:ext>
            </a:extLst>
          </p:cNvPr>
          <p:cNvSpPr txBox="1"/>
          <p:nvPr/>
        </p:nvSpPr>
        <p:spPr>
          <a:xfrm>
            <a:off x="1991544" y="1772816"/>
            <a:ext cx="8280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следующие </a:t>
            </a:r>
            <a:r>
              <a:rPr lang="ru-RU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фазы внедрения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контроллинга: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принятие решения;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вхождение в «двери» предприятия;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«вживание» контроллинга в текущую деятельность предприятия;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занятие прочных позиций;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рост значимости и объема функций контроллинга.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50840-B075-4378-B80E-45503F02E056}"/>
              </a:ext>
            </a:extLst>
          </p:cNvPr>
          <p:cNvSpPr txBox="1"/>
          <p:nvPr/>
        </p:nvSpPr>
        <p:spPr>
          <a:xfrm>
            <a:off x="2207568" y="4746501"/>
            <a:ext cx="7776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наиболее распространенных подхода к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темпам внедрения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контроллинга на предприятии: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«малыми шагами»,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интенсивным и быстрым изменением,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планируемой эволюцией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121EAF-6712-47DD-9B90-D25B95120219}"/>
              </a:ext>
            </a:extLst>
          </p:cNvPr>
          <p:cNvSpPr/>
          <p:nvPr/>
        </p:nvSpPr>
        <p:spPr>
          <a:xfrm>
            <a:off x="1991544" y="4650399"/>
            <a:ext cx="7848872" cy="165618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A94067-E991-4AAE-BBBA-F8245D45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149" y="2907158"/>
            <a:ext cx="1687051" cy="16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DA9CD6-7FA7-43ED-874D-6F1CEBD3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FBBCD-D70E-4842-897D-0115A9D3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908721"/>
            <a:ext cx="7972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14DCE4-CA6D-4AEE-828B-2F4AAAC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3854C-935A-4AD6-9CEA-B6D36F76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347788"/>
            <a:ext cx="7486650" cy="4162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FAFA0-4996-4EC8-8789-4634A39CB5A8}"/>
              </a:ext>
            </a:extLst>
          </p:cNvPr>
          <p:cNvSpPr txBox="1"/>
          <p:nvPr/>
        </p:nvSpPr>
        <p:spPr>
          <a:xfrm>
            <a:off x="3791744" y="656021"/>
            <a:ext cx="5032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контроллинга</a:t>
            </a:r>
          </a:p>
        </p:txBody>
      </p:sp>
    </p:spTree>
    <p:extLst>
      <p:ext uri="{BB962C8B-B14F-4D97-AF65-F5344CB8AC3E}">
        <p14:creationId xmlns:p14="http://schemas.microsoft.com/office/powerpoint/2010/main" val="147214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50C5E8-C80F-4DC5-8D9E-C055973B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6BC530-9A5E-41D6-BC9E-0826A220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2" y="451513"/>
            <a:ext cx="77724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DE9374-60CE-4011-AF91-76706014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EEBF8-DBC1-4F80-BECE-EE12D22C978E}"/>
              </a:ext>
            </a:extLst>
          </p:cNvPr>
          <p:cNvSpPr txBox="1"/>
          <p:nvPr/>
        </p:nvSpPr>
        <p:spPr>
          <a:xfrm>
            <a:off x="925905" y="720454"/>
            <a:ext cx="79208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производственной практике встречаются </a:t>
            </a:r>
            <a:r>
              <a:rPr lang="ru-RU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варианта организации службы контроллинга: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контроллинга с другим отделом (Финансы и контроллинг, Планирование и контроллинг);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Служба контроллинга прямо подчиняется руководителю фирмы предприятия и представляет собой особую иерархию;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Служба контроллинга приобретает вид самостоятельного отдела, подчиненного линейной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Функции управлен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функцией управления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84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77395B-55C0-44FB-873D-D1CF3202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8E8CA-975C-47EB-9326-75395C280697}"/>
              </a:ext>
            </a:extLst>
          </p:cNvPr>
          <p:cNvSpPr txBox="1"/>
          <p:nvPr/>
        </p:nvSpPr>
        <p:spPr>
          <a:xfrm>
            <a:off x="1064142" y="1200133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представляется использование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структура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, обозначающая, что служба контроллинга имеет такой же статус, как и любой другой отдел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83DC9-9381-4213-95EF-9B59777E887D}"/>
              </a:ext>
            </a:extLst>
          </p:cNvPr>
          <p:cNvSpPr txBox="1"/>
          <p:nvPr/>
        </p:nvSpPr>
        <p:spPr>
          <a:xfrm>
            <a:off x="2288278" y="635930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варианты внедрения контроллинга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DAFF7-097F-4EBB-AEFD-9DDF8A92D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77" y="3536016"/>
            <a:ext cx="8286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A43798-2851-498A-BE3B-CCE16737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3EC9E-B231-4B64-898B-3A3FF6455B1F}"/>
              </a:ext>
            </a:extLst>
          </p:cNvPr>
          <p:cNvSpPr txBox="1"/>
          <p:nvPr/>
        </p:nvSpPr>
        <p:spPr>
          <a:xfrm>
            <a:off x="2135560" y="548680"/>
            <a:ext cx="7848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контроллинг вводится как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единица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контроллер подчиняется непосредственному руководству предприятия. Эта позиция получила наиболее широкое распространение. По этому пути пошло большинство фирм Европы. Этот путь выбрали и  российские экономические структуры  (банки, ассоциации предприятий).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C9BC77-6D9E-42E6-93A9-3D893C01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492896"/>
            <a:ext cx="8115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8D800-92E8-4D11-B95E-D38202A5FA89}"/>
              </a:ext>
            </a:extLst>
          </p:cNvPr>
          <p:cNvSpPr txBox="1"/>
          <p:nvPr/>
        </p:nvSpPr>
        <p:spPr>
          <a:xfrm>
            <a:off x="441512" y="3253351"/>
            <a:ext cx="110064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Место службы контроллинга в организационной структуре организации.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Внедрение  и предпосылки формирования системы контроллинга в организации.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2.3 Возможные варианты внедрения контроллинга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Информационные потоки в организации в системе контроллинга.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Профессиональные и личностные качества контроллера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87F0B-275E-46FF-937C-F2110CDBB60B}"/>
              </a:ext>
            </a:extLst>
          </p:cNvPr>
          <p:cNvSpPr txBox="1"/>
          <p:nvPr/>
        </p:nvSpPr>
        <p:spPr>
          <a:xfrm>
            <a:off x="1210235" y="663388"/>
            <a:ext cx="10336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 теоретические  основы создания контроллинга в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ECEF4-FAFD-4EB4-86EE-E99580392C15}"/>
              </a:ext>
            </a:extLst>
          </p:cNvPr>
          <p:cNvSpPr txBox="1"/>
          <p:nvPr/>
        </p:nvSpPr>
        <p:spPr>
          <a:xfrm>
            <a:off x="4769224" y="227703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B19B1-2C5B-4A37-BA60-1DD7647C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7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FC466-4297-44AF-B240-72E279C4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288B3-B4BA-48EB-A4B5-4594D5D7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309276"/>
            <a:ext cx="5868219" cy="41058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12A0D-3231-418A-9065-A0EEA063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0" t="13583"/>
          <a:stretch/>
        </p:blipFill>
        <p:spPr>
          <a:xfrm>
            <a:off x="6427695" y="627529"/>
            <a:ext cx="5220088" cy="3605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8B24A-A215-4BF9-ADAB-4B8EC5B63494}"/>
              </a:ext>
            </a:extLst>
          </p:cNvPr>
          <p:cNvSpPr txBox="1"/>
          <p:nvPr/>
        </p:nvSpPr>
        <p:spPr>
          <a:xfrm>
            <a:off x="905435" y="5253318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Линейная структура управления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57209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489BA3-FC52-4998-BE21-B5DE1EDE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5EC14-A2F4-4C0C-9223-1BAB373F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83" y="193498"/>
            <a:ext cx="7279339" cy="5065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947DD-298A-4E2F-8BE7-4DB5E62B3B7F}"/>
              </a:ext>
            </a:extLst>
          </p:cNvPr>
          <p:cNvSpPr txBox="1"/>
          <p:nvPr/>
        </p:nvSpPr>
        <p:spPr>
          <a:xfrm>
            <a:off x="1757083" y="5459507"/>
            <a:ext cx="660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службы контроллинга «Порше»</a:t>
            </a:r>
          </a:p>
        </p:txBody>
      </p:sp>
    </p:spTree>
    <p:extLst>
      <p:ext uri="{BB962C8B-B14F-4D97-AF65-F5344CB8AC3E}">
        <p14:creationId xmlns:p14="http://schemas.microsoft.com/office/powerpoint/2010/main" val="1962755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89D1DC-020C-4368-AC71-889BDC5B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9D0D2-3499-40D4-8CFE-903E55CD2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91"/>
          <a:stretch/>
        </p:blipFill>
        <p:spPr>
          <a:xfrm>
            <a:off x="475638" y="761546"/>
            <a:ext cx="8730555" cy="1695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D2B88-BB36-48BD-8BC7-7E43AF885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23" y="2456874"/>
            <a:ext cx="6479036" cy="41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623362-4327-4B63-89A5-6957449F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DA68B-43C1-49EE-8348-55B7C946E4A7}"/>
              </a:ext>
            </a:extLst>
          </p:cNvPr>
          <p:cNvSpPr txBox="1"/>
          <p:nvPr/>
        </p:nvSpPr>
        <p:spPr>
          <a:xfrm>
            <a:off x="2063552" y="404665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Информационные потоки в организации в системе контроллинга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01BC9-4385-41B9-A626-C78BB9A6B97E}"/>
              </a:ext>
            </a:extLst>
          </p:cNvPr>
          <p:cNvSpPr txBox="1"/>
          <p:nvPr/>
        </p:nvSpPr>
        <p:spPr>
          <a:xfrm>
            <a:off x="2093857" y="1513753"/>
            <a:ext cx="81786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 потоки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физическое перемещение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от одного сотрудника предприятия к другому или от одного подразделения к другому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F7369-2BE1-4F83-9501-B993D132F783}"/>
              </a:ext>
            </a:extLst>
          </p:cNvPr>
          <p:cNvSpPr txBox="1"/>
          <p:nvPr/>
        </p:nvSpPr>
        <p:spPr>
          <a:xfrm>
            <a:off x="2050628" y="3464845"/>
            <a:ext cx="80648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 информационных потоков 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физических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информации, которая дает возможность осуществить какой-либо процесс, реализовать какое-либо решение. Наиболее общая система информационных потоков – это сумма потоков информации, которая позволяет предприятию вести финансово-хозяйственную деятельность.</a:t>
            </a:r>
          </a:p>
          <a:p>
            <a:pPr algn="just"/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логистика</a:t>
            </a:r>
          </a:p>
        </p:txBody>
      </p:sp>
    </p:spTree>
    <p:extLst>
      <p:ext uri="{BB962C8B-B14F-4D97-AF65-F5344CB8AC3E}">
        <p14:creationId xmlns:p14="http://schemas.microsoft.com/office/powerpoint/2010/main" val="398432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5035DB-3062-4C47-A5A1-C94DE501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AC0B2-A3AA-4070-9573-32FFEE34A2CD}"/>
              </a:ext>
            </a:extLst>
          </p:cNvPr>
          <p:cNvSpPr txBox="1"/>
          <p:nvPr/>
        </p:nvSpPr>
        <p:spPr>
          <a:xfrm>
            <a:off x="2063552" y="234231"/>
            <a:ext cx="835292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распространенный метод анализа информационных потоков –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графиков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потоков. </a:t>
            </a:r>
          </a:p>
          <a:p>
            <a:pPr algn="l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информационный поток – единичное перемещение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– имеет следующие признаки: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документ (на чем физически содержится информация);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проблематика (к какой сфере деятельности предприятия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информация: к закупкам, к сбыту продукции, к закрытию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и получению сводных затрат, к планированию и т. д.);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исполнитель (человек, который эту информацию передает);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периодичность (частота передачи ежемесячно, ежеквартально,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и т. д.).</a:t>
            </a:r>
          </a:p>
          <a:p>
            <a:pPr algn="l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на предприятии существуют два основных уровня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детализации информационных потоков: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уровне всего предприятия, где детализация производится до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цеха (подразделения), т. е. информация передается между цехами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службами предприятия;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уровне цеха (подразделения) предприятия, где детализация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до уровня рабочего места, т. е. информация передается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работниками цеха и связанных с цехом служб.</a:t>
            </a:r>
          </a:p>
        </p:txBody>
      </p:sp>
    </p:spTree>
    <p:extLst>
      <p:ext uri="{BB962C8B-B14F-4D97-AF65-F5344CB8AC3E}">
        <p14:creationId xmlns:p14="http://schemas.microsoft.com/office/powerpoint/2010/main" val="340322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209EB3-CEA7-49B4-80BF-802AB24D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19B0651-EE4F-4900-A07F-96A6BFA9D0F0}" type="slidenum">
              <a:rPr lang="ru-RU" sz="1000">
                <a:solidFill>
                  <a:srgbClr val="A6B727"/>
                </a:solidFill>
                <a:latin typeface="Corbel" panose="020B0503020204020204"/>
              </a:rPr>
              <a:pPr defTabSz="457200">
                <a:defRPr/>
              </a:pPr>
              <a:t>25</a:t>
            </a:fld>
            <a:endParaRPr lang="ru-RU" sz="1000">
              <a:solidFill>
                <a:srgbClr val="A6B727"/>
              </a:solidFill>
              <a:latin typeface="Corbel" panose="020B05030202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F707D-67E0-481E-967E-1363D92C331B}"/>
              </a:ext>
            </a:extLst>
          </p:cNvPr>
          <p:cNvSpPr txBox="1"/>
          <p:nvPr/>
        </p:nvSpPr>
        <p:spPr>
          <a:xfrm>
            <a:off x="1524000" y="764705"/>
            <a:ext cx="853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информационной системе можно выделить следующие основные модули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561ABD-4D11-4D43-8D6F-052334ADA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11"/>
          <a:stretch/>
        </p:blipFill>
        <p:spPr>
          <a:xfrm>
            <a:off x="4730945" y="1613283"/>
            <a:ext cx="4769256" cy="4021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56B23-0178-4078-A599-D9D0AADA2755}"/>
              </a:ext>
            </a:extLst>
          </p:cNvPr>
          <p:cNvSpPr txBox="1"/>
          <p:nvPr/>
        </p:nvSpPr>
        <p:spPr>
          <a:xfrm>
            <a:off x="2157026" y="2132856"/>
            <a:ext cx="33305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E8F54-38BA-42CB-AA4F-EE668CBAD858}"/>
              </a:ext>
            </a:extLst>
          </p:cNvPr>
          <p:cNvSpPr txBox="1"/>
          <p:nvPr/>
        </p:nvSpPr>
        <p:spPr>
          <a:xfrm>
            <a:off x="3975168" y="5770129"/>
            <a:ext cx="487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Структурно-функциональная схема процесса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084684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B754CB-0AD7-42FC-AAAA-15CCE909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00C00-2755-4AB2-ACCE-39697DBB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9" y="288019"/>
            <a:ext cx="8219781" cy="2160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A9B9DC-FD21-404D-8E74-DF94EEDB4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4"/>
          <a:stretch/>
        </p:blipFill>
        <p:spPr>
          <a:xfrm>
            <a:off x="1971780" y="2288550"/>
            <a:ext cx="9476150" cy="4649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5D891-C3E4-4391-8033-B4C5ADFE5E69}"/>
              </a:ext>
            </a:extLst>
          </p:cNvPr>
          <p:cNvSpPr txBox="1"/>
          <p:nvPr/>
        </p:nvSpPr>
        <p:spPr>
          <a:xfrm>
            <a:off x="1591222" y="6134277"/>
            <a:ext cx="433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схемы информационных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1441362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FB894C-801D-45D0-9EF1-3466DA27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47DD7-E3FD-4B8E-B797-41C7524C06F1}"/>
              </a:ext>
            </a:extLst>
          </p:cNvPr>
          <p:cNvSpPr txBox="1"/>
          <p:nvPr/>
        </p:nvSpPr>
        <p:spPr>
          <a:xfrm>
            <a:off x="1428873" y="717177"/>
            <a:ext cx="101266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 R/3     1C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не забываем принципы контроллинга ( эффективность, экономичность, целесообразность, документированность)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 9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98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A0B870-DAD3-48BF-B8A4-66E43234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0B6CF-6245-4988-A389-23765D77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136207"/>
            <a:ext cx="7377953" cy="41961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E9B88A-BE62-468C-9D4F-4A042471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16" y="1989057"/>
            <a:ext cx="4693148" cy="32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C4B74-45D4-4AEC-88E5-02DC4E6BD64A}"/>
              </a:ext>
            </a:extLst>
          </p:cNvPr>
          <p:cNvSpPr txBox="1"/>
          <p:nvPr/>
        </p:nvSpPr>
        <p:spPr>
          <a:xfrm>
            <a:off x="5981700" y="5334956"/>
            <a:ext cx="61004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Anthony</a:t>
            </a:r>
            <a:r>
              <a:rPr lang="ru-RU" sz="16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Stafford</a:t>
            </a:r>
            <a:r>
              <a:rPr lang="ru-RU" sz="16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Beer</a:t>
            </a:r>
            <a:r>
              <a:rPr lang="ru-RU" sz="16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(1926-2002 гг.) — британский кибернетик, теоретик и практик в области исследования операций второй волны кибернетики. Был первым, кто применил кибернетику для создания систем управления предприятием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4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67526C-D4AD-45D7-94A1-2812E2A2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29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D9481E-8984-4C4D-B883-36AFF18F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" y="568676"/>
            <a:ext cx="10498229" cy="39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6C0270-7D35-4E02-8D97-FFF1396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C678D-86BD-4B81-9977-B093536D1D96}"/>
              </a:ext>
            </a:extLst>
          </p:cNvPr>
          <p:cNvSpPr txBox="1"/>
          <p:nvPr/>
        </p:nvSpPr>
        <p:spPr>
          <a:xfrm>
            <a:off x="430306" y="1082354"/>
            <a:ext cx="980615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: учебник / A.M.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С.Г. Фалько, А.А.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Жевага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Н.Ю. Иванова ; под ред. A.M.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Карминского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С.Г. Фалько. — 4-е изд.,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— Москва : ИНФРА-М, 2024. — 252 с. — (Высшее образование: Магистратура). — DOI 10.12737/1894388. - ISBN 978-5-16-017877-6.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Контроллинг: теория и практика : учебник и практикум для вузов / С. В. Осипов [и др.] ; под общей редакцией С. В. Осипова. — Москва : Издательство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 — 145 с. — (Высшее образование). — ISBN 978-5-534-08402-3. — Текст : электронный // Образовательная платформа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с. 28 — URL: https://urait.ru/bcode/536216/p.28 (дата обращения: 11.09.2024).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</a:p>
          <a:p>
            <a:pPr marL="342891" indent="-342891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В.С. Разработка организационно-экономических методов и моделей управления промышленным предприятием на основе системы параметрического контроллинга: 08.00.05: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канд.экон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 / МГТУ им. Н.Э. Баумана. М., 2007. 16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Куликова, Т. А. Контроллинг : учебное пособие / Т. А. Куликова. — Пенза : ПГУ, 2018. — 116 с. — ISBN 978-5-907102-60-6. — Текст : электронный // Лань : электронно-библиотечная система.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Сигидов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И. Взаимосвязь контроллинга и управленческого учета : монография / Ю.И.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Сигидов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Рыбянцева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ИНФРА-М, 2024. — 169 с. + Доп. материалы [Электронный ресурс]. — (Научная мысль). — DOI 10.12737/12714. - ISBN 978-5-16-010589-5.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Юсупова, С. Я. Контроллинг : учебник : [16+] / С. Я. Юсупова, М. В. Бойкова. – 3-е изд. – Москва : Дашков и К°, 2022. – 368 с. – ISBN 978-5-394-04760-2.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Фалько, С. Г. Контроллинг: подготовка управленческих решений в реальном масштабе времени / С. Г. Фалько, В. А. Волочиенко, С. В. Васильев. – Москва : Некоммерческое партнерство "Объединение контроллеров", 2019. – 200 с. – ISBN 978-5-906526-21-2. – EDN UACEMY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BBF7B-F083-447F-A39C-AC1234B3530F}"/>
              </a:ext>
            </a:extLst>
          </p:cNvPr>
          <p:cNvSpPr txBox="1"/>
          <p:nvPr/>
        </p:nvSpPr>
        <p:spPr>
          <a:xfrm>
            <a:off x="3332803" y="189400"/>
            <a:ext cx="61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3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5A9AF9-A67D-4D68-BB8C-2A40FD9B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30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076FA8-B0BE-4390-A340-857C0D4D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" y="105019"/>
            <a:ext cx="9221495" cy="58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2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60E01D-4A70-4CEC-A035-7523B213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2A8D-36E7-4183-9A92-0530B41D153D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765DB-B762-4952-B8F2-0C777C25E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40" y="810987"/>
            <a:ext cx="864990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5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747543-8D11-4147-B845-A779FE0E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2E0B7-3882-4378-97F8-BBF5901C4124}"/>
              </a:ext>
            </a:extLst>
          </p:cNvPr>
          <p:cNvSpPr txBox="1"/>
          <p:nvPr/>
        </p:nvSpPr>
        <p:spPr>
          <a:xfrm>
            <a:off x="1879931" y="548681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Профессиональные и личностные качества контроллера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92964-3AA3-40C7-B08F-C6C4418F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76" t="-10445" r="1313" b="16939"/>
          <a:stretch/>
        </p:blipFill>
        <p:spPr>
          <a:xfrm>
            <a:off x="4604641" y="3110508"/>
            <a:ext cx="3561407" cy="3747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6486C-F27C-4677-8D4D-8EAB670CB9ED}"/>
              </a:ext>
            </a:extLst>
          </p:cNvPr>
          <p:cNvSpPr txBox="1"/>
          <p:nvPr/>
        </p:nvSpPr>
        <p:spPr>
          <a:xfrm>
            <a:off x="1991545" y="2060848"/>
            <a:ext cx="62527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знания и умения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способности и уровень развития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личности и поведению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37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7CFF40-C9F9-4866-A79D-2F4A2D6F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FD79C-39C6-4A8C-9CEE-356B39D5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2" y="133350"/>
            <a:ext cx="8184761" cy="61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802666-096A-4A86-8B9D-601382E4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815032-7F70-41CE-B044-AC446271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7" y="451513"/>
            <a:ext cx="7706616" cy="536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D60CC0-3544-4601-9B8C-4599AD5B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D5B13-AC3D-4F4E-97B7-C329550B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21" y="546847"/>
            <a:ext cx="7656998" cy="54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3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A7605E-ADBD-427A-95D2-1D2C1A9A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7A9131-58A0-4482-AF75-6F5F1629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75" y="528917"/>
            <a:ext cx="7531954" cy="50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2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929754-E9E4-4CF2-925B-F80AAB9D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7FFBB-154C-4F2A-ABF3-6454BE954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81" y="331694"/>
            <a:ext cx="8081851" cy="58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8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C50E2E-78E9-4A75-853F-3B0F8CD1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09159-8CFD-4835-83EA-5AEF6C6D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02" y="502022"/>
            <a:ext cx="8724497" cy="60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904349-40D9-4A9E-9EA9-8F4D5F54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A117F-A9E4-4DEA-A7A9-F1556B079706}"/>
              </a:ext>
            </a:extLst>
          </p:cNvPr>
          <p:cNvSpPr txBox="1"/>
          <p:nvPr/>
        </p:nvSpPr>
        <p:spPr>
          <a:xfrm>
            <a:off x="2315580" y="476673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 Место службы контроллинга в организационной структуре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2CC5B-2C17-40D9-8912-7555B555F733}"/>
              </a:ext>
            </a:extLst>
          </p:cNvPr>
          <p:cNvSpPr txBox="1"/>
          <p:nvPr/>
        </p:nvSpPr>
        <p:spPr>
          <a:xfrm>
            <a:off x="1919536" y="2204865"/>
            <a:ext cx="8640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того чтобы стало возможным воплотить идеи контроллинга в жизнь, на конкретном предприятии должна быть создана собственная система контроллинга, которая  будет иметь собственные ресурсы: материальные, информационные, программные, методические и кадровые. На практике это означает, что на предприятии должен быть  открыт новый инвестиционный проект по созданию такой системы.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необходима постановка задачи создания системы контроллинга, которая должна быть понятна заказчику — руководителю предприятия, всем участникам проекта и коллективу предприятия. Для постановки задачи создания системы контроллинга целесообразно разработать несколько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424740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53C8B-C8A7-4AB3-AF36-52EE864DE0EE}"/>
              </a:ext>
            </a:extLst>
          </p:cNvPr>
          <p:cNvSpPr txBox="1"/>
          <p:nvPr/>
        </p:nvSpPr>
        <p:spPr>
          <a:xfrm>
            <a:off x="597150" y="1407395"/>
            <a:ext cx="8568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создании службы контроллинга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Служба контроллинга должна иметь возможность получать необходимую ей информацию из бухгалтерии, финансового отдела, планово-экономического отдела, службы сбыта и службы материально-технического снабжения.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Служба контроллинга должна иметь возможность и полномочия организовывать с помощью других экономических служб сбор дополнительной информации, требуемой ей для анализа и выводов, но не содержащейся в существующих документах финансово-экономических служб.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Служба контроллинга должна иметь возможность внедрять новые процедуры сбора аналитической информации на постоянной основе. Вопрос о выплате компенсации сотрудникам других служб за увеличение нагрузки должны решать руководители, для которых предназначена информация службы контроллинга.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Служба контроллинга должна иметь возможность быстро доводить информацию до сведения высшего руководства предприятия.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Служба контроллинга должна быть независимой от той или иной финансово-экономической службы.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FD566E-3124-4EAD-854B-1646F3337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40" y="306034"/>
            <a:ext cx="2251771" cy="11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57B819-13DF-4A1D-9ACC-167A2EE4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16C216-29EE-45A3-BAC7-FCAAEE9E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29" y="1340769"/>
            <a:ext cx="6307504" cy="2793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DD3BC-557A-4CE6-9279-0544DA95808E}"/>
              </a:ext>
            </a:extLst>
          </p:cNvPr>
          <p:cNvSpPr txBox="1"/>
          <p:nvPr/>
        </p:nvSpPr>
        <p:spPr>
          <a:xfrm>
            <a:off x="2063553" y="620689"/>
            <a:ext cx="838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системы контроллинга в сложной системе предприятия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02265-4563-4AE7-AE1E-24CFDDBF740C}"/>
              </a:ext>
            </a:extLst>
          </p:cNvPr>
          <p:cNvSpPr txBox="1"/>
          <p:nvPr/>
        </p:nvSpPr>
        <p:spPr>
          <a:xfrm>
            <a:off x="2091787" y="4509120"/>
            <a:ext cx="78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контроллинга выполняет сервисные функции координации работы функциональных подразделений, методического обоснования наиболее важных управленческих решений. 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же самих управленческих решений осуществляется руководителями предприятия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07BF3B-4EE0-4015-84E2-16D59A428845}"/>
              </a:ext>
            </a:extLst>
          </p:cNvPr>
          <p:cNvSpPr/>
          <p:nvPr/>
        </p:nvSpPr>
        <p:spPr>
          <a:xfrm>
            <a:off x="2653552" y="1095723"/>
            <a:ext cx="7028329" cy="328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9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48D9C6-F715-47B6-9381-D3BE5CB4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EBE3F-B5CC-4640-9168-91467A4CD0DC}"/>
              </a:ext>
            </a:extLst>
          </p:cNvPr>
          <p:cNvSpPr txBox="1"/>
          <p:nvPr/>
        </p:nvSpPr>
        <p:spPr>
          <a:xfrm>
            <a:off x="2135560" y="620689"/>
            <a:ext cx="813690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 2  варианта  встраивания подразделения контроллинга в существующую организационную структуру предприятия: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служба контроллинга включается в планово-экономический или финансовый отдел;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служба контроллинга является полностью самостоятельной.</a:t>
            </a:r>
          </a:p>
          <a:p>
            <a:pPr rtl="0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случае возможны: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•линейно-функциональное подчинение руководству;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•штабное подчинение руководителю.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организации самой службы контроллинга на практике весьма вариативны,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можно выделить наиболее общие подходы: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 соответствии с функциями менеджмента (планирование, контроль, учет, анализ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внутренний аудит);</a:t>
            </a:r>
          </a:p>
          <a:p>
            <a:pPr rtl="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 функциональным подразделениям (контроллинг маркетинга, логистики, закупок, производства, персонала и т. д.).</a:t>
            </a:r>
          </a:p>
          <a:p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0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CA4EF1-223B-4523-940A-F3DA7D14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929" y="5904083"/>
            <a:ext cx="1682930" cy="639492"/>
          </a:xfrm>
        </p:spPr>
        <p:txBody>
          <a:bodyPr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D9DB-4BD9-4F07-B577-AF49B59AF036}"/>
              </a:ext>
            </a:extLst>
          </p:cNvPr>
          <p:cNvSpPr txBox="1"/>
          <p:nvPr/>
        </p:nvSpPr>
        <p:spPr>
          <a:xfrm>
            <a:off x="1991544" y="404665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Внедрение системы контроллинга в организации. Предпосылки формирования системы контроллинга в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E8700-0836-4D3E-958D-E6EC2B0C8563}"/>
              </a:ext>
            </a:extLst>
          </p:cNvPr>
          <p:cNvSpPr txBox="1"/>
          <p:nvPr/>
        </p:nvSpPr>
        <p:spPr>
          <a:xfrm>
            <a:off x="1991544" y="1700809"/>
            <a:ext cx="784887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системы контроллинга — подготовка и принятие в системе управления предприятием обоснованных решений, направленных на достижение глобальных стратегических и оперативных целей предприятия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500270-116B-4C79-9292-FEC8A241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07" y="3085695"/>
            <a:ext cx="4680520" cy="28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CBB1A0-BA73-4299-B2B6-93FA766A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6097B-CD05-47CE-AC35-0C76EB3A4F77}"/>
              </a:ext>
            </a:extLst>
          </p:cNvPr>
          <p:cNvSpPr txBox="1"/>
          <p:nvPr/>
        </p:nvSpPr>
        <p:spPr>
          <a:xfrm>
            <a:off x="2711624" y="439315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облик создаваемой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контроллинга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5ADCA-0E2E-4AF3-89ED-5BE507F7F87B}"/>
              </a:ext>
            </a:extLst>
          </p:cNvPr>
          <p:cNvSpPr txBox="1"/>
          <p:nvPr/>
        </p:nvSpPr>
        <p:spPr>
          <a:xfrm>
            <a:off x="2059964" y="1342319"/>
            <a:ext cx="8136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1 — это достигнутый уровень развития предприятия или этап его жизненного  цикла. Исследователи утверждают, что каждый этап развития приводит предприятие к очередному внутреннему кризису, преодоление которого открывает возможность перехода на новую, более высокую ступень развития.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CE997-6FA5-4C60-9A3A-1BD16B1BE661}"/>
              </a:ext>
            </a:extLst>
          </p:cNvPr>
          <p:cNvSpPr/>
          <p:nvPr/>
        </p:nvSpPr>
        <p:spPr>
          <a:xfrm>
            <a:off x="2011086" y="1270311"/>
            <a:ext cx="820891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AFCD5-75A4-4221-9414-5D7E8B9C4ED2}"/>
              </a:ext>
            </a:extLst>
          </p:cNvPr>
          <p:cNvSpPr txBox="1"/>
          <p:nvPr/>
        </p:nvSpPr>
        <p:spPr>
          <a:xfrm>
            <a:off x="1919536" y="3511333"/>
            <a:ext cx="44537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«Дилемма профессионализма»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55864-A7FF-4A03-B28D-D484DDF105C7}"/>
              </a:ext>
            </a:extLst>
          </p:cNvPr>
          <p:cNvSpPr txBox="1"/>
          <p:nvPr/>
        </p:nvSpPr>
        <p:spPr>
          <a:xfrm>
            <a:off x="1919536" y="5669831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Контроллинг: теория и практика : учебник и практикум для вузов / С. В. Осипов [и др.] ; под общей редакцией С. В. Осипова. — Москва : Издательство </a:t>
            </a:r>
            <a:r>
              <a:rPr lang="ru-RU" sz="1000" dirty="0" err="1"/>
              <a:t>Юрайт</a:t>
            </a:r>
            <a:r>
              <a:rPr lang="ru-RU" sz="1000" dirty="0"/>
              <a:t>, 2024. — 145 с. — (Высшее образование). — ISBN 978-5-534-08402-3. — Текст : электронный // Образовательная платформа </a:t>
            </a:r>
            <a:r>
              <a:rPr lang="ru-RU" sz="1000" dirty="0" err="1"/>
              <a:t>Юрайт</a:t>
            </a:r>
            <a:r>
              <a:rPr lang="ru-RU" sz="1000" dirty="0"/>
              <a:t> [сайт]. с. 97 — URL: https://urait.ru/bcode/536216/p.97 (дата обращения: 11.09.2024).</a:t>
            </a:r>
          </a:p>
        </p:txBody>
      </p:sp>
    </p:spTree>
    <p:extLst>
      <p:ext uri="{BB962C8B-B14F-4D97-AF65-F5344CB8AC3E}">
        <p14:creationId xmlns:p14="http://schemas.microsoft.com/office/powerpoint/2010/main" val="37652805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16016</TotalTime>
  <Words>1815</Words>
  <Application>Microsoft Office PowerPoint</Application>
  <PresentationFormat>Широкоэкранный</PresentationFormat>
  <Paragraphs>186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Corbel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Коломытцев</dc:creator>
  <cp:lastModifiedBy>Алексей Коломытцев</cp:lastModifiedBy>
  <cp:revision>6</cp:revision>
  <dcterms:created xsi:type="dcterms:W3CDTF">2024-09-16T10:18:53Z</dcterms:created>
  <dcterms:modified xsi:type="dcterms:W3CDTF">2025-10-09T11:46:27Z</dcterms:modified>
</cp:coreProperties>
</file>