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97" r:id="rId2"/>
    <p:sldId id="266" r:id="rId3"/>
    <p:sldId id="282" r:id="rId4"/>
    <p:sldId id="294" r:id="rId5"/>
    <p:sldId id="264" r:id="rId6"/>
    <p:sldId id="280" r:id="rId7"/>
    <p:sldId id="291" r:id="rId8"/>
    <p:sldId id="293" r:id="rId9"/>
    <p:sldId id="281" r:id="rId10"/>
    <p:sldId id="292" r:id="rId11"/>
    <p:sldId id="296" r:id="rId12"/>
    <p:sldId id="289" r:id="rId13"/>
    <p:sldId id="290" r:id="rId14"/>
    <p:sldId id="295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98" r:id="rId23"/>
    <p:sldId id="299" r:id="rId24"/>
    <p:sldId id="300" r:id="rId25"/>
    <p:sldId id="283" r:id="rId26"/>
    <p:sldId id="277" r:id="rId27"/>
    <p:sldId id="286" r:id="rId28"/>
    <p:sldId id="287" r:id="rId29"/>
    <p:sldId id="288" r:id="rId30"/>
    <p:sldId id="26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1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4" autoAdjust="0"/>
    <p:restoredTop sz="94434" autoAdjust="0"/>
  </p:normalViewPr>
  <p:slideViewPr>
    <p:cSldViewPr>
      <p:cViewPr varScale="1">
        <p:scale>
          <a:sx n="71" d="100"/>
          <a:sy n="71" d="100"/>
        </p:scale>
        <p:origin x="1338" y="66"/>
      </p:cViewPr>
      <p:guideLst>
        <p:guide orient="horz" pos="22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7DF91-3857-4408-A794-90FE0D18594F}" type="datetimeFigureOut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B4593-A768-404A-9E4C-D18C186352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06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581-6299-42BF-85BE-F041473BB587}" type="datetimeFigureOut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D3E091-7F45-4F2F-B101-46F5B2D89C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581-6299-42BF-85BE-F041473BB587}" type="datetimeFigureOut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E091-7F45-4F2F-B101-46F5B2D89C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581-6299-42BF-85BE-F041473BB587}" type="datetimeFigureOut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E091-7F45-4F2F-B101-46F5B2D89C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1F5581-6299-42BF-85BE-F041473BB587}" type="datetimeFigureOut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0D3E091-7F45-4F2F-B101-46F5B2D89C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581-6299-42BF-85BE-F041473BB587}" type="datetimeFigureOut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E091-7F45-4F2F-B101-46F5B2D89C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581-6299-42BF-85BE-F041473BB587}" type="datetimeFigureOut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E091-7F45-4F2F-B101-46F5B2D89C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E091-7F45-4F2F-B101-46F5B2D89C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581-6299-42BF-85BE-F041473BB587}" type="datetimeFigureOut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581-6299-42BF-85BE-F041473BB587}" type="datetimeFigureOut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E091-7F45-4F2F-B101-46F5B2D89C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581-6299-42BF-85BE-F041473BB587}" type="datetimeFigureOut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E091-7F45-4F2F-B101-46F5B2D89C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1F5581-6299-42BF-85BE-F041473BB587}" type="datetimeFigureOut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D3E091-7F45-4F2F-B101-46F5B2D89C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581-6299-42BF-85BE-F041473BB587}" type="datetimeFigureOut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D3E091-7F45-4F2F-B101-46F5B2D89C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1F5581-6299-42BF-85BE-F041473BB587}" type="datetimeFigureOut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0D3E091-7F45-4F2F-B101-46F5B2D89C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08137" y="188641"/>
            <a:ext cx="8140327" cy="6388724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 и высшего образования Российской Федерации</a:t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ОБРАЗОВАНИЯ«ОРЕНБУРГСКИЙ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УНИВЕРСИТЕТ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Химико-биологический факультет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биохимии и микробиологии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2060"/>
              </a:solidFill>
            </a:endParaRPr>
          </a:p>
          <a:p>
            <a:pPr algn="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Ферменты</a:t>
            </a:r>
            <a:r>
              <a:rPr lang="ru-RU" sz="2400" b="1" dirty="0">
                <a:solidFill>
                  <a:srgbClr val="002060"/>
                </a:solidFill>
              </a:rPr>
              <a:t>. Строение, определение активности и применение в диагностике заболеваний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solidFill>
                <a:srgbClr val="002060"/>
              </a:solidFill>
            </a:endParaRPr>
          </a:p>
          <a:p>
            <a:pPr algn="r" eaLnBrk="1" hangingPunct="1">
              <a:defRPr/>
            </a:pPr>
            <a:endParaRPr lang="ru-RU" sz="2400" dirty="0">
              <a:solidFill>
                <a:srgbClr val="002060"/>
              </a:solidFill>
            </a:endParaRPr>
          </a:p>
          <a:p>
            <a:pPr algn="r" eaLnBrk="1" hangingPunct="1">
              <a:defRPr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r" eaLnBrk="1" hangingPunct="1">
              <a:defRPr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r" eaLnBrk="1" hangingPunct="1">
              <a:defRPr/>
            </a:pPr>
            <a:endParaRPr lang="ru-RU" sz="2400" dirty="0">
              <a:solidFill>
                <a:srgbClr val="002060"/>
              </a:solidFill>
            </a:endParaRPr>
          </a:p>
          <a:p>
            <a:pPr algn="r"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Доцент </a:t>
            </a:r>
            <a:r>
              <a:rPr lang="ru-RU" sz="2400" dirty="0">
                <a:solidFill>
                  <a:srgbClr val="002060"/>
                </a:solidFill>
              </a:rPr>
              <a:t>кафедры </a:t>
            </a:r>
          </a:p>
          <a:p>
            <a:pPr algn="r" eaLnBrk="1" hangingPunct="1">
              <a:defRPr/>
            </a:pPr>
            <a:r>
              <a:rPr lang="ru-RU" sz="2400" dirty="0">
                <a:solidFill>
                  <a:srgbClr val="002060"/>
                </a:solidFill>
              </a:rPr>
              <a:t>биохимии и микробиологии ОГУ</a:t>
            </a:r>
          </a:p>
          <a:p>
            <a:pPr algn="r"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канд</a:t>
            </a:r>
            <a:r>
              <a:rPr lang="ru-RU" sz="2400" dirty="0">
                <a:solidFill>
                  <a:srgbClr val="002060"/>
                </a:solidFill>
              </a:rPr>
              <a:t>. мед. </a:t>
            </a:r>
            <a:r>
              <a:rPr lang="ru-RU" sz="2400" dirty="0" smtClean="0">
                <a:solidFill>
                  <a:srgbClr val="002060"/>
                </a:solidFill>
              </a:rPr>
              <a:t>наук. доцент </a:t>
            </a:r>
            <a:r>
              <a:rPr lang="ru-RU" sz="2400" dirty="0">
                <a:solidFill>
                  <a:srgbClr val="002060"/>
                </a:solidFill>
              </a:rPr>
              <a:t>Науменко Ольга </a:t>
            </a:r>
            <a:r>
              <a:rPr lang="ru-RU" sz="2400" dirty="0" smtClean="0">
                <a:solidFill>
                  <a:srgbClr val="002060"/>
                </a:solidFill>
              </a:rPr>
              <a:t>Александровна</a:t>
            </a:r>
            <a:endParaRPr lang="ru-RU" sz="2400" b="1" dirty="0">
              <a:solidFill>
                <a:srgbClr val="002060"/>
              </a:solidFill>
            </a:endParaRPr>
          </a:p>
          <a:p>
            <a:pPr algn="r" eaLnBrk="1" hangingPunct="1"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</a:b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2971800" y="6211888"/>
            <a:ext cx="281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        Оренбург-2022</a:t>
            </a:r>
          </a:p>
        </p:txBody>
      </p:sp>
      <p:pic>
        <p:nvPicPr>
          <p:cNvPr id="7" name="Picture 7" descr="https://avatars.mds.yandex.net/i?id=ca82c77a5f27dc1b28f74faae21bbd1cdee6fb0c-9181379-images-thumbs&amp;ref=rim&amp;n=33&amp;w=226&amp;h=2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2520280" cy="173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helsma.ru/files/images/orenbur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380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rs.mds.yandex.net/i?id=a19ce67e4e7d4c436951a80e80e50f92-5286981-images-thumbs&amp;ref=rim&amp;n=33&amp;w=294&amp;h=2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92696"/>
            <a:ext cx="82296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867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images-cbir/905027/s8S0Hunvpub_xJDILsuZHg8677/ocr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0"/>
          <a:stretch/>
        </p:blipFill>
        <p:spPr bwMode="auto">
          <a:xfrm>
            <a:off x="323528" y="692696"/>
            <a:ext cx="8568952" cy="6048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709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Цветные реакции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avatars.mds.yandex.net/i?id=3b3b88ebd1b544d625b5f056b8dd3a80a3f1d03d-9181395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76892"/>
            <a:ext cx="7776864" cy="55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897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922728"/>
              </p:ext>
            </p:extLst>
          </p:nvPr>
        </p:nvGraphicFramePr>
        <p:xfrm>
          <a:off x="287524" y="782361"/>
          <a:ext cx="8568952" cy="64248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7"/>
                <a:gridCol w="936104"/>
                <a:gridCol w="3066635"/>
                <a:gridCol w="2621996"/>
              </a:tblGrid>
              <a:tr h="854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solidFill>
                            <a:srgbClr val="2C124E"/>
                          </a:solidFill>
                          <a:effectLst/>
                        </a:rPr>
                        <a:t>Реакция</a:t>
                      </a:r>
                      <a:endParaRPr lang="ru-RU" sz="1100" dirty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solidFill>
                            <a:srgbClr val="2C124E"/>
                          </a:solidFill>
                          <a:effectLst/>
                        </a:rPr>
                        <a:t>Номер </a:t>
                      </a:r>
                      <a:r>
                        <a:rPr lang="ru-RU" sz="1200" spc="-25" dirty="0">
                          <a:solidFill>
                            <a:srgbClr val="2C124E"/>
                          </a:solidFill>
                          <a:effectLst/>
                        </a:rPr>
                        <a:t>про –</a:t>
                      </a:r>
                      <a:r>
                        <a:rPr lang="ru-RU" sz="1200" spc="-40" dirty="0">
                          <a:solidFill>
                            <a:srgbClr val="2C124E"/>
                          </a:solidFill>
                          <a:effectLst/>
                        </a:rPr>
                        <a:t>бирки</a:t>
                      </a:r>
                      <a:endParaRPr lang="ru-RU" sz="1100" dirty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solidFill>
                            <a:srgbClr val="2C124E"/>
                          </a:solidFill>
                          <a:effectLst/>
                        </a:rPr>
                        <a:t>Ход работы</a:t>
                      </a:r>
                      <a:endParaRPr lang="ru-RU" sz="1100" dirty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>
                          <a:solidFill>
                            <a:srgbClr val="2C124E"/>
                          </a:solidFill>
                          <a:effectLst/>
                        </a:rPr>
                        <a:t>Окраска растворов</a:t>
                      </a:r>
                      <a:endParaRPr lang="ru-RU" sz="110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  <a:tr h="618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5" dirty="0" smtClean="0">
                          <a:solidFill>
                            <a:srgbClr val="2C124E"/>
                          </a:solidFill>
                          <a:effectLst/>
                        </a:rPr>
                        <a:t> </a:t>
                      </a:r>
                      <a:r>
                        <a:rPr lang="ru-RU" sz="1600" spc="-15" dirty="0" err="1" smtClean="0">
                          <a:solidFill>
                            <a:srgbClr val="2C124E"/>
                          </a:solidFill>
                          <a:effectLst/>
                        </a:rPr>
                        <a:t>Биуретов</a:t>
                      </a:r>
                      <a:r>
                        <a:rPr lang="ru-RU" sz="1600" spc="-10" dirty="0" err="1" smtClean="0">
                          <a:solidFill>
                            <a:srgbClr val="2C124E"/>
                          </a:solidFill>
                          <a:effectLst/>
                        </a:rPr>
                        <a:t>ая</a:t>
                      </a:r>
                      <a:endParaRPr lang="ru-RU" sz="1600" dirty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C124E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solidFill>
                            <a:srgbClr val="2C124E"/>
                          </a:solidFill>
                          <a:effectLst/>
                        </a:rPr>
                        <a:t>Раствор   белка  - 5 капель, </a:t>
                      </a:r>
                      <a:endParaRPr lang="ru-RU" sz="1400" spc="-20" dirty="0" smtClean="0">
                        <a:solidFill>
                          <a:srgbClr val="2C124E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2C124E"/>
                          </a:solidFill>
                          <a:effectLst/>
                        </a:rPr>
                        <a:t>10 </a:t>
                      </a:r>
                      <a:r>
                        <a:rPr lang="ru-RU" sz="1400" dirty="0">
                          <a:solidFill>
                            <a:srgbClr val="2C124E"/>
                          </a:solidFill>
                          <a:effectLst/>
                        </a:rPr>
                        <a:t>%   </a:t>
                      </a:r>
                      <a:r>
                        <a:rPr lang="ru-RU" sz="1400" dirty="0" smtClean="0">
                          <a:solidFill>
                            <a:srgbClr val="2C124E"/>
                          </a:solidFill>
                          <a:effectLst/>
                        </a:rPr>
                        <a:t>раствор </a:t>
                      </a:r>
                      <a:r>
                        <a:rPr lang="en-US" sz="1400" dirty="0">
                          <a:solidFill>
                            <a:srgbClr val="2C124E"/>
                          </a:solidFill>
                          <a:effectLst/>
                        </a:rPr>
                        <a:t>N</a:t>
                      </a:r>
                      <a:r>
                        <a:rPr lang="ru-RU" sz="1400" dirty="0" err="1">
                          <a:solidFill>
                            <a:srgbClr val="2C124E"/>
                          </a:solidFill>
                          <a:effectLst/>
                        </a:rPr>
                        <a:t>аОН</a:t>
                      </a:r>
                      <a:r>
                        <a:rPr lang="ru-RU" sz="1400" dirty="0">
                          <a:solidFill>
                            <a:srgbClr val="2C124E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2C124E"/>
                          </a:solidFill>
                          <a:effectLst/>
                        </a:rPr>
                        <a:t>– </a:t>
                      </a:r>
                      <a:r>
                        <a:rPr lang="ru-RU" sz="1400" dirty="0">
                          <a:solidFill>
                            <a:srgbClr val="2C124E"/>
                          </a:solidFill>
                          <a:effectLst/>
                        </a:rPr>
                        <a:t>5</a:t>
                      </a:r>
                      <a:r>
                        <a:rPr lang="ru-RU" sz="1400" spc="-5" dirty="0">
                          <a:solidFill>
                            <a:srgbClr val="2C124E"/>
                          </a:solidFill>
                          <a:effectLst/>
                        </a:rPr>
                        <a:t> капель</a:t>
                      </a:r>
                      <a:r>
                        <a:rPr lang="ru-RU" sz="1400" spc="-5" dirty="0" smtClean="0">
                          <a:solidFill>
                            <a:srgbClr val="2C124E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 smtClean="0">
                          <a:solidFill>
                            <a:srgbClr val="2C124E"/>
                          </a:solidFill>
                          <a:effectLst/>
                        </a:rPr>
                        <a:t> </a:t>
                      </a:r>
                      <a:r>
                        <a:rPr lang="ru-RU" sz="1400" spc="-30" dirty="0">
                          <a:solidFill>
                            <a:srgbClr val="2C124E"/>
                          </a:solidFill>
                          <a:effectLst/>
                        </a:rPr>
                        <a:t>1 %  раствор Си</a:t>
                      </a:r>
                      <a:r>
                        <a:rPr lang="en-US" sz="1400" spc="-30" dirty="0">
                          <a:solidFill>
                            <a:srgbClr val="2C124E"/>
                          </a:solidFill>
                          <a:effectLst/>
                        </a:rPr>
                        <a:t>S</a:t>
                      </a:r>
                      <a:r>
                        <a:rPr lang="ru-RU" sz="1400" spc="-30" dirty="0">
                          <a:solidFill>
                            <a:srgbClr val="2C124E"/>
                          </a:solidFill>
                          <a:effectLst/>
                        </a:rPr>
                        <a:t>О</a:t>
                      </a:r>
                      <a:r>
                        <a:rPr lang="ru-RU" sz="1400" spc="-30" baseline="-25000" dirty="0">
                          <a:solidFill>
                            <a:srgbClr val="2C124E"/>
                          </a:solidFill>
                          <a:effectLst/>
                        </a:rPr>
                        <a:t>4</a:t>
                      </a:r>
                      <a:r>
                        <a:rPr lang="ru-RU" sz="1400" spc="-30" dirty="0">
                          <a:solidFill>
                            <a:srgbClr val="2C124E"/>
                          </a:solidFill>
                          <a:effectLst/>
                        </a:rPr>
                        <a:t> - 5 капель</a:t>
                      </a:r>
                      <a:endParaRPr lang="ru-RU" sz="1400" dirty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C124E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437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2072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2C124E"/>
                          </a:solidFill>
                          <a:effectLst/>
                        </a:rPr>
                        <a:t>Ксанто</a:t>
                      </a:r>
                      <a:r>
                        <a:rPr lang="ru-RU" sz="1600" dirty="0" smtClean="0">
                          <a:solidFill>
                            <a:srgbClr val="2C124E"/>
                          </a:solidFill>
                          <a:effectLst/>
                        </a:rPr>
                        <a:t>-протеи</a:t>
                      </a:r>
                      <a:r>
                        <a:rPr lang="ru-RU" sz="1600" spc="-5" dirty="0" smtClean="0">
                          <a:solidFill>
                            <a:srgbClr val="2C124E"/>
                          </a:solidFill>
                          <a:effectLst/>
                        </a:rPr>
                        <a:t>новая</a:t>
                      </a:r>
                      <a:endParaRPr lang="ru-RU" sz="1600" dirty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2C124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25" dirty="0">
                          <a:solidFill>
                            <a:srgbClr val="2C124E"/>
                          </a:solidFill>
                          <a:effectLst/>
                        </a:rPr>
                        <a:t>Раствор </a:t>
                      </a:r>
                      <a:r>
                        <a:rPr lang="ru-RU" sz="1400" spc="-20" dirty="0">
                          <a:solidFill>
                            <a:srgbClr val="2C124E"/>
                          </a:solidFill>
                          <a:effectLst/>
                        </a:rPr>
                        <a:t>белка  -</a:t>
                      </a:r>
                      <a:r>
                        <a:rPr lang="ru-RU" sz="1400" spc="-25" dirty="0">
                          <a:solidFill>
                            <a:srgbClr val="2C124E"/>
                          </a:solidFill>
                          <a:effectLst/>
                        </a:rPr>
                        <a:t> 5 капель, </a:t>
                      </a:r>
                      <a:endParaRPr lang="ru-RU" sz="1400" spc="-25" dirty="0" smtClean="0">
                        <a:solidFill>
                          <a:srgbClr val="2C124E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40" dirty="0" smtClean="0">
                          <a:solidFill>
                            <a:srgbClr val="2C124E"/>
                          </a:solidFill>
                          <a:effectLst/>
                        </a:rPr>
                        <a:t>Н</a:t>
                      </a:r>
                      <a:r>
                        <a:rPr lang="en-US" sz="1400" spc="-40" dirty="0">
                          <a:solidFill>
                            <a:srgbClr val="2C124E"/>
                          </a:solidFill>
                          <a:effectLst/>
                        </a:rPr>
                        <a:t>N</a:t>
                      </a:r>
                      <a:r>
                        <a:rPr lang="ru-RU" sz="1400" spc="-40" dirty="0">
                          <a:solidFill>
                            <a:srgbClr val="2C124E"/>
                          </a:solidFill>
                          <a:effectLst/>
                        </a:rPr>
                        <a:t>О</a:t>
                      </a:r>
                      <a:r>
                        <a:rPr lang="ru-RU" sz="1400" spc="-40" baseline="-25000" dirty="0">
                          <a:solidFill>
                            <a:srgbClr val="2C124E"/>
                          </a:solidFill>
                          <a:effectLst/>
                        </a:rPr>
                        <a:t>3</a:t>
                      </a:r>
                      <a:r>
                        <a:rPr lang="ru-RU" sz="1400" spc="-40" dirty="0">
                          <a:solidFill>
                            <a:srgbClr val="2C124E"/>
                          </a:solidFill>
                          <a:effectLst/>
                        </a:rPr>
                        <a:t> (</a:t>
                      </a:r>
                      <a:r>
                        <a:rPr lang="ru-RU" sz="1400" spc="-40" dirty="0" err="1">
                          <a:solidFill>
                            <a:srgbClr val="2C124E"/>
                          </a:solidFill>
                          <a:effectLst/>
                        </a:rPr>
                        <a:t>конц</a:t>
                      </a:r>
                      <a:r>
                        <a:rPr lang="ru-RU" sz="1400" spc="-40" dirty="0">
                          <a:solidFill>
                            <a:srgbClr val="2C124E"/>
                          </a:solidFill>
                          <a:effectLst/>
                        </a:rPr>
                        <a:t>.) - 3 капли; </a:t>
                      </a:r>
                      <a:endParaRPr lang="ru-RU" sz="1400" spc="-40" dirty="0" smtClean="0">
                        <a:solidFill>
                          <a:srgbClr val="2C124E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 smtClean="0">
                          <a:solidFill>
                            <a:srgbClr val="2C124E"/>
                          </a:solidFill>
                          <a:effectLst/>
                        </a:rPr>
                        <a:t>осторожно нагревают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spc="-5" dirty="0" smtClean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spc="-5" dirty="0" smtClean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spc="-5" dirty="0" smtClean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spc="-5" dirty="0" smtClean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spc="-5" dirty="0" smtClean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spc="-5" dirty="0" smtClean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C124E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863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spc="-40" dirty="0" smtClean="0">
                        <a:solidFill>
                          <a:srgbClr val="2C124E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40" dirty="0" err="1" smtClean="0">
                          <a:solidFill>
                            <a:srgbClr val="2C124E"/>
                          </a:solidFill>
                          <a:effectLst/>
                        </a:rPr>
                        <a:t>Фоля</a:t>
                      </a:r>
                      <a:endParaRPr lang="ru-RU" sz="1600" dirty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2C124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45" dirty="0">
                          <a:solidFill>
                            <a:srgbClr val="2C124E"/>
                          </a:solidFill>
                          <a:effectLst/>
                        </a:rPr>
                        <a:t>Раствор </a:t>
                      </a:r>
                      <a:r>
                        <a:rPr lang="ru-RU" sz="1400" spc="-20" dirty="0">
                          <a:solidFill>
                            <a:srgbClr val="2C124E"/>
                          </a:solidFill>
                          <a:effectLst/>
                        </a:rPr>
                        <a:t>белка  -</a:t>
                      </a:r>
                      <a:r>
                        <a:rPr lang="ru-RU" sz="1400" spc="-45" dirty="0">
                          <a:solidFill>
                            <a:srgbClr val="2C124E"/>
                          </a:solidFill>
                          <a:effectLst/>
                        </a:rPr>
                        <a:t> </a:t>
                      </a:r>
                      <a:r>
                        <a:rPr lang="ru-RU" sz="1400" spc="-45" dirty="0" smtClean="0">
                          <a:solidFill>
                            <a:srgbClr val="2C124E"/>
                          </a:solidFill>
                          <a:effectLst/>
                        </a:rPr>
                        <a:t>10 </a:t>
                      </a:r>
                      <a:r>
                        <a:rPr lang="ru-RU" sz="1400" spc="-45" dirty="0">
                          <a:solidFill>
                            <a:srgbClr val="2C124E"/>
                          </a:solidFill>
                          <a:effectLst/>
                        </a:rPr>
                        <a:t>капель, </a:t>
                      </a:r>
                      <a:endParaRPr lang="ru-RU" sz="1400" spc="-45" dirty="0" smtClean="0">
                        <a:solidFill>
                          <a:srgbClr val="2C124E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 smtClean="0">
                          <a:solidFill>
                            <a:srgbClr val="2C124E"/>
                          </a:solidFill>
                          <a:effectLst/>
                        </a:rPr>
                        <a:t>5 % раствор (СН</a:t>
                      </a:r>
                      <a:r>
                        <a:rPr lang="ru-RU" sz="1400" spc="-50" baseline="-25000" dirty="0" smtClean="0">
                          <a:solidFill>
                            <a:srgbClr val="2C124E"/>
                          </a:solidFill>
                          <a:effectLst/>
                        </a:rPr>
                        <a:t>3</a:t>
                      </a:r>
                      <a:r>
                        <a:rPr lang="ru-RU" sz="1400" spc="-50" dirty="0" smtClean="0">
                          <a:solidFill>
                            <a:srgbClr val="2C124E"/>
                          </a:solidFill>
                          <a:effectLst/>
                        </a:rPr>
                        <a:t>СОО)</a:t>
                      </a:r>
                      <a:r>
                        <a:rPr lang="ru-RU" sz="1400" spc="-50" baseline="-25000" dirty="0" smtClean="0">
                          <a:solidFill>
                            <a:srgbClr val="2C124E"/>
                          </a:solidFill>
                          <a:effectLst/>
                        </a:rPr>
                        <a:t>2</a:t>
                      </a:r>
                      <a:r>
                        <a:rPr lang="ru-RU" sz="1400" spc="-50" dirty="0" smtClean="0">
                          <a:solidFill>
                            <a:srgbClr val="2C124E"/>
                          </a:solidFill>
                          <a:effectLst/>
                        </a:rPr>
                        <a:t>Р</a:t>
                      </a:r>
                      <a:r>
                        <a:rPr lang="en-US" sz="1400" spc="-50" dirty="0" smtClean="0">
                          <a:solidFill>
                            <a:srgbClr val="2C124E"/>
                          </a:solidFill>
                          <a:effectLst/>
                        </a:rPr>
                        <a:t>b</a:t>
                      </a:r>
                      <a:r>
                        <a:rPr lang="ru-RU" sz="1400" spc="-50" dirty="0" smtClean="0">
                          <a:solidFill>
                            <a:srgbClr val="2C124E"/>
                          </a:solidFill>
                          <a:effectLst/>
                        </a:rPr>
                        <a:t>  - 5</a:t>
                      </a:r>
                      <a:r>
                        <a:rPr lang="ru-RU" sz="1400" spc="-25" dirty="0" smtClean="0">
                          <a:solidFill>
                            <a:srgbClr val="2C124E"/>
                          </a:solidFill>
                          <a:effectLst/>
                        </a:rPr>
                        <a:t> капель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 smtClean="0">
                          <a:solidFill>
                            <a:srgbClr val="2C124E"/>
                          </a:solidFill>
                          <a:effectLst/>
                        </a:rPr>
                        <a:t>30 </a:t>
                      </a:r>
                      <a:r>
                        <a:rPr lang="ru-RU" sz="1400" spc="-50" dirty="0">
                          <a:solidFill>
                            <a:srgbClr val="2C124E"/>
                          </a:solidFill>
                          <a:effectLst/>
                        </a:rPr>
                        <a:t>%  раствор </a:t>
                      </a:r>
                      <a:r>
                        <a:rPr lang="en-US" sz="1400" spc="-50" dirty="0">
                          <a:solidFill>
                            <a:srgbClr val="2C124E"/>
                          </a:solidFill>
                          <a:effectLst/>
                        </a:rPr>
                        <a:t>Na</a:t>
                      </a:r>
                      <a:r>
                        <a:rPr lang="ru-RU" sz="1400" spc="-50" dirty="0">
                          <a:solidFill>
                            <a:srgbClr val="2C124E"/>
                          </a:solidFill>
                          <a:effectLst/>
                        </a:rPr>
                        <a:t>ОН </a:t>
                      </a:r>
                      <a:r>
                        <a:rPr lang="ru-RU" sz="1400" spc="-50" dirty="0" smtClean="0">
                          <a:solidFill>
                            <a:srgbClr val="2C124E"/>
                          </a:solidFill>
                          <a:effectLst/>
                        </a:rPr>
                        <a:t>-10 </a:t>
                      </a:r>
                      <a:r>
                        <a:rPr lang="ru-RU" sz="1400" spc="-50" dirty="0">
                          <a:solidFill>
                            <a:srgbClr val="2C124E"/>
                          </a:solidFill>
                          <a:effectLst/>
                        </a:rPr>
                        <a:t>капель, </a:t>
                      </a:r>
                      <a:endParaRPr lang="ru-RU" sz="1400" spc="-50" dirty="0" smtClean="0">
                        <a:solidFill>
                          <a:srgbClr val="2C124E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25" dirty="0" smtClean="0">
                          <a:solidFill>
                            <a:srgbClr val="2C124E"/>
                          </a:solidFill>
                          <a:effectLst/>
                        </a:rPr>
                        <a:t>;нагревают </a:t>
                      </a:r>
                      <a:r>
                        <a:rPr lang="ru-RU" sz="1400" spc="-25" dirty="0">
                          <a:solidFill>
                            <a:srgbClr val="2C124E"/>
                          </a:solidFill>
                          <a:effectLst/>
                        </a:rPr>
                        <a:t>до кипения</a:t>
                      </a:r>
                      <a:endParaRPr lang="ru-RU" sz="1400" dirty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C124E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961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C124E"/>
                          </a:solidFill>
                          <a:effectLst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rgbClr val="2C124E"/>
                          </a:solidFill>
                          <a:effectLst/>
                        </a:rPr>
                        <a:t>Вывод о содержании аминокислот в растворе</a:t>
                      </a:r>
                      <a:endParaRPr lang="ru-RU" sz="1100" dirty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C124E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C124E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C124E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2C12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Цветные реакции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672347" y="97795"/>
            <a:ext cx="1284215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-  Цветные реакции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853" t="5600" r="14816" b="-5600"/>
          <a:stretch/>
        </p:blipFill>
        <p:spPr>
          <a:xfrm>
            <a:off x="5796136" y="4581128"/>
            <a:ext cx="3024335" cy="20592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72090" t="20469" r="13480" b="48031"/>
          <a:stretch/>
        </p:blipFill>
        <p:spPr>
          <a:xfrm>
            <a:off x="7956375" y="2836140"/>
            <a:ext cx="864096" cy="1339689"/>
          </a:xfrm>
          <a:prstGeom prst="rect">
            <a:avLst/>
          </a:prstGeom>
        </p:spPr>
      </p:pic>
      <p:pic>
        <p:nvPicPr>
          <p:cNvPr id="8" name="Рисунок 7" descr="https://cf.ppt-online.org/files1/slide/s/SgZv7uk2c1rRhzVbU3iqDTOa5EnAFmK4jGsMXIloB/slide-7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23996" r="76428" b="44547"/>
          <a:stretch/>
        </p:blipFill>
        <p:spPr bwMode="auto">
          <a:xfrm>
            <a:off x="6621605" y="1432326"/>
            <a:ext cx="875665" cy="1398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5877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Цветные реакции</a:t>
            </a:r>
            <a:endParaRPr lang="ru-RU" dirty="0"/>
          </a:p>
        </p:txBody>
      </p:sp>
      <p:pic>
        <p:nvPicPr>
          <p:cNvPr id="7170" name="Picture 2" descr="https://cf2.ppt-online.org/files2/slide/9/9QECDSlLj27iAcprVqUoF1mg5waTY3RZtW6kxXsnJy/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424936" cy="58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fs.znanio.ru/d5af0e/1c/79/4c7e40ae3309546dc5d356047fb387b9ac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4" t="24764" r="19009" b="26580"/>
          <a:stretch/>
        </p:blipFill>
        <p:spPr bwMode="auto">
          <a:xfrm>
            <a:off x="7519313" y="4581129"/>
            <a:ext cx="1140520" cy="1667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1203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512511" cy="7239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4 Ферменты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95536" y="836712"/>
            <a:ext cx="8568952" cy="4698856"/>
          </a:xfrm>
          <a:prstGeom prst="rect">
            <a:avLst/>
          </a:prstGeom>
        </p:spPr>
        <p:txBody>
          <a:bodyPr/>
          <a:lstStyle/>
          <a:p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Calibri" panose="020F0502020204030204" pitchFamily="34" charset="0"/>
              </a:rPr>
              <a:t>Раздел биохимии, который изучает </a:t>
            </a: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Calibri" panose="020F0502020204030204" pitchFamily="34" charset="0"/>
              </a:rPr>
              <a:t>белки ферменты 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Calibri" panose="020F0502020204030204" pitchFamily="34" charset="0"/>
              </a:rPr>
              <a:t>называется ЭНЗИМОЛОГИЕЙ. </a:t>
            </a:r>
          </a:p>
          <a:p>
            <a:r>
              <a:rPr lang="ru-RU" sz="2000" dirty="0" smtClean="0"/>
              <a:t>Ферменты </a:t>
            </a:r>
            <a:r>
              <a:rPr lang="ru-RU" sz="2000" dirty="0"/>
              <a:t>были открыты в процессе изучения механизмов брожения, этим и объясняется происхождение </a:t>
            </a:r>
            <a:r>
              <a:rPr lang="ru-RU" sz="1800" dirty="0"/>
              <a:t>их названия (от лат. </a:t>
            </a:r>
            <a:r>
              <a:rPr lang="en-US" sz="1800" i="1" dirty="0" err="1"/>
              <a:t>fermentum</a:t>
            </a:r>
            <a:r>
              <a:rPr lang="ru-RU" sz="1800" i="1" dirty="0"/>
              <a:t> — </a:t>
            </a:r>
            <a:r>
              <a:rPr lang="ru-RU" sz="1800" dirty="0"/>
              <a:t>закваска, </a:t>
            </a:r>
            <a:r>
              <a:rPr lang="en-US" sz="1800" i="1" dirty="0"/>
              <a:t>enzyme</a:t>
            </a:r>
            <a:r>
              <a:rPr lang="ru-RU" sz="1800" i="1" dirty="0"/>
              <a:t> — </a:t>
            </a:r>
            <a:r>
              <a:rPr lang="ru-RU" sz="1800" dirty="0"/>
              <a:t>в дрожжах). </a:t>
            </a:r>
          </a:p>
          <a:p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Calibri" panose="020F0502020204030204" pitchFamily="34" charset="0"/>
                <a:ea typeface="+mj-ea"/>
                <a:cs typeface="+mj-cs"/>
              </a:rPr>
              <a:t>Энзимы 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Calibri" panose="020F0502020204030204" pitchFamily="34" charset="0"/>
                <a:ea typeface="+mj-ea"/>
                <a:cs typeface="+mj-cs"/>
              </a:rPr>
              <a:t>– это специализированные белки, которые являются биологическими катализаторами и обладают </a:t>
            </a: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Calibri" panose="020F0502020204030204" pitchFamily="34" charset="0"/>
                <a:ea typeface="+mj-ea"/>
                <a:cs typeface="+mj-cs"/>
              </a:rPr>
              <a:t>нативной - третичной конформацией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pPr marL="4572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80" y="3247340"/>
            <a:ext cx="3000326" cy="2741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676880" y="5877272"/>
            <a:ext cx="3071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Calibri" panose="020F0502020204030204" pitchFamily="34" charset="0"/>
                <a:ea typeface="+mj-ea"/>
                <a:cs typeface="+mj-cs"/>
              </a:rPr>
              <a:t>Модель </a:t>
            </a: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Calibri" panose="020F0502020204030204" pitchFamily="34" charset="0"/>
                <a:ea typeface="+mj-ea"/>
                <a:cs typeface="+mj-cs"/>
              </a:rPr>
              <a:t>фермента </a:t>
            </a:r>
            <a:r>
              <a:rPr lang="ru-RU" sz="20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Calibri" panose="020F0502020204030204" pitchFamily="34" charset="0"/>
                <a:ea typeface="+mj-ea"/>
                <a:cs typeface="+mj-cs"/>
              </a:rPr>
              <a:t>нуклеозидфосфорилазы</a:t>
            </a:r>
            <a:endParaRPr lang="ru-RU" sz="2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884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563" y="333375"/>
            <a:ext cx="7620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Классификация ферментов. Классы</a:t>
            </a:r>
            <a:endParaRPr lang="ru-RU" dirty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/>
          <a:stretch>
            <a:fillRect/>
          </a:stretch>
        </p:blipFill>
        <p:spPr bwMode="auto">
          <a:xfrm>
            <a:off x="683568" y="1449387"/>
            <a:ext cx="820814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977900" y="5867400"/>
            <a:ext cx="57890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Таблица 1 – Международная классификация </a:t>
            </a:r>
            <a:r>
              <a:rPr lang="ru-RU" altLang="ru-RU" sz="1800" dirty="0" smtClean="0"/>
              <a:t>ферментов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13641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Классификация ферментов. Номенклатура</a:t>
            </a:r>
            <a:endParaRPr lang="ru-RU" dirty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Шифр каждого фермента содержит четыре числа и составляется следующим образом:</a:t>
            </a:r>
          </a:p>
          <a:p>
            <a:pPr marL="11430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•	первое число указывает, к какому из шести классов принадлежит тот или иной фермент;</a:t>
            </a:r>
          </a:p>
          <a:p>
            <a:pPr marL="11430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•	второе число обозначает подкласс;</a:t>
            </a:r>
          </a:p>
          <a:p>
            <a:pPr marL="11430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•	третье число обозначает </a:t>
            </a:r>
            <a:r>
              <a:rPr lang="ru-RU" altLang="ru-RU" dirty="0" err="1" smtClean="0"/>
              <a:t>подподкласс</a:t>
            </a:r>
            <a:r>
              <a:rPr lang="ru-RU" altLang="ru-RU" dirty="0" smtClean="0"/>
              <a:t>;</a:t>
            </a:r>
          </a:p>
          <a:p>
            <a:pPr marL="11430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•	четвертое число обозначает порядковый номер фермента в данном классе.</a:t>
            </a:r>
          </a:p>
          <a:p>
            <a:pPr marL="114300" indent="0" algn="just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9407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Оксидоредуктазы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9" y="1600200"/>
            <a:ext cx="4824660" cy="5068888"/>
          </a:xfrm>
        </p:spPr>
        <p:txBody>
          <a:bodyPr rtlCol="0">
            <a:normAutofit/>
          </a:bodyPr>
          <a:lstStyle/>
          <a:p>
            <a:pPr marL="114300" indent="0" algn="just">
              <a:buNone/>
              <a:defRPr/>
            </a:pPr>
            <a:r>
              <a:rPr lang="ru-RU" sz="2600" dirty="0" smtClean="0"/>
              <a:t>Эти ферменты катализируют ОВР</a:t>
            </a:r>
            <a:r>
              <a:rPr lang="ru-RU" dirty="0"/>
              <a:t>. </a:t>
            </a:r>
            <a:endParaRPr lang="ru-RU" dirty="0" smtClean="0"/>
          </a:p>
          <a:p>
            <a:pPr marL="114300" indent="0" algn="just">
              <a:buNone/>
              <a:defRPr/>
            </a:pPr>
            <a:r>
              <a:rPr lang="ru-RU" dirty="0" smtClean="0"/>
              <a:t>Всего </a:t>
            </a:r>
            <a:r>
              <a:rPr lang="ru-RU" dirty="0"/>
              <a:t>класс оксидоредуктаз содержит 17 </a:t>
            </a:r>
            <a:r>
              <a:rPr lang="ru-RU" dirty="0" smtClean="0"/>
              <a:t>подклассов.</a:t>
            </a:r>
            <a:endParaRPr lang="ru-RU" dirty="0"/>
          </a:p>
          <a:p>
            <a:pPr marL="114300" indent="0" algn="just">
              <a:buNone/>
              <a:defRPr/>
            </a:pPr>
            <a:endParaRPr lang="ru-RU" dirty="0"/>
          </a:p>
          <a:p>
            <a:pPr marL="114300" indent="0" algn="just">
              <a:buNone/>
              <a:defRPr/>
            </a:pPr>
            <a:r>
              <a:rPr lang="ru-RU" sz="2600" dirty="0" smtClean="0"/>
              <a:t>фермент </a:t>
            </a:r>
            <a:r>
              <a:rPr lang="ru-RU" sz="2600" b="1" dirty="0" err="1" smtClean="0"/>
              <a:t>алкогольдегидрогеназа</a:t>
            </a:r>
            <a:r>
              <a:rPr lang="ru-RU" sz="2600" b="1" dirty="0" smtClean="0"/>
              <a:t> </a:t>
            </a:r>
            <a:r>
              <a:rPr lang="ru-RU" sz="2600" dirty="0" smtClean="0"/>
              <a:t>окисляет спирт в уксусный альдегид - </a:t>
            </a:r>
            <a:r>
              <a:rPr lang="ru-RU" altLang="ru-RU" sz="2800" dirty="0"/>
              <a:t>1.1.1.1 </a:t>
            </a:r>
          </a:p>
          <a:p>
            <a:pPr marL="11430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 smtClean="0"/>
              <a:t>.</a:t>
            </a:r>
          </a:p>
          <a:p>
            <a:pPr marL="11430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600" dirty="0" smtClean="0"/>
          </a:p>
        </p:txBody>
      </p:sp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5859346" y="5629618"/>
            <a:ext cx="31683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Рисунок </a:t>
            </a:r>
            <a:r>
              <a:rPr lang="ru-RU" altLang="ru-RU" sz="1800" dirty="0" smtClean="0"/>
              <a:t> –</a:t>
            </a:r>
            <a:r>
              <a:rPr lang="ru-RU" altLang="ru-RU" sz="1800" dirty="0" err="1" smtClean="0"/>
              <a:t>Алкагольдегидрогеназа</a:t>
            </a:r>
            <a:endParaRPr lang="ru-RU" alt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8977" r="9033"/>
          <a:stretch/>
        </p:blipFill>
        <p:spPr>
          <a:xfrm>
            <a:off x="5292081" y="1988840"/>
            <a:ext cx="3744416" cy="34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188913"/>
            <a:ext cx="7619999" cy="48485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Строение ферментов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496944" cy="6068144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Char char="ü"/>
              <a:defRPr/>
            </a:pPr>
            <a:r>
              <a:rPr lang="ru-RU" u="sng" dirty="0" smtClean="0"/>
              <a:t> </a:t>
            </a:r>
          </a:p>
          <a:p>
            <a:pPr algn="ctr" eaLnBrk="1" hangingPunct="1">
              <a:buFont typeface="Wingdings" panose="05000000000000000000" pitchFamily="2" charset="2"/>
              <a:buChar char="ü"/>
              <a:defRPr/>
            </a:pPr>
            <a:r>
              <a:rPr lang="ru-RU" u="sng" dirty="0" smtClean="0"/>
              <a:t>Ферменты - глобулярные белки  с третичной или четвертичной структурой</a:t>
            </a:r>
            <a:endParaRPr lang="ru-RU" dirty="0" smtClean="0"/>
          </a:p>
          <a:p>
            <a:pPr marL="114300" indent="0" algn="ctr" eaLnBrk="1" hangingPunct="1">
              <a:buFont typeface="Arial" charset="0"/>
              <a:buNone/>
              <a:defRPr/>
            </a:pPr>
            <a:r>
              <a:rPr lang="ru-RU" b="1" dirty="0" smtClean="0"/>
              <a:t>Апофермент +  кофактор (простетическая группа)</a:t>
            </a:r>
          </a:p>
          <a:p>
            <a:pPr marL="114300" indent="0" algn="ctr" eaLnBrk="1" hangingPunct="1">
              <a:buFont typeface="Arial" charset="0"/>
              <a:buNone/>
              <a:defRPr/>
            </a:pPr>
            <a:r>
              <a:rPr lang="ru-RU" sz="2800" dirty="0" smtClean="0"/>
              <a:t> = холофермент</a:t>
            </a:r>
            <a:endParaRPr lang="ru-RU" sz="2800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9" y="2924944"/>
            <a:ext cx="7560841" cy="330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85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1358900"/>
            <a:ext cx="8229600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Понятие белков и пептидов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Аминокислоты и химические свойства белков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Цветные реакции на белки и пептиды.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Ферменты.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Классификация.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Строение ферментов.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Энзимодиагностика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План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Активный центр</a:t>
            </a:r>
            <a:endParaRPr lang="ru-RU" dirty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Активный центр — это особая часть молекулы фермента, определяющая её специфичность и каталитическую активность.</a:t>
            </a:r>
          </a:p>
          <a:p>
            <a:pPr marL="114300" indent="0" algn="just" eaLnBrk="1" hangingPunct="1"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3" t="22701" r="10101" b="5988"/>
          <a:stretch>
            <a:fillRect/>
          </a:stretch>
        </p:blipFill>
        <p:spPr bwMode="auto">
          <a:xfrm>
            <a:off x="4284663" y="3116263"/>
            <a:ext cx="36957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2339975" y="3500438"/>
            <a:ext cx="19446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/>
              <a:t>Фермент может иметь несколько активных центров</a:t>
            </a:r>
          </a:p>
        </p:txBody>
      </p:sp>
    </p:spTree>
    <p:extLst>
      <p:ext uri="{BB962C8B-B14F-4D97-AF65-F5344CB8AC3E}">
        <p14:creationId xmlns:p14="http://schemas.microsoft.com/office/powerpoint/2010/main" val="12575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Аллостерический центр</a:t>
            </a:r>
            <a:endParaRPr lang="ru-RU" dirty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507288" cy="5708104"/>
          </a:xfrm>
        </p:spPr>
        <p:txBody>
          <a:bodyPr/>
          <a:lstStyle/>
          <a:p>
            <a:pPr marL="114300" indent="0" algn="just" eaLnBrk="1" hangingPunct="1">
              <a:buFont typeface="Arial" panose="020B0604020202020204" pitchFamily="34" charset="0"/>
              <a:buNone/>
            </a:pPr>
            <a:r>
              <a:rPr lang="ru-RU" altLang="ru-RU" b="1" dirty="0" smtClean="0"/>
              <a:t>Аллостерический центр</a:t>
            </a:r>
            <a:r>
              <a:rPr lang="ru-RU" altLang="ru-RU" dirty="0" smtClean="0"/>
              <a:t> - это участок молекулы фермента вне его активного центра, который обратимо связывается с веществом – эффектором (активатором или ингибитором). </a:t>
            </a:r>
          </a:p>
          <a:p>
            <a:pPr marL="11430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Такое связывание приводит к изменению конформации молекулы фермента и его активности. 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42937"/>
            <a:ext cx="3615464" cy="270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1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232" y="-121171"/>
            <a:ext cx="8229600" cy="756320"/>
          </a:xfrm>
        </p:spPr>
        <p:txBody>
          <a:bodyPr/>
          <a:lstStyle/>
          <a:p>
            <a:pPr algn="ctr"/>
            <a:r>
              <a:rPr lang="ru-RU" dirty="0"/>
              <a:t>6 </a:t>
            </a:r>
            <a:r>
              <a:rPr lang="ru-RU" dirty="0" err="1"/>
              <a:t>Энзимодиагностика</a:t>
            </a:r>
            <a:endParaRPr lang="ru-RU" dirty="0"/>
          </a:p>
        </p:txBody>
      </p:sp>
      <p:pic>
        <p:nvPicPr>
          <p:cNvPr id="6146" name="Picture 2" descr="https://cf.ppt-online.org/files/slide/x/XZSeAnMWGlpmtIPLOfUNg08zHxh2syc95EKBwV/slide-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8364"/>
            <a:ext cx="8686800" cy="605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705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present5.com/presentation/-45251907_159795558/image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52" y="428624"/>
            <a:ext cx="8532440" cy="60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614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resent5.com/presentation/-45251907_159795558/image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4" y="0"/>
            <a:ext cx="8793807" cy="603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562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6 </a:t>
            </a:r>
            <a:r>
              <a:rPr lang="ru-RU" dirty="0" err="1" smtClean="0"/>
              <a:t>Энзимодиагностика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83450"/>
            <a:ext cx="6984776" cy="523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6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6200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dirty="0" smtClean="0"/>
              <a:t>Ферменты, используемые в  </a:t>
            </a:r>
            <a:r>
              <a:rPr lang="ru-RU" sz="4400" dirty="0" err="1" smtClean="0"/>
              <a:t>энзимодиагностике</a:t>
            </a:r>
            <a:r>
              <a:rPr lang="ru-RU" sz="4400" dirty="0" smtClean="0"/>
              <a:t>  </a:t>
            </a:r>
            <a:endParaRPr lang="ru-RU" sz="4400" dirty="0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t="16667" r="9657" b="1268"/>
          <a:stretch>
            <a:fillRect/>
          </a:stretch>
        </p:blipFill>
        <p:spPr bwMode="auto">
          <a:xfrm>
            <a:off x="309894" y="1376029"/>
            <a:ext cx="8833743" cy="536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1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6 </a:t>
            </a:r>
            <a:r>
              <a:rPr lang="ru-RU" dirty="0" err="1" smtClean="0"/>
              <a:t>Энзимодиагностика</a:t>
            </a:r>
            <a:endParaRPr lang="ru-RU" dirty="0"/>
          </a:p>
        </p:txBody>
      </p:sp>
      <p:pic>
        <p:nvPicPr>
          <p:cNvPr id="1026" name="Picture 2" descr="https://present5.com/presentation/1/115215671_437515324.pdf-img/115215671_437515324.pdf-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47248" cy="511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230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6" y="260648"/>
            <a:ext cx="8507288" cy="637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6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26" y="152400"/>
            <a:ext cx="8423394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14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0" y="-601632"/>
            <a:ext cx="4083205" cy="62646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1 Понятие белков и 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Белки и пептиды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это важнейший класс органических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биополимеров. </a:t>
            </a:r>
          </a:p>
          <a:p>
            <a:pPr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Это природные  и синтетические белки, состоящие из аминокислот, соединенных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пептидными связями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	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Молекулярная масса: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белков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от 5-10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кДа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пептидов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до 5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кДа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44361" y="5805264"/>
            <a:ext cx="48041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Альбумин</a:t>
            </a:r>
            <a:endParaRPr lang="ru-RU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s://images.fineartamerica.com/images-medium-large-5/1-non-coding-rna-inhibition-laguna-designscience-photo-librar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8680"/>
            <a:ext cx="468052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96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91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gerpespro.ru/wp-content/uploads/9/6/1/961285b13eecf2d5a5f9a0a39075605e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11363" r="4632" b="3471"/>
          <a:stretch/>
        </p:blipFill>
        <p:spPr bwMode="auto">
          <a:xfrm>
            <a:off x="435864" y="1371600"/>
            <a:ext cx="8250936" cy="485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04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3861048"/>
            <a:ext cx="8229600" cy="48992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Белки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важная составная часть рациона питания человека. Суточная потребность 1 - 0,75 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кг.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 своему значению аминокислоты входящие в состав белка делятся на две группы:     </a:t>
            </a:r>
          </a:p>
          <a:p>
            <a:pPr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заменимые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(12)         и 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незаменимые - 8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Характеристика источников белка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avatars.mds.yandex.net/i?id=2a0000018dfd8bd144793f478fecbe312210-1221006-fast-image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Аминокислоты</a:t>
            </a:r>
            <a:endParaRPr lang="ru-RU" dirty="0"/>
          </a:p>
        </p:txBody>
      </p:sp>
      <p:pic>
        <p:nvPicPr>
          <p:cNvPr id="1026" name="Picture 2" descr="http://in-natura.ru/wp-content/uploads/2017/12/ege-biologiya-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44778"/>
            <a:ext cx="8363272" cy="58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0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2400"/>
            <a:ext cx="8003232" cy="1044352"/>
          </a:xfrm>
        </p:spPr>
        <p:txBody>
          <a:bodyPr/>
          <a:lstStyle/>
          <a:p>
            <a:pPr algn="ctr"/>
            <a:r>
              <a:rPr lang="ru-RU" dirty="0" smtClean="0"/>
              <a:t>Отличие белков и пептидов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ordyceps.ru/files/490617e9cbf9ff6f3d96bba20cf9793d.png?16792336804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6073"/>
            <a:ext cx="8280920" cy="50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847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vatars.dzeninfra.ru/get-zen_doc/9555919/pub_640e022c208ecd0da4966248_640e03da0bd7b8183bb0acc3/scale_12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2" y="404664"/>
            <a:ext cx="825093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254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 smtClean="0"/>
              <a:t>Структура белков</a:t>
            </a:r>
            <a:endParaRPr lang="ru-RU" dirty="0"/>
          </a:p>
        </p:txBody>
      </p:sp>
      <p:pic>
        <p:nvPicPr>
          <p:cNvPr id="2050" name="Picture 2" descr="https://ds05.infourok.ru/uploads/ex/0b14/0016c763-6670dedd/hello_html_m6b12273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9292" r="4167"/>
          <a:stretch/>
        </p:blipFill>
        <p:spPr bwMode="auto">
          <a:xfrm>
            <a:off x="323528" y="764704"/>
            <a:ext cx="8363272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6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968</TotalTime>
  <Words>378</Words>
  <Application>Microsoft Office PowerPoint</Application>
  <PresentationFormat>Экран (4:3)</PresentationFormat>
  <Paragraphs>110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Constantia</vt:lpstr>
      <vt:lpstr>Tahoma</vt:lpstr>
      <vt:lpstr>Times New Roman</vt:lpstr>
      <vt:lpstr>Verdana</vt:lpstr>
      <vt:lpstr>Wingdings</vt:lpstr>
      <vt:lpstr>Wingdings 2</vt:lpstr>
      <vt:lpstr>Бумажная</vt:lpstr>
      <vt:lpstr>Презентация PowerPoint</vt:lpstr>
      <vt:lpstr>План</vt:lpstr>
      <vt:lpstr>  </vt:lpstr>
      <vt:lpstr>Функции белков</vt:lpstr>
      <vt:lpstr>Характеристика источников белка</vt:lpstr>
      <vt:lpstr>Аминокислоты</vt:lpstr>
      <vt:lpstr>Отличие белков и пептидов</vt:lpstr>
      <vt:lpstr>Презентация PowerPoint</vt:lpstr>
      <vt:lpstr>Структура белков</vt:lpstr>
      <vt:lpstr>Презентация PowerPoint</vt:lpstr>
      <vt:lpstr>Презентация PowerPoint</vt:lpstr>
      <vt:lpstr>Цветные реакции </vt:lpstr>
      <vt:lpstr>Цветные реакции</vt:lpstr>
      <vt:lpstr>Цветные реакции</vt:lpstr>
      <vt:lpstr>4 Ферменты</vt:lpstr>
      <vt:lpstr>Классификация ферментов. Классы</vt:lpstr>
      <vt:lpstr>Классификация ферментов. Номенклатура</vt:lpstr>
      <vt:lpstr>Оксидоредуктазы </vt:lpstr>
      <vt:lpstr>Строение ферментов</vt:lpstr>
      <vt:lpstr>Активный центр</vt:lpstr>
      <vt:lpstr>Аллостерический центр</vt:lpstr>
      <vt:lpstr>6 Энзимодиагностика</vt:lpstr>
      <vt:lpstr>Презентация PowerPoint</vt:lpstr>
      <vt:lpstr>Презентация PowerPoint</vt:lpstr>
      <vt:lpstr>6 Энзимодиагностика</vt:lpstr>
      <vt:lpstr>Ферменты, используемые в  энзимодиагностике  </vt:lpstr>
      <vt:lpstr>6 Энзимодиагностика</vt:lpstr>
      <vt:lpstr>Презентация PowerPoint</vt:lpstr>
      <vt:lpstr>Презентация PowerPoint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Биополимеры. Биологическая роль белков и пептидов.</dc:title>
  <dc:creator>USER</dc:creator>
  <cp:lastModifiedBy>Ольга</cp:lastModifiedBy>
  <cp:revision>244</cp:revision>
  <dcterms:created xsi:type="dcterms:W3CDTF">2012-10-28T17:19:49Z</dcterms:created>
  <dcterms:modified xsi:type="dcterms:W3CDTF">2025-02-13T06:17:10Z</dcterms:modified>
</cp:coreProperties>
</file>