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69" r:id="rId3"/>
    <p:sldId id="270" r:id="rId4"/>
    <p:sldId id="257" r:id="rId5"/>
    <p:sldId id="271" r:id="rId6"/>
    <p:sldId id="259" r:id="rId7"/>
    <p:sldId id="272" r:id="rId8"/>
    <p:sldId id="273" r:id="rId9"/>
    <p:sldId id="274" r:id="rId10"/>
    <p:sldId id="276" r:id="rId11"/>
    <p:sldId id="277" r:id="rId12"/>
    <p:sldId id="275" r:id="rId13"/>
    <p:sldId id="278" r:id="rId14"/>
    <p:sldId id="279" r:id="rId15"/>
    <p:sldId id="280" r:id="rId16"/>
    <p:sldId id="281" r:id="rId17"/>
    <p:sldId id="268" r:id="rId18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341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65ECA-6E8F-4018-A9C8-5BA5A803D0D7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7E598-F6AC-4DDF-99E7-9070E9CD4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108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7E598-F6AC-4DDF-99E7-9070E9CD49B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319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2D75B6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spc="5" dirty="0"/>
              <a:t> </a:t>
            </a:r>
            <a:r>
              <a:rPr dirty="0"/>
              <a:t>Алешина</a:t>
            </a:r>
            <a:r>
              <a:rPr spc="-10" dirty="0"/>
              <a:t> </a:t>
            </a:r>
            <a:r>
              <a:rPr dirty="0"/>
              <a:t>Елена</a:t>
            </a:r>
            <a:r>
              <a:rPr spc="5" dirty="0"/>
              <a:t> </a:t>
            </a:r>
            <a:r>
              <a:rPr spc="-5" dirty="0"/>
              <a:t>Сергеевна,</a:t>
            </a:r>
            <a:r>
              <a:rPr dirty="0"/>
              <a:t> </a:t>
            </a:r>
            <a:r>
              <a:rPr spc="-15" dirty="0"/>
              <a:t>канд.биол.наук, </a:t>
            </a:r>
            <a:r>
              <a:rPr spc="-5" dirty="0"/>
              <a:t>доцент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45D9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2D75B6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spc="5" dirty="0"/>
              <a:t> </a:t>
            </a:r>
            <a:r>
              <a:rPr dirty="0"/>
              <a:t>Алешина</a:t>
            </a:r>
            <a:r>
              <a:rPr spc="-10" dirty="0"/>
              <a:t> </a:t>
            </a:r>
            <a:r>
              <a:rPr dirty="0"/>
              <a:t>Елена</a:t>
            </a:r>
            <a:r>
              <a:rPr spc="5" dirty="0"/>
              <a:t> </a:t>
            </a:r>
            <a:r>
              <a:rPr spc="-5" dirty="0"/>
              <a:t>Сергеевна,</a:t>
            </a:r>
            <a:r>
              <a:rPr dirty="0"/>
              <a:t> </a:t>
            </a:r>
            <a:r>
              <a:rPr spc="-15" dirty="0"/>
              <a:t>канд.биол.наук, </a:t>
            </a:r>
            <a:r>
              <a:rPr spc="-5" dirty="0"/>
              <a:t>доцент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45D9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2D75B6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spc="5" dirty="0"/>
              <a:t> </a:t>
            </a:r>
            <a:r>
              <a:rPr dirty="0"/>
              <a:t>Алешина</a:t>
            </a:r>
            <a:r>
              <a:rPr spc="-10" dirty="0"/>
              <a:t> </a:t>
            </a:r>
            <a:r>
              <a:rPr dirty="0"/>
              <a:t>Елена</a:t>
            </a:r>
            <a:r>
              <a:rPr spc="5" dirty="0"/>
              <a:t> </a:t>
            </a:r>
            <a:r>
              <a:rPr spc="-5" dirty="0"/>
              <a:t>Сергеевна,</a:t>
            </a:r>
            <a:r>
              <a:rPr dirty="0"/>
              <a:t> </a:t>
            </a:r>
            <a:r>
              <a:rPr spc="-15" dirty="0"/>
              <a:t>канд.биол.наук, </a:t>
            </a:r>
            <a:r>
              <a:rPr spc="-5" dirty="0"/>
              <a:t>доцент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45D9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2D75B6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spc="5" dirty="0"/>
              <a:t> </a:t>
            </a:r>
            <a:r>
              <a:rPr dirty="0"/>
              <a:t>Алешина</a:t>
            </a:r>
            <a:r>
              <a:rPr spc="-10" dirty="0"/>
              <a:t> </a:t>
            </a:r>
            <a:r>
              <a:rPr dirty="0"/>
              <a:t>Елена</a:t>
            </a:r>
            <a:r>
              <a:rPr spc="5" dirty="0"/>
              <a:t> </a:t>
            </a:r>
            <a:r>
              <a:rPr spc="-5" dirty="0"/>
              <a:t>Сергеевна,</a:t>
            </a:r>
            <a:r>
              <a:rPr dirty="0"/>
              <a:t> </a:t>
            </a:r>
            <a:r>
              <a:rPr spc="-15" dirty="0"/>
              <a:t>канд.биол.наук, </a:t>
            </a:r>
            <a:r>
              <a:rPr spc="-5" dirty="0"/>
              <a:t>доцент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2D75B6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spc="5" dirty="0"/>
              <a:t> </a:t>
            </a:r>
            <a:r>
              <a:rPr dirty="0"/>
              <a:t>Алешина</a:t>
            </a:r>
            <a:r>
              <a:rPr spc="-10" dirty="0"/>
              <a:t> </a:t>
            </a:r>
            <a:r>
              <a:rPr dirty="0"/>
              <a:t>Елена</a:t>
            </a:r>
            <a:r>
              <a:rPr spc="5" dirty="0"/>
              <a:t> </a:t>
            </a:r>
            <a:r>
              <a:rPr spc="-5" dirty="0"/>
              <a:t>Сергеевна,</a:t>
            </a:r>
            <a:r>
              <a:rPr dirty="0"/>
              <a:t> </a:t>
            </a:r>
            <a:r>
              <a:rPr spc="-15" dirty="0"/>
              <a:t>канд.биол.наук, </a:t>
            </a:r>
            <a:r>
              <a:rPr spc="-5" dirty="0"/>
              <a:t>доцент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22044" y="221742"/>
            <a:ext cx="7241540" cy="835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245D9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691755" y="6575117"/>
            <a:ext cx="3533775" cy="182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2D75B6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spc="5" dirty="0"/>
              <a:t> </a:t>
            </a:r>
            <a:r>
              <a:rPr dirty="0"/>
              <a:t>Алешина</a:t>
            </a:r>
            <a:r>
              <a:rPr spc="-10" dirty="0"/>
              <a:t> </a:t>
            </a:r>
            <a:r>
              <a:rPr dirty="0"/>
              <a:t>Елена</a:t>
            </a:r>
            <a:r>
              <a:rPr spc="5" dirty="0"/>
              <a:t> </a:t>
            </a:r>
            <a:r>
              <a:rPr spc="-5" dirty="0"/>
              <a:t>Сергеевна,</a:t>
            </a:r>
            <a:r>
              <a:rPr dirty="0"/>
              <a:t> </a:t>
            </a:r>
            <a:r>
              <a:rPr spc="-15" dirty="0"/>
              <a:t>канд.биол.наук, </a:t>
            </a:r>
            <a:r>
              <a:rPr spc="-5" dirty="0"/>
              <a:t>доцент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00988" y="365201"/>
            <a:ext cx="3328670" cy="454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2A6CA8"/>
                </a:solidFill>
                <a:latin typeface="Arial"/>
                <a:cs typeface="Arial"/>
              </a:rPr>
              <a:t>Хими</a:t>
            </a:r>
            <a:r>
              <a:rPr sz="1400" b="1" spc="-20" dirty="0">
                <a:solidFill>
                  <a:srgbClr val="2A6CA8"/>
                </a:solidFill>
                <a:latin typeface="Arial"/>
                <a:cs typeface="Arial"/>
              </a:rPr>
              <a:t>к</a:t>
            </a:r>
            <a:r>
              <a:rPr sz="1400" b="1" spc="-10" dirty="0">
                <a:solidFill>
                  <a:srgbClr val="2A6CA8"/>
                </a:solidFill>
                <a:latin typeface="Arial"/>
                <a:cs typeface="Arial"/>
              </a:rPr>
              <a:t>о</a:t>
            </a:r>
            <a:r>
              <a:rPr sz="1400" b="1" spc="-5" dirty="0">
                <a:solidFill>
                  <a:srgbClr val="2A6CA8"/>
                </a:solidFill>
                <a:latin typeface="Arial"/>
                <a:cs typeface="Arial"/>
              </a:rPr>
              <a:t>-</a:t>
            </a:r>
            <a:r>
              <a:rPr sz="1400" b="1" spc="-10" dirty="0">
                <a:solidFill>
                  <a:srgbClr val="2A6CA8"/>
                </a:solidFill>
                <a:latin typeface="Arial"/>
                <a:cs typeface="Arial"/>
              </a:rPr>
              <a:t>б</a:t>
            </a:r>
            <a:r>
              <a:rPr sz="1400" b="1" dirty="0">
                <a:solidFill>
                  <a:srgbClr val="2A6CA8"/>
                </a:solidFill>
                <a:latin typeface="Arial"/>
                <a:cs typeface="Arial"/>
              </a:rPr>
              <a:t>и</a:t>
            </a:r>
            <a:r>
              <a:rPr sz="1400" b="1" spc="-45" dirty="0">
                <a:solidFill>
                  <a:srgbClr val="2A6CA8"/>
                </a:solidFill>
                <a:latin typeface="Arial"/>
                <a:cs typeface="Arial"/>
              </a:rPr>
              <a:t>о</a:t>
            </a:r>
            <a:r>
              <a:rPr sz="1400" b="1" spc="-30" dirty="0">
                <a:solidFill>
                  <a:srgbClr val="2A6CA8"/>
                </a:solidFill>
                <a:latin typeface="Arial"/>
                <a:cs typeface="Arial"/>
              </a:rPr>
              <a:t>л</a:t>
            </a:r>
            <a:r>
              <a:rPr sz="1400" b="1" spc="-10" dirty="0">
                <a:solidFill>
                  <a:srgbClr val="2A6CA8"/>
                </a:solidFill>
                <a:latin typeface="Arial"/>
                <a:cs typeface="Arial"/>
              </a:rPr>
              <a:t>о</a:t>
            </a:r>
            <a:r>
              <a:rPr sz="1400" b="1" dirty="0">
                <a:solidFill>
                  <a:srgbClr val="2A6CA8"/>
                </a:solidFill>
                <a:latin typeface="Arial"/>
                <a:cs typeface="Arial"/>
              </a:rPr>
              <a:t>гич</a:t>
            </a:r>
            <a:r>
              <a:rPr sz="1400" b="1" spc="-30" dirty="0">
                <a:solidFill>
                  <a:srgbClr val="2A6CA8"/>
                </a:solidFill>
                <a:latin typeface="Arial"/>
                <a:cs typeface="Arial"/>
              </a:rPr>
              <a:t>е</a:t>
            </a:r>
            <a:r>
              <a:rPr sz="1400" b="1" spc="-5" dirty="0">
                <a:solidFill>
                  <a:srgbClr val="2A6CA8"/>
                </a:solidFill>
                <a:latin typeface="Arial"/>
                <a:cs typeface="Arial"/>
              </a:rPr>
              <a:t>ски</a:t>
            </a:r>
            <a:r>
              <a:rPr sz="1400" b="1" dirty="0">
                <a:solidFill>
                  <a:srgbClr val="2A6CA8"/>
                </a:solidFill>
                <a:latin typeface="Arial"/>
                <a:cs typeface="Arial"/>
              </a:rPr>
              <a:t>й</a:t>
            </a:r>
            <a:r>
              <a:rPr sz="1400" b="1" spc="-45" dirty="0">
                <a:solidFill>
                  <a:srgbClr val="2A6CA8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2A6CA8"/>
                </a:solidFill>
                <a:latin typeface="Arial"/>
                <a:cs typeface="Arial"/>
              </a:rPr>
              <a:t>ф</a:t>
            </a:r>
            <a:r>
              <a:rPr sz="1400" b="1" spc="-5" dirty="0">
                <a:solidFill>
                  <a:srgbClr val="2A6CA8"/>
                </a:solidFill>
                <a:latin typeface="Arial"/>
                <a:cs typeface="Arial"/>
              </a:rPr>
              <a:t>ак</a:t>
            </a:r>
            <a:r>
              <a:rPr sz="1400" b="1" spc="-75" dirty="0">
                <a:solidFill>
                  <a:srgbClr val="2A6CA8"/>
                </a:solidFill>
                <a:latin typeface="Arial"/>
                <a:cs typeface="Arial"/>
              </a:rPr>
              <a:t>у</a:t>
            </a:r>
            <a:r>
              <a:rPr sz="1400" b="1" spc="-10" dirty="0">
                <a:solidFill>
                  <a:srgbClr val="2A6CA8"/>
                </a:solidFill>
                <a:latin typeface="Arial"/>
                <a:cs typeface="Arial"/>
              </a:rPr>
              <a:t>л</a:t>
            </a:r>
            <a:r>
              <a:rPr sz="1400" b="1" spc="-125" dirty="0">
                <a:solidFill>
                  <a:srgbClr val="2A6CA8"/>
                </a:solidFill>
                <a:latin typeface="Arial"/>
                <a:cs typeface="Arial"/>
              </a:rPr>
              <a:t>ь</a:t>
            </a:r>
            <a:r>
              <a:rPr sz="1400" b="1" spc="-20" dirty="0">
                <a:solidFill>
                  <a:srgbClr val="2A6CA8"/>
                </a:solidFill>
                <a:latin typeface="Arial"/>
                <a:cs typeface="Arial"/>
              </a:rPr>
              <a:t>т</a:t>
            </a:r>
            <a:r>
              <a:rPr sz="1400" b="1" spc="-15" dirty="0">
                <a:solidFill>
                  <a:srgbClr val="2A6CA8"/>
                </a:solidFill>
                <a:latin typeface="Arial"/>
                <a:cs typeface="Arial"/>
              </a:rPr>
              <a:t>е</a:t>
            </a:r>
            <a:r>
              <a:rPr sz="1400" b="1" dirty="0">
                <a:solidFill>
                  <a:srgbClr val="2A6CA8"/>
                </a:solidFill>
                <a:latin typeface="Arial"/>
                <a:cs typeface="Arial"/>
              </a:rPr>
              <a:t>т</a:t>
            </a:r>
            <a:endParaRPr sz="1400">
              <a:latin typeface="Arial"/>
              <a:cs typeface="Arial"/>
            </a:endParaRPr>
          </a:p>
          <a:p>
            <a:pPr marR="7620" algn="r">
              <a:lnSpc>
                <a:spcPct val="100000"/>
              </a:lnSpc>
              <a:spcBef>
                <a:spcPts val="5"/>
              </a:spcBef>
            </a:pPr>
            <a:r>
              <a:rPr sz="1400" b="1" spc="-10" dirty="0">
                <a:solidFill>
                  <a:srgbClr val="2A6CA8"/>
                </a:solidFill>
                <a:latin typeface="Arial"/>
                <a:cs typeface="Arial"/>
              </a:rPr>
              <a:t>Кафедра</a:t>
            </a:r>
            <a:r>
              <a:rPr sz="1400" b="1" dirty="0">
                <a:solidFill>
                  <a:srgbClr val="2A6CA8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2A6CA8"/>
                </a:solidFill>
                <a:latin typeface="Arial"/>
                <a:cs typeface="Arial"/>
              </a:rPr>
              <a:t>биохимии</a:t>
            </a:r>
            <a:r>
              <a:rPr sz="1400" b="1" spc="-35" dirty="0">
                <a:solidFill>
                  <a:srgbClr val="2A6CA8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6CA8"/>
                </a:solidFill>
                <a:latin typeface="Arial"/>
                <a:cs typeface="Arial"/>
              </a:rPr>
              <a:t>и</a:t>
            </a:r>
            <a:r>
              <a:rPr sz="1400" b="1" spc="-5" dirty="0">
                <a:solidFill>
                  <a:srgbClr val="2A6CA8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A6CA8"/>
                </a:solidFill>
                <a:latin typeface="Arial"/>
                <a:cs typeface="Arial"/>
              </a:rPr>
              <a:t>микробиологии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572" y="126492"/>
            <a:ext cx="656158" cy="83003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02423" y="0"/>
            <a:ext cx="4989576" cy="685799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38200" y="2667000"/>
            <a:ext cx="6003290" cy="21435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ts val="3190"/>
              </a:lnSpc>
              <a:spcBef>
                <a:spcPts val="95"/>
              </a:spcBef>
            </a:pPr>
            <a:r>
              <a:rPr lang="ru-RU" sz="2800" b="1" spc="-5" dirty="0">
                <a:solidFill>
                  <a:srgbClr val="2A6CA8"/>
                </a:solidFill>
                <a:latin typeface="Arial"/>
                <a:cs typeface="Arial"/>
              </a:rPr>
              <a:t>Беременность. Иммунологические аспекты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00" dirty="0">
              <a:latin typeface="Arial"/>
              <a:cs typeface="Arial"/>
            </a:endParaRPr>
          </a:p>
          <a:p>
            <a:pPr marL="655320">
              <a:lnSpc>
                <a:spcPts val="2280"/>
              </a:lnSpc>
              <a:spcBef>
                <a:spcPts val="1864"/>
              </a:spcBef>
            </a:pPr>
            <a:r>
              <a:rPr lang="ru-RU" sz="2000" b="1" spc="-5" dirty="0">
                <a:solidFill>
                  <a:srgbClr val="1F4E79"/>
                </a:solidFill>
                <a:latin typeface="Arial"/>
                <a:cs typeface="Arial"/>
              </a:rPr>
              <a:t>Романенко Наталья Александровна</a:t>
            </a:r>
            <a:r>
              <a:rPr sz="2000" b="1" spc="-5" dirty="0">
                <a:solidFill>
                  <a:srgbClr val="1F4E79"/>
                </a:solidFill>
                <a:latin typeface="Arial"/>
                <a:cs typeface="Arial"/>
              </a:rPr>
              <a:t>,</a:t>
            </a:r>
            <a:endParaRPr sz="2000" dirty="0">
              <a:latin typeface="Arial"/>
              <a:cs typeface="Arial"/>
            </a:endParaRPr>
          </a:p>
          <a:p>
            <a:pPr marL="655320">
              <a:lnSpc>
                <a:spcPts val="2280"/>
              </a:lnSpc>
            </a:pPr>
            <a:r>
              <a:rPr sz="2000" b="1" dirty="0">
                <a:solidFill>
                  <a:srgbClr val="1F4E79"/>
                </a:solidFill>
                <a:latin typeface="Arial"/>
                <a:cs typeface="Arial"/>
              </a:rPr>
              <a:t>кандидат</a:t>
            </a:r>
            <a:r>
              <a:rPr sz="2000" b="1" spc="-3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2000" b="1" spc="-10" dirty="0" err="1">
                <a:solidFill>
                  <a:srgbClr val="1F4E79"/>
                </a:solidFill>
                <a:latin typeface="Arial"/>
                <a:cs typeface="Arial"/>
              </a:rPr>
              <a:t>биологических</a:t>
            </a:r>
            <a:r>
              <a:rPr sz="2000" b="1" spc="-4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2000" b="1" spc="-10" dirty="0" err="1">
                <a:solidFill>
                  <a:srgbClr val="1F4E79"/>
                </a:solidFill>
                <a:latin typeface="Arial"/>
                <a:cs typeface="Arial"/>
              </a:rPr>
              <a:t>наук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B0F510-2382-3C1B-45C7-D6DD585E4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A070E81-95DE-25BB-0F99-F9B20F546D88}"/>
              </a:ext>
            </a:extLst>
          </p:cNvPr>
          <p:cNvSpPr txBox="1"/>
          <p:nvPr/>
        </p:nvSpPr>
        <p:spPr>
          <a:xfrm>
            <a:off x="11872721" y="259461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B51B251E-93D6-DC4F-8593-D4882473797D}"/>
              </a:ext>
            </a:extLst>
          </p:cNvPr>
          <p:cNvGrpSpPr/>
          <p:nvPr/>
        </p:nvGrpSpPr>
        <p:grpSpPr>
          <a:xfrm>
            <a:off x="10116820" y="0"/>
            <a:ext cx="2075180" cy="1073150"/>
            <a:chOff x="10117432" y="0"/>
            <a:chExt cx="2075180" cy="107315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67177726-499A-D5E9-D1D2-BDF570D8EF22}"/>
                </a:ext>
              </a:extLst>
            </p:cNvPr>
            <p:cNvSpPr/>
            <p:nvPr/>
          </p:nvSpPr>
          <p:spPr>
            <a:xfrm>
              <a:off x="10117432" y="0"/>
              <a:ext cx="2075180" cy="1073150"/>
            </a:xfrm>
            <a:custGeom>
              <a:avLst/>
              <a:gdLst/>
              <a:ahLst/>
              <a:cxnLst/>
              <a:rect l="l" t="t" r="r" b="b"/>
              <a:pathLst>
                <a:path w="2075179" h="1073150">
                  <a:moveTo>
                    <a:pt x="2074567" y="0"/>
                  </a:moveTo>
                  <a:lnTo>
                    <a:pt x="0" y="0"/>
                  </a:lnTo>
                  <a:lnTo>
                    <a:pt x="267992" y="1072896"/>
                  </a:lnTo>
                  <a:lnTo>
                    <a:pt x="2074567" y="1072896"/>
                  </a:lnTo>
                  <a:lnTo>
                    <a:pt x="2074567" y="0"/>
                  </a:lnTo>
                  <a:close/>
                </a:path>
              </a:pathLst>
            </a:custGeom>
            <a:solidFill>
              <a:srgbClr val="245D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56E7A678-091E-367E-5D6F-628DBC88995A}"/>
                </a:ext>
              </a:extLst>
            </p:cNvPr>
            <p:cNvSpPr/>
            <p:nvPr/>
          </p:nvSpPr>
          <p:spPr>
            <a:xfrm>
              <a:off x="10960607" y="381000"/>
              <a:ext cx="208915" cy="334010"/>
            </a:xfrm>
            <a:custGeom>
              <a:avLst/>
              <a:gdLst/>
              <a:ahLst/>
              <a:cxnLst/>
              <a:rect l="l" t="t" r="r" b="b"/>
              <a:pathLst>
                <a:path w="208915" h="334009">
                  <a:moveTo>
                    <a:pt x="112395" y="0"/>
                  </a:moveTo>
                  <a:lnTo>
                    <a:pt x="0" y="0"/>
                  </a:lnTo>
                  <a:lnTo>
                    <a:pt x="96266" y="166877"/>
                  </a:lnTo>
                  <a:lnTo>
                    <a:pt x="0" y="333755"/>
                  </a:lnTo>
                  <a:lnTo>
                    <a:pt x="112395" y="333755"/>
                  </a:lnTo>
                  <a:lnTo>
                    <a:pt x="208661" y="166877"/>
                  </a:lnTo>
                  <a:lnTo>
                    <a:pt x="1123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F3CDADFE-C9E5-A259-C540-1CFAF4AFC360}"/>
              </a:ext>
            </a:extLst>
          </p:cNvPr>
          <p:cNvSpPr txBox="1"/>
          <p:nvPr/>
        </p:nvSpPr>
        <p:spPr>
          <a:xfrm>
            <a:off x="11410950" y="369570"/>
            <a:ext cx="270762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dirty="0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7" name="object 7">
            <a:extLst>
              <a:ext uri="{FF2B5EF4-FFF2-40B4-BE49-F238E27FC236}">
                <a16:creationId xmlns:a16="http://schemas.microsoft.com/office/drawing/2014/main" id="{321F4984-E1EC-4BB3-7E2F-EA742E71C3B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6991" y="109728"/>
            <a:ext cx="654653" cy="828675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2BD88613-F831-8211-8911-674774FC9F6F}"/>
              </a:ext>
            </a:extLst>
          </p:cNvPr>
          <p:cNvSpPr txBox="1"/>
          <p:nvPr/>
        </p:nvSpPr>
        <p:spPr>
          <a:xfrm>
            <a:off x="1260475" y="45211"/>
            <a:ext cx="33254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A539F"/>
                </a:solidFill>
                <a:latin typeface="Arial"/>
                <a:cs typeface="Arial"/>
              </a:rPr>
              <a:t>Кафедра</a:t>
            </a:r>
            <a:r>
              <a:rPr sz="1400" b="1" dirty="0">
                <a:solidFill>
                  <a:srgbClr val="0A539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A539F"/>
                </a:solidFill>
                <a:latin typeface="Arial"/>
                <a:cs typeface="Arial"/>
              </a:rPr>
              <a:t>биохимии</a:t>
            </a:r>
            <a:r>
              <a:rPr sz="1400" b="1" spc="-30" dirty="0">
                <a:solidFill>
                  <a:srgbClr val="0A53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A539F"/>
                </a:solidFill>
                <a:latin typeface="Arial"/>
                <a:cs typeface="Arial"/>
              </a:rPr>
              <a:t>и</a:t>
            </a:r>
            <a:r>
              <a:rPr sz="1400" b="1" spc="-10" dirty="0">
                <a:solidFill>
                  <a:srgbClr val="0A539F"/>
                </a:solidFill>
                <a:latin typeface="Arial"/>
                <a:cs typeface="Arial"/>
              </a:rPr>
              <a:t> микробиологии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E33728FD-338A-EE52-F11A-E45E21DBBA23}"/>
              </a:ext>
            </a:extLst>
          </p:cNvPr>
          <p:cNvSpPr/>
          <p:nvPr/>
        </p:nvSpPr>
        <p:spPr>
          <a:xfrm>
            <a:off x="135636" y="1072896"/>
            <a:ext cx="12056745" cy="4445"/>
          </a:xfrm>
          <a:custGeom>
            <a:avLst/>
            <a:gdLst/>
            <a:ahLst/>
            <a:cxnLst/>
            <a:rect l="l" t="t" r="r" b="b"/>
            <a:pathLst>
              <a:path w="12056745" h="4444">
                <a:moveTo>
                  <a:pt x="0" y="0"/>
                </a:moveTo>
                <a:lnTo>
                  <a:pt x="12056364" y="3904"/>
                </a:lnTo>
              </a:path>
            </a:pathLst>
          </a:custGeom>
          <a:ln w="12700">
            <a:solidFill>
              <a:srgbClr val="245D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429B1F84-2B9E-09B5-3AC1-ED985C147030}"/>
              </a:ext>
            </a:extLst>
          </p:cNvPr>
          <p:cNvSpPr txBox="1"/>
          <p:nvPr/>
        </p:nvSpPr>
        <p:spPr>
          <a:xfrm>
            <a:off x="1222044" y="233776"/>
            <a:ext cx="7998156" cy="830997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lang="ru-RU" sz="2800" b="1" spc="-30" dirty="0">
                <a:solidFill>
                  <a:srgbClr val="245D9B"/>
                </a:solidFill>
                <a:latin typeface="Arial"/>
                <a:cs typeface="Arial"/>
              </a:rPr>
              <a:t>Гемолитическая болезнь новорожденных (</a:t>
            </a:r>
            <a:r>
              <a:rPr lang="en-US" sz="2800" b="1" spc="-30" dirty="0">
                <a:solidFill>
                  <a:srgbClr val="245D9B"/>
                </a:solidFill>
                <a:latin typeface="Arial"/>
                <a:cs typeface="Arial"/>
              </a:rPr>
              <a:t>Rh-</a:t>
            </a:r>
            <a:r>
              <a:rPr lang="ru-RU" sz="2800" b="1" spc="-30" dirty="0">
                <a:solidFill>
                  <a:srgbClr val="245D9B"/>
                </a:solidFill>
                <a:latin typeface="Arial"/>
                <a:cs typeface="Arial"/>
              </a:rPr>
              <a:t>конфликт)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0" name="object 15">
            <a:extLst>
              <a:ext uri="{FF2B5EF4-FFF2-40B4-BE49-F238E27FC236}">
                <a16:creationId xmlns:a16="http://schemas.microsoft.com/office/drawing/2014/main" id="{2774AD47-BE04-5916-7FAB-285A71BB3B9E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7691755" y="6575117"/>
            <a:ext cx="3739896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spc="5" dirty="0"/>
              <a:t> </a:t>
            </a:r>
            <a:r>
              <a:rPr lang="ru-RU" spc="5" dirty="0"/>
              <a:t>Романенко Наталья Александровна</a:t>
            </a:r>
            <a:r>
              <a:rPr spc="-5" dirty="0"/>
              <a:t>,</a:t>
            </a:r>
            <a:r>
              <a:rPr dirty="0"/>
              <a:t> </a:t>
            </a:r>
            <a:r>
              <a:rPr spc="-15" dirty="0" err="1"/>
              <a:t>канд.биол.наук</a:t>
            </a:r>
            <a:endParaRPr spc="-5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8BB2638-96EA-476A-B6BA-B49EBF927742}"/>
              </a:ext>
            </a:extLst>
          </p:cNvPr>
          <p:cNvSpPr/>
          <p:nvPr/>
        </p:nvSpPr>
        <p:spPr>
          <a:xfrm>
            <a:off x="533400" y="1304278"/>
            <a:ext cx="11467591" cy="2100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19050">
              <a:spcBef>
                <a:spcPts val="300"/>
              </a:spcBef>
              <a:defRPr/>
            </a:pPr>
            <a:r>
              <a:rPr lang="ru-RU" sz="2400" spc="-5" dirty="0">
                <a:solidFill>
                  <a:srgbClr val="001F5F"/>
                </a:solidFill>
                <a:latin typeface="Calibri"/>
                <a:cs typeface="Calibri"/>
              </a:rPr>
              <a:t>В организме матери все же синтезируется некоторое число антител и сенсибилизированных лимфоцитов против антигенов плода, но они не оказывают своего патогенного действия. Но в некоторых случаях между  матерью и плодом возникают иммунные взаимоотношения, которые могут перерастать в иммунный конфликт (например, </a:t>
            </a:r>
            <a:r>
              <a:rPr lang="en-US" sz="2400" spc="-5" dirty="0">
                <a:solidFill>
                  <a:srgbClr val="001F5F"/>
                </a:solidFill>
                <a:latin typeface="Calibri"/>
                <a:cs typeface="Calibri"/>
              </a:rPr>
              <a:t>Rh-</a:t>
            </a:r>
            <a:r>
              <a:rPr lang="ru-RU" sz="2400" spc="-5" dirty="0">
                <a:solidFill>
                  <a:srgbClr val="001F5F"/>
                </a:solidFill>
                <a:latin typeface="Calibri"/>
                <a:cs typeface="Calibri"/>
              </a:rPr>
              <a:t>конфликт).</a:t>
            </a:r>
          </a:p>
          <a:p>
            <a:pPr marL="12700" indent="19050">
              <a:spcBef>
                <a:spcPts val="300"/>
              </a:spcBef>
              <a:defRPr/>
            </a:pPr>
            <a:endParaRPr lang="ru-RU" altLang="ru-RU" sz="800" spc="-5" dirty="0">
              <a:solidFill>
                <a:srgbClr val="001F5F"/>
              </a:solidFill>
              <a:latin typeface="Calibri"/>
              <a:cs typeface="Calibri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08CC6ED-6BA6-4AA0-8B89-10AECD06299B}"/>
              </a:ext>
            </a:extLst>
          </p:cNvPr>
          <p:cNvSpPr/>
          <p:nvPr/>
        </p:nvSpPr>
        <p:spPr>
          <a:xfrm>
            <a:off x="6934200" y="3429000"/>
            <a:ext cx="44792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19050">
              <a:spcBef>
                <a:spcPts val="300"/>
              </a:spcBef>
              <a:defRPr/>
            </a:pPr>
            <a:r>
              <a:rPr lang="ru-RU" altLang="ru-RU" sz="2400" spc="-5" dirty="0">
                <a:solidFill>
                  <a:srgbClr val="001F5F"/>
                </a:solidFill>
                <a:latin typeface="Calibri"/>
                <a:cs typeface="Calibri"/>
              </a:rPr>
              <a:t>Антигены </a:t>
            </a:r>
            <a:r>
              <a:rPr lang="ru-RU" altLang="ru-RU" sz="2400" spc="-5" dirty="0" err="1">
                <a:solidFill>
                  <a:srgbClr val="001F5F"/>
                </a:solidFill>
                <a:latin typeface="Calibri"/>
                <a:cs typeface="Calibri"/>
              </a:rPr>
              <a:t>Rh</a:t>
            </a:r>
            <a:r>
              <a:rPr lang="ru-RU" altLang="ru-RU" sz="2400" spc="-5" dirty="0">
                <a:solidFill>
                  <a:srgbClr val="001F5F"/>
                </a:solidFill>
                <a:latin typeface="Calibri"/>
                <a:cs typeface="Calibri"/>
              </a:rPr>
              <a:t>-системы расположены на поверхности эритроцитов 85 % людей на планете.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BAABD8E-1591-4831-A754-98327462C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8" y="3376740"/>
            <a:ext cx="5724525" cy="277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520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B0F510-2382-3C1B-45C7-D6DD585E4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A070E81-95DE-25BB-0F99-F9B20F546D88}"/>
              </a:ext>
            </a:extLst>
          </p:cNvPr>
          <p:cNvSpPr txBox="1"/>
          <p:nvPr/>
        </p:nvSpPr>
        <p:spPr>
          <a:xfrm>
            <a:off x="11872721" y="259461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B51B251E-93D6-DC4F-8593-D4882473797D}"/>
              </a:ext>
            </a:extLst>
          </p:cNvPr>
          <p:cNvGrpSpPr/>
          <p:nvPr/>
        </p:nvGrpSpPr>
        <p:grpSpPr>
          <a:xfrm>
            <a:off x="10116820" y="0"/>
            <a:ext cx="2075180" cy="1073150"/>
            <a:chOff x="10117432" y="0"/>
            <a:chExt cx="2075180" cy="107315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67177726-499A-D5E9-D1D2-BDF570D8EF22}"/>
                </a:ext>
              </a:extLst>
            </p:cNvPr>
            <p:cNvSpPr/>
            <p:nvPr/>
          </p:nvSpPr>
          <p:spPr>
            <a:xfrm>
              <a:off x="10117432" y="0"/>
              <a:ext cx="2075180" cy="1073150"/>
            </a:xfrm>
            <a:custGeom>
              <a:avLst/>
              <a:gdLst/>
              <a:ahLst/>
              <a:cxnLst/>
              <a:rect l="l" t="t" r="r" b="b"/>
              <a:pathLst>
                <a:path w="2075179" h="1073150">
                  <a:moveTo>
                    <a:pt x="2074567" y="0"/>
                  </a:moveTo>
                  <a:lnTo>
                    <a:pt x="0" y="0"/>
                  </a:lnTo>
                  <a:lnTo>
                    <a:pt x="267992" y="1072896"/>
                  </a:lnTo>
                  <a:lnTo>
                    <a:pt x="2074567" y="1072896"/>
                  </a:lnTo>
                  <a:lnTo>
                    <a:pt x="2074567" y="0"/>
                  </a:lnTo>
                  <a:close/>
                </a:path>
              </a:pathLst>
            </a:custGeom>
            <a:solidFill>
              <a:srgbClr val="245D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56E7A678-091E-367E-5D6F-628DBC88995A}"/>
                </a:ext>
              </a:extLst>
            </p:cNvPr>
            <p:cNvSpPr/>
            <p:nvPr/>
          </p:nvSpPr>
          <p:spPr>
            <a:xfrm>
              <a:off x="10960607" y="381000"/>
              <a:ext cx="208915" cy="334010"/>
            </a:xfrm>
            <a:custGeom>
              <a:avLst/>
              <a:gdLst/>
              <a:ahLst/>
              <a:cxnLst/>
              <a:rect l="l" t="t" r="r" b="b"/>
              <a:pathLst>
                <a:path w="208915" h="334009">
                  <a:moveTo>
                    <a:pt x="112395" y="0"/>
                  </a:moveTo>
                  <a:lnTo>
                    <a:pt x="0" y="0"/>
                  </a:lnTo>
                  <a:lnTo>
                    <a:pt x="96266" y="166877"/>
                  </a:lnTo>
                  <a:lnTo>
                    <a:pt x="0" y="333755"/>
                  </a:lnTo>
                  <a:lnTo>
                    <a:pt x="112395" y="333755"/>
                  </a:lnTo>
                  <a:lnTo>
                    <a:pt x="208661" y="166877"/>
                  </a:lnTo>
                  <a:lnTo>
                    <a:pt x="1123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F3CDADFE-C9E5-A259-C540-1CFAF4AFC360}"/>
              </a:ext>
            </a:extLst>
          </p:cNvPr>
          <p:cNvSpPr txBox="1"/>
          <p:nvPr/>
        </p:nvSpPr>
        <p:spPr>
          <a:xfrm>
            <a:off x="11410950" y="369570"/>
            <a:ext cx="270762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dirty="0">
                <a:solidFill>
                  <a:srgbClr val="FFFFFF"/>
                </a:solidFill>
                <a:latin typeface="Calibri"/>
                <a:cs typeface="Calibri"/>
              </a:rPr>
              <a:t>11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7" name="object 7">
            <a:extLst>
              <a:ext uri="{FF2B5EF4-FFF2-40B4-BE49-F238E27FC236}">
                <a16:creationId xmlns:a16="http://schemas.microsoft.com/office/drawing/2014/main" id="{321F4984-E1EC-4BB3-7E2F-EA742E71C3B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6991" y="109728"/>
            <a:ext cx="654653" cy="828675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2BD88613-F831-8211-8911-674774FC9F6F}"/>
              </a:ext>
            </a:extLst>
          </p:cNvPr>
          <p:cNvSpPr txBox="1"/>
          <p:nvPr/>
        </p:nvSpPr>
        <p:spPr>
          <a:xfrm>
            <a:off x="1260475" y="45211"/>
            <a:ext cx="33254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A539F"/>
                </a:solidFill>
                <a:latin typeface="Arial"/>
                <a:cs typeface="Arial"/>
              </a:rPr>
              <a:t>Кафедра</a:t>
            </a:r>
            <a:r>
              <a:rPr sz="1400" b="1" dirty="0">
                <a:solidFill>
                  <a:srgbClr val="0A539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A539F"/>
                </a:solidFill>
                <a:latin typeface="Arial"/>
                <a:cs typeface="Arial"/>
              </a:rPr>
              <a:t>биохимии</a:t>
            </a:r>
            <a:r>
              <a:rPr sz="1400" b="1" spc="-30" dirty="0">
                <a:solidFill>
                  <a:srgbClr val="0A53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A539F"/>
                </a:solidFill>
                <a:latin typeface="Arial"/>
                <a:cs typeface="Arial"/>
              </a:rPr>
              <a:t>и</a:t>
            </a:r>
            <a:r>
              <a:rPr sz="1400" b="1" spc="-10" dirty="0">
                <a:solidFill>
                  <a:srgbClr val="0A539F"/>
                </a:solidFill>
                <a:latin typeface="Arial"/>
                <a:cs typeface="Arial"/>
              </a:rPr>
              <a:t> микробиологии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E33728FD-338A-EE52-F11A-E45E21DBBA23}"/>
              </a:ext>
            </a:extLst>
          </p:cNvPr>
          <p:cNvSpPr/>
          <p:nvPr/>
        </p:nvSpPr>
        <p:spPr>
          <a:xfrm>
            <a:off x="135636" y="1072896"/>
            <a:ext cx="12056745" cy="4445"/>
          </a:xfrm>
          <a:custGeom>
            <a:avLst/>
            <a:gdLst/>
            <a:ahLst/>
            <a:cxnLst/>
            <a:rect l="l" t="t" r="r" b="b"/>
            <a:pathLst>
              <a:path w="12056745" h="4444">
                <a:moveTo>
                  <a:pt x="0" y="0"/>
                </a:moveTo>
                <a:lnTo>
                  <a:pt x="12056364" y="3904"/>
                </a:lnTo>
              </a:path>
            </a:pathLst>
          </a:custGeom>
          <a:ln w="12700">
            <a:solidFill>
              <a:srgbClr val="245D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429B1F84-2B9E-09B5-3AC1-ED985C147030}"/>
              </a:ext>
            </a:extLst>
          </p:cNvPr>
          <p:cNvSpPr txBox="1"/>
          <p:nvPr/>
        </p:nvSpPr>
        <p:spPr>
          <a:xfrm>
            <a:off x="1222044" y="233776"/>
            <a:ext cx="7998156" cy="830997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lang="ru-RU" sz="2800" b="1" spc="-30" dirty="0">
                <a:solidFill>
                  <a:srgbClr val="245D9B"/>
                </a:solidFill>
                <a:latin typeface="Arial"/>
                <a:cs typeface="Arial"/>
              </a:rPr>
              <a:t>Гемолитическая болезнь новорожденных (</a:t>
            </a:r>
            <a:r>
              <a:rPr lang="en-US" sz="2800" b="1" spc="-30" dirty="0">
                <a:solidFill>
                  <a:srgbClr val="245D9B"/>
                </a:solidFill>
                <a:latin typeface="Arial"/>
                <a:cs typeface="Arial"/>
              </a:rPr>
              <a:t>Rh-</a:t>
            </a:r>
            <a:r>
              <a:rPr lang="ru-RU" sz="2800" b="1" spc="-30" dirty="0">
                <a:solidFill>
                  <a:srgbClr val="245D9B"/>
                </a:solidFill>
                <a:latin typeface="Arial"/>
                <a:cs typeface="Arial"/>
              </a:rPr>
              <a:t>конфликт)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0" name="object 15">
            <a:extLst>
              <a:ext uri="{FF2B5EF4-FFF2-40B4-BE49-F238E27FC236}">
                <a16:creationId xmlns:a16="http://schemas.microsoft.com/office/drawing/2014/main" id="{2774AD47-BE04-5916-7FAB-285A71BB3B9E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7691755" y="6575117"/>
            <a:ext cx="3739896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spc="5" dirty="0"/>
              <a:t> </a:t>
            </a:r>
            <a:r>
              <a:rPr lang="ru-RU" spc="5" dirty="0"/>
              <a:t>Романенко Наталья Александровна</a:t>
            </a:r>
            <a:r>
              <a:rPr spc="-5" dirty="0"/>
              <a:t>,</a:t>
            </a:r>
            <a:r>
              <a:rPr dirty="0"/>
              <a:t> </a:t>
            </a:r>
            <a:r>
              <a:rPr spc="-15" dirty="0" err="1"/>
              <a:t>канд.биол.наук</a:t>
            </a:r>
            <a:endParaRPr spc="-5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8BB2638-96EA-476A-B6BA-B49EBF927742}"/>
              </a:ext>
            </a:extLst>
          </p:cNvPr>
          <p:cNvSpPr/>
          <p:nvPr/>
        </p:nvSpPr>
        <p:spPr>
          <a:xfrm>
            <a:off x="6096001" y="1253490"/>
            <a:ext cx="590499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19050">
              <a:spcBef>
                <a:spcPts val="300"/>
              </a:spcBef>
              <a:spcAft>
                <a:spcPts val="1200"/>
              </a:spcAft>
              <a:defRPr/>
            </a:pPr>
            <a:r>
              <a:rPr lang="ru-RU" altLang="ru-RU" sz="2400" spc="-5" dirty="0">
                <a:solidFill>
                  <a:srgbClr val="001F5F"/>
                </a:solidFill>
                <a:latin typeface="Calibri"/>
                <a:cs typeface="Calibri"/>
              </a:rPr>
              <a:t>Гемолиз эритроцитов происходит у </a:t>
            </a:r>
            <a:r>
              <a:rPr lang="ru-RU" altLang="ru-RU" sz="2400" b="1" spc="-5" dirty="0" err="1">
                <a:solidFill>
                  <a:srgbClr val="001F5F"/>
                </a:solidFill>
                <a:latin typeface="Calibri"/>
                <a:cs typeface="Calibri"/>
              </a:rPr>
              <a:t>Rh</a:t>
            </a:r>
            <a:r>
              <a:rPr lang="ru-RU" altLang="ru-RU" sz="2400" b="1" spc="-5" dirty="0">
                <a:solidFill>
                  <a:srgbClr val="001F5F"/>
                </a:solidFill>
                <a:latin typeface="Calibri"/>
                <a:cs typeface="Calibri"/>
              </a:rPr>
              <a:t>(+) плодов</a:t>
            </a:r>
            <a:r>
              <a:rPr lang="ru-RU" altLang="ru-RU" sz="2400" spc="-5" dirty="0">
                <a:solidFill>
                  <a:srgbClr val="001F5F"/>
                </a:solidFill>
                <a:latin typeface="Calibri"/>
                <a:cs typeface="Calibri"/>
              </a:rPr>
              <a:t>, вынашиваемых </a:t>
            </a:r>
            <a:r>
              <a:rPr lang="ru-RU" altLang="ru-RU" sz="2400" b="1" spc="-5" dirty="0" err="1">
                <a:solidFill>
                  <a:srgbClr val="001F5F"/>
                </a:solidFill>
                <a:latin typeface="Calibri"/>
                <a:cs typeface="Calibri"/>
              </a:rPr>
              <a:t>Rh</a:t>
            </a:r>
            <a:r>
              <a:rPr lang="ru-RU" altLang="ru-RU" sz="2400" b="1" spc="-5" dirty="0">
                <a:solidFill>
                  <a:srgbClr val="001F5F"/>
                </a:solidFill>
                <a:latin typeface="Calibri"/>
                <a:cs typeface="Calibri"/>
              </a:rPr>
              <a:t>(-) матерями</a:t>
            </a:r>
            <a:r>
              <a:rPr lang="ru-RU" altLang="ru-RU" sz="2400" spc="-5" dirty="0">
                <a:solidFill>
                  <a:srgbClr val="001F5F"/>
                </a:solidFill>
                <a:latin typeface="Calibri"/>
                <a:cs typeface="Calibri"/>
              </a:rPr>
              <a:t>. </a:t>
            </a:r>
          </a:p>
          <a:p>
            <a:pPr marL="12700" indent="19050">
              <a:spcBef>
                <a:spcPts val="300"/>
              </a:spcBef>
              <a:spcAft>
                <a:spcPts val="1200"/>
              </a:spcAft>
              <a:defRPr/>
            </a:pPr>
            <a:r>
              <a:rPr lang="ru-RU" altLang="ru-RU" sz="2400" spc="-5" dirty="0">
                <a:solidFill>
                  <a:srgbClr val="001F5F"/>
                </a:solidFill>
                <a:latin typeface="Calibri"/>
                <a:cs typeface="Calibri"/>
              </a:rPr>
              <a:t>Сенсибилизация у </a:t>
            </a:r>
            <a:r>
              <a:rPr lang="ru-RU" altLang="ru-RU" sz="2400" spc="-5" dirty="0" err="1">
                <a:solidFill>
                  <a:srgbClr val="001F5F"/>
                </a:solidFill>
                <a:latin typeface="Calibri"/>
                <a:cs typeface="Calibri"/>
              </a:rPr>
              <a:t>Rh</a:t>
            </a:r>
            <a:r>
              <a:rPr lang="ru-RU" altLang="ru-RU" sz="2400" spc="-5" dirty="0">
                <a:solidFill>
                  <a:srgbClr val="001F5F"/>
                </a:solidFill>
                <a:latin typeface="Calibri"/>
                <a:cs typeface="Calibri"/>
              </a:rPr>
              <a:t>(-) матерей может развиться в результате родов или абортов, поэтому </a:t>
            </a:r>
            <a:r>
              <a:rPr lang="ru-RU" altLang="ru-RU" sz="2400" b="1" spc="-5" dirty="0">
                <a:solidFill>
                  <a:srgbClr val="001F5F"/>
                </a:solidFill>
                <a:latin typeface="Calibri"/>
                <a:cs typeface="Calibri"/>
              </a:rPr>
              <a:t>частота абортов и родов усугубляет тяжесть </a:t>
            </a:r>
            <a:r>
              <a:rPr lang="ru-RU" altLang="ru-RU" sz="2400" b="1" spc="-5" dirty="0" err="1">
                <a:solidFill>
                  <a:srgbClr val="001F5F"/>
                </a:solidFill>
                <a:latin typeface="Calibri"/>
                <a:cs typeface="Calibri"/>
              </a:rPr>
              <a:t>Rh</a:t>
            </a:r>
            <a:r>
              <a:rPr lang="ru-RU" altLang="ru-RU" sz="2400" b="1" spc="-5" dirty="0">
                <a:solidFill>
                  <a:srgbClr val="001F5F"/>
                </a:solidFill>
                <a:latin typeface="Calibri"/>
                <a:cs typeface="Calibri"/>
              </a:rPr>
              <a:t>-конфликта </a:t>
            </a:r>
            <a:r>
              <a:rPr lang="ru-RU" altLang="ru-RU" sz="2400" spc="-5" dirty="0">
                <a:solidFill>
                  <a:srgbClr val="001F5F"/>
                </a:solidFill>
                <a:latin typeface="Calibri"/>
                <a:cs typeface="Calibri"/>
              </a:rPr>
              <a:t>и повышает интенсивность гемолиза. </a:t>
            </a:r>
          </a:p>
          <a:p>
            <a:pPr marL="12700" indent="19050">
              <a:spcBef>
                <a:spcPts val="300"/>
              </a:spcBef>
              <a:spcAft>
                <a:spcPts val="1200"/>
              </a:spcAft>
              <a:defRPr/>
            </a:pPr>
            <a:r>
              <a:rPr lang="ru-RU" altLang="ru-RU" sz="2400" spc="-5" dirty="0">
                <a:solidFill>
                  <a:srgbClr val="001F5F"/>
                </a:solidFill>
                <a:latin typeface="Calibri"/>
                <a:cs typeface="Calibri"/>
              </a:rPr>
              <a:t>Процесс  купируется введением </a:t>
            </a:r>
            <a:r>
              <a:rPr lang="ru-RU" altLang="ru-RU" sz="2400" b="1" spc="-5" dirty="0">
                <a:solidFill>
                  <a:srgbClr val="001F5F"/>
                </a:solidFill>
                <a:latin typeface="Calibri"/>
                <a:cs typeface="Calibri"/>
              </a:rPr>
              <a:t>антирезусного иммуноглобулина</a:t>
            </a:r>
            <a:r>
              <a:rPr lang="ru-RU" altLang="ru-RU" sz="2400" spc="-5" dirty="0">
                <a:solidFill>
                  <a:srgbClr val="001F5F"/>
                </a:solidFill>
                <a:latin typeface="Calibri"/>
                <a:cs typeface="Calibri"/>
              </a:rPr>
              <a:t>, который образует непатогенные иммунные комплексы с антителами против эритроцитов и элиминируется из организма. </a:t>
            </a:r>
          </a:p>
          <a:p>
            <a:pPr marL="12700" indent="19050">
              <a:spcBef>
                <a:spcPts val="300"/>
              </a:spcBef>
              <a:defRPr/>
            </a:pPr>
            <a:endParaRPr lang="ru-RU" altLang="ru-RU" sz="2400" spc="-5" dirty="0">
              <a:solidFill>
                <a:srgbClr val="001F5F"/>
              </a:solidFill>
              <a:latin typeface="Calibri"/>
              <a:cs typeface="Calibri"/>
            </a:endParaRPr>
          </a:p>
          <a:p>
            <a:pPr marL="12700" indent="19050">
              <a:spcBef>
                <a:spcPts val="300"/>
              </a:spcBef>
              <a:defRPr/>
            </a:pPr>
            <a:endParaRPr lang="ru-RU" altLang="ru-RU" sz="800" spc="-5" dirty="0">
              <a:solidFill>
                <a:srgbClr val="001F5F"/>
              </a:solidFill>
              <a:latin typeface="Calibri"/>
              <a:cs typeface="Calibri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8CFC188-9E49-453A-8119-3ECB0C1C2A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10" y="1979487"/>
            <a:ext cx="5611813" cy="376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36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B0F510-2382-3C1B-45C7-D6DD585E4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A070E81-95DE-25BB-0F99-F9B20F546D88}"/>
              </a:ext>
            </a:extLst>
          </p:cNvPr>
          <p:cNvSpPr txBox="1"/>
          <p:nvPr/>
        </p:nvSpPr>
        <p:spPr>
          <a:xfrm>
            <a:off x="11872721" y="259461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B51B251E-93D6-DC4F-8593-D4882473797D}"/>
              </a:ext>
            </a:extLst>
          </p:cNvPr>
          <p:cNvGrpSpPr/>
          <p:nvPr/>
        </p:nvGrpSpPr>
        <p:grpSpPr>
          <a:xfrm>
            <a:off x="10116820" y="0"/>
            <a:ext cx="2075180" cy="1073150"/>
            <a:chOff x="10117432" y="0"/>
            <a:chExt cx="2075180" cy="107315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67177726-499A-D5E9-D1D2-BDF570D8EF22}"/>
                </a:ext>
              </a:extLst>
            </p:cNvPr>
            <p:cNvSpPr/>
            <p:nvPr/>
          </p:nvSpPr>
          <p:spPr>
            <a:xfrm>
              <a:off x="10117432" y="0"/>
              <a:ext cx="2075180" cy="1073150"/>
            </a:xfrm>
            <a:custGeom>
              <a:avLst/>
              <a:gdLst/>
              <a:ahLst/>
              <a:cxnLst/>
              <a:rect l="l" t="t" r="r" b="b"/>
              <a:pathLst>
                <a:path w="2075179" h="1073150">
                  <a:moveTo>
                    <a:pt x="2074567" y="0"/>
                  </a:moveTo>
                  <a:lnTo>
                    <a:pt x="0" y="0"/>
                  </a:lnTo>
                  <a:lnTo>
                    <a:pt x="267992" y="1072896"/>
                  </a:lnTo>
                  <a:lnTo>
                    <a:pt x="2074567" y="1072896"/>
                  </a:lnTo>
                  <a:lnTo>
                    <a:pt x="2074567" y="0"/>
                  </a:lnTo>
                  <a:close/>
                </a:path>
              </a:pathLst>
            </a:custGeom>
            <a:solidFill>
              <a:srgbClr val="245D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56E7A678-091E-367E-5D6F-628DBC88995A}"/>
                </a:ext>
              </a:extLst>
            </p:cNvPr>
            <p:cNvSpPr/>
            <p:nvPr/>
          </p:nvSpPr>
          <p:spPr>
            <a:xfrm>
              <a:off x="10960607" y="381000"/>
              <a:ext cx="208915" cy="334010"/>
            </a:xfrm>
            <a:custGeom>
              <a:avLst/>
              <a:gdLst/>
              <a:ahLst/>
              <a:cxnLst/>
              <a:rect l="l" t="t" r="r" b="b"/>
              <a:pathLst>
                <a:path w="208915" h="334009">
                  <a:moveTo>
                    <a:pt x="112395" y="0"/>
                  </a:moveTo>
                  <a:lnTo>
                    <a:pt x="0" y="0"/>
                  </a:lnTo>
                  <a:lnTo>
                    <a:pt x="96266" y="166877"/>
                  </a:lnTo>
                  <a:lnTo>
                    <a:pt x="0" y="333755"/>
                  </a:lnTo>
                  <a:lnTo>
                    <a:pt x="112395" y="333755"/>
                  </a:lnTo>
                  <a:lnTo>
                    <a:pt x="208661" y="166877"/>
                  </a:lnTo>
                  <a:lnTo>
                    <a:pt x="1123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F3CDADFE-C9E5-A259-C540-1CFAF4AFC360}"/>
              </a:ext>
            </a:extLst>
          </p:cNvPr>
          <p:cNvSpPr txBox="1"/>
          <p:nvPr/>
        </p:nvSpPr>
        <p:spPr>
          <a:xfrm>
            <a:off x="11410950" y="369570"/>
            <a:ext cx="270762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dirty="0">
                <a:solidFill>
                  <a:srgbClr val="FFFFFF"/>
                </a:solidFill>
                <a:latin typeface="Calibri"/>
                <a:cs typeface="Calibri"/>
              </a:rPr>
              <a:t>12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7" name="object 7">
            <a:extLst>
              <a:ext uri="{FF2B5EF4-FFF2-40B4-BE49-F238E27FC236}">
                <a16:creationId xmlns:a16="http://schemas.microsoft.com/office/drawing/2014/main" id="{321F4984-E1EC-4BB3-7E2F-EA742E71C3B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6991" y="109728"/>
            <a:ext cx="654653" cy="828675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2BD88613-F831-8211-8911-674774FC9F6F}"/>
              </a:ext>
            </a:extLst>
          </p:cNvPr>
          <p:cNvSpPr txBox="1"/>
          <p:nvPr/>
        </p:nvSpPr>
        <p:spPr>
          <a:xfrm>
            <a:off x="1260475" y="45211"/>
            <a:ext cx="33254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A539F"/>
                </a:solidFill>
                <a:latin typeface="Arial"/>
                <a:cs typeface="Arial"/>
              </a:rPr>
              <a:t>Кафедра</a:t>
            </a:r>
            <a:r>
              <a:rPr sz="1400" b="1" dirty="0">
                <a:solidFill>
                  <a:srgbClr val="0A539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A539F"/>
                </a:solidFill>
                <a:latin typeface="Arial"/>
                <a:cs typeface="Arial"/>
              </a:rPr>
              <a:t>биохимии</a:t>
            </a:r>
            <a:r>
              <a:rPr sz="1400" b="1" spc="-30" dirty="0">
                <a:solidFill>
                  <a:srgbClr val="0A53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A539F"/>
                </a:solidFill>
                <a:latin typeface="Arial"/>
                <a:cs typeface="Arial"/>
              </a:rPr>
              <a:t>и</a:t>
            </a:r>
            <a:r>
              <a:rPr sz="1400" b="1" spc="-10" dirty="0">
                <a:solidFill>
                  <a:srgbClr val="0A539F"/>
                </a:solidFill>
                <a:latin typeface="Arial"/>
                <a:cs typeface="Arial"/>
              </a:rPr>
              <a:t> микробиологии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E33728FD-338A-EE52-F11A-E45E21DBBA23}"/>
              </a:ext>
            </a:extLst>
          </p:cNvPr>
          <p:cNvSpPr/>
          <p:nvPr/>
        </p:nvSpPr>
        <p:spPr>
          <a:xfrm>
            <a:off x="135636" y="1072896"/>
            <a:ext cx="12056745" cy="4445"/>
          </a:xfrm>
          <a:custGeom>
            <a:avLst/>
            <a:gdLst/>
            <a:ahLst/>
            <a:cxnLst/>
            <a:rect l="l" t="t" r="r" b="b"/>
            <a:pathLst>
              <a:path w="12056745" h="4444">
                <a:moveTo>
                  <a:pt x="0" y="0"/>
                </a:moveTo>
                <a:lnTo>
                  <a:pt x="12056364" y="3904"/>
                </a:lnTo>
              </a:path>
            </a:pathLst>
          </a:custGeom>
          <a:ln w="12700">
            <a:solidFill>
              <a:srgbClr val="245D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429B1F84-2B9E-09B5-3AC1-ED985C147030}"/>
              </a:ext>
            </a:extLst>
          </p:cNvPr>
          <p:cNvSpPr txBox="1"/>
          <p:nvPr/>
        </p:nvSpPr>
        <p:spPr>
          <a:xfrm>
            <a:off x="1222044" y="391924"/>
            <a:ext cx="7998156" cy="446276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lang="ru-RU" sz="2800" b="1" spc="-30" dirty="0">
                <a:solidFill>
                  <a:srgbClr val="245D9B"/>
                </a:solidFill>
                <a:latin typeface="Arial"/>
                <a:cs typeface="Arial"/>
              </a:rPr>
              <a:t>Аутоиммунные синдромы новорожденных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0" name="object 15">
            <a:extLst>
              <a:ext uri="{FF2B5EF4-FFF2-40B4-BE49-F238E27FC236}">
                <a16:creationId xmlns:a16="http://schemas.microsoft.com/office/drawing/2014/main" id="{2774AD47-BE04-5916-7FAB-285A71BB3B9E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7691755" y="6575117"/>
            <a:ext cx="3739896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spc="5" dirty="0"/>
              <a:t> </a:t>
            </a:r>
            <a:r>
              <a:rPr lang="ru-RU" spc="5" dirty="0"/>
              <a:t>Романенко Наталья Александровна</a:t>
            </a:r>
            <a:r>
              <a:rPr spc="-5" dirty="0"/>
              <a:t>,</a:t>
            </a:r>
            <a:r>
              <a:rPr dirty="0"/>
              <a:t> </a:t>
            </a:r>
            <a:r>
              <a:rPr spc="-15" dirty="0" err="1"/>
              <a:t>канд.биол.наук</a:t>
            </a:r>
            <a:endParaRPr spc="-5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B7B81B3-D6A6-3533-409F-24754914C2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03" y="1752600"/>
            <a:ext cx="6455176" cy="3822573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8BB2638-96EA-476A-B6BA-B49EBF927742}"/>
              </a:ext>
            </a:extLst>
          </p:cNvPr>
          <p:cNvSpPr/>
          <p:nvPr/>
        </p:nvSpPr>
        <p:spPr>
          <a:xfrm>
            <a:off x="6934200" y="1609412"/>
            <a:ext cx="5066791" cy="4562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19050">
              <a:spcBef>
                <a:spcPts val="300"/>
              </a:spcBef>
              <a:defRPr/>
            </a:pPr>
            <a:r>
              <a:rPr lang="ru-RU" altLang="ru-RU" sz="2400" spc="-5" dirty="0">
                <a:solidFill>
                  <a:srgbClr val="001F5F"/>
                </a:solidFill>
                <a:latin typeface="Calibri"/>
                <a:cs typeface="Calibri"/>
              </a:rPr>
              <a:t>Материнские </a:t>
            </a:r>
            <a:r>
              <a:rPr lang="ru-RU" altLang="ru-RU" sz="2400" spc="-5" dirty="0" err="1">
                <a:solidFill>
                  <a:srgbClr val="001F5F"/>
                </a:solidFill>
                <a:latin typeface="Calibri"/>
                <a:cs typeface="Calibri"/>
              </a:rPr>
              <a:t>аутоантитела</a:t>
            </a:r>
            <a:r>
              <a:rPr lang="ru-RU" altLang="ru-RU" sz="2400" spc="-5" dirty="0">
                <a:solidFill>
                  <a:srgbClr val="001F5F"/>
                </a:solidFill>
                <a:latin typeface="Calibri"/>
                <a:cs typeface="Calibri"/>
              </a:rPr>
              <a:t> могут проходить через плаценту и попадать в плод, увеличивая риск выкидышей, преждевременных родов и вызывая такие состояния, как транзиторный гипертиреоз, транзиторный гипотиреоз, транзиторная миастения, транзиторная волчанка новорожденных, а также инсульт и тромбоз.</a:t>
            </a:r>
          </a:p>
          <a:p>
            <a:pPr marL="12700" indent="19050">
              <a:spcBef>
                <a:spcPts val="300"/>
              </a:spcBef>
              <a:defRPr/>
            </a:pPr>
            <a:endParaRPr lang="ru-RU" sz="2400" spc="-5" dirty="0">
              <a:solidFill>
                <a:srgbClr val="001F5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8853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B0F510-2382-3C1B-45C7-D6DD585E4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A070E81-95DE-25BB-0F99-F9B20F546D88}"/>
              </a:ext>
            </a:extLst>
          </p:cNvPr>
          <p:cNvSpPr txBox="1"/>
          <p:nvPr/>
        </p:nvSpPr>
        <p:spPr>
          <a:xfrm>
            <a:off x="11872721" y="259461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B51B251E-93D6-DC4F-8593-D4882473797D}"/>
              </a:ext>
            </a:extLst>
          </p:cNvPr>
          <p:cNvGrpSpPr/>
          <p:nvPr/>
        </p:nvGrpSpPr>
        <p:grpSpPr>
          <a:xfrm>
            <a:off x="10116820" y="0"/>
            <a:ext cx="2075180" cy="1073150"/>
            <a:chOff x="10117432" y="0"/>
            <a:chExt cx="2075180" cy="107315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67177726-499A-D5E9-D1D2-BDF570D8EF22}"/>
                </a:ext>
              </a:extLst>
            </p:cNvPr>
            <p:cNvSpPr/>
            <p:nvPr/>
          </p:nvSpPr>
          <p:spPr>
            <a:xfrm>
              <a:off x="10117432" y="0"/>
              <a:ext cx="2075180" cy="1073150"/>
            </a:xfrm>
            <a:custGeom>
              <a:avLst/>
              <a:gdLst/>
              <a:ahLst/>
              <a:cxnLst/>
              <a:rect l="l" t="t" r="r" b="b"/>
              <a:pathLst>
                <a:path w="2075179" h="1073150">
                  <a:moveTo>
                    <a:pt x="2074567" y="0"/>
                  </a:moveTo>
                  <a:lnTo>
                    <a:pt x="0" y="0"/>
                  </a:lnTo>
                  <a:lnTo>
                    <a:pt x="267992" y="1072896"/>
                  </a:lnTo>
                  <a:lnTo>
                    <a:pt x="2074567" y="1072896"/>
                  </a:lnTo>
                  <a:lnTo>
                    <a:pt x="2074567" y="0"/>
                  </a:lnTo>
                  <a:close/>
                </a:path>
              </a:pathLst>
            </a:custGeom>
            <a:solidFill>
              <a:srgbClr val="245D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56E7A678-091E-367E-5D6F-628DBC88995A}"/>
                </a:ext>
              </a:extLst>
            </p:cNvPr>
            <p:cNvSpPr/>
            <p:nvPr/>
          </p:nvSpPr>
          <p:spPr>
            <a:xfrm>
              <a:off x="10960607" y="381000"/>
              <a:ext cx="208915" cy="334010"/>
            </a:xfrm>
            <a:custGeom>
              <a:avLst/>
              <a:gdLst/>
              <a:ahLst/>
              <a:cxnLst/>
              <a:rect l="l" t="t" r="r" b="b"/>
              <a:pathLst>
                <a:path w="208915" h="334009">
                  <a:moveTo>
                    <a:pt x="112395" y="0"/>
                  </a:moveTo>
                  <a:lnTo>
                    <a:pt x="0" y="0"/>
                  </a:lnTo>
                  <a:lnTo>
                    <a:pt x="96266" y="166877"/>
                  </a:lnTo>
                  <a:lnTo>
                    <a:pt x="0" y="333755"/>
                  </a:lnTo>
                  <a:lnTo>
                    <a:pt x="112395" y="333755"/>
                  </a:lnTo>
                  <a:lnTo>
                    <a:pt x="208661" y="166877"/>
                  </a:lnTo>
                  <a:lnTo>
                    <a:pt x="1123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F3CDADFE-C9E5-A259-C540-1CFAF4AFC360}"/>
              </a:ext>
            </a:extLst>
          </p:cNvPr>
          <p:cNvSpPr txBox="1"/>
          <p:nvPr/>
        </p:nvSpPr>
        <p:spPr>
          <a:xfrm>
            <a:off x="11410950" y="369570"/>
            <a:ext cx="270762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dirty="0">
                <a:solidFill>
                  <a:srgbClr val="FFFFFF"/>
                </a:solidFill>
                <a:latin typeface="Calibri"/>
                <a:cs typeface="Calibri"/>
              </a:rPr>
              <a:t>12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7" name="object 7">
            <a:extLst>
              <a:ext uri="{FF2B5EF4-FFF2-40B4-BE49-F238E27FC236}">
                <a16:creationId xmlns:a16="http://schemas.microsoft.com/office/drawing/2014/main" id="{321F4984-E1EC-4BB3-7E2F-EA742E71C3B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6991" y="109728"/>
            <a:ext cx="654653" cy="828675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2BD88613-F831-8211-8911-674774FC9F6F}"/>
              </a:ext>
            </a:extLst>
          </p:cNvPr>
          <p:cNvSpPr txBox="1"/>
          <p:nvPr/>
        </p:nvSpPr>
        <p:spPr>
          <a:xfrm>
            <a:off x="1260475" y="45211"/>
            <a:ext cx="33254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A539F"/>
                </a:solidFill>
                <a:latin typeface="Arial"/>
                <a:cs typeface="Arial"/>
              </a:rPr>
              <a:t>Кафедра</a:t>
            </a:r>
            <a:r>
              <a:rPr sz="1400" b="1" dirty="0">
                <a:solidFill>
                  <a:srgbClr val="0A539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A539F"/>
                </a:solidFill>
                <a:latin typeface="Arial"/>
                <a:cs typeface="Arial"/>
              </a:rPr>
              <a:t>биохимии</a:t>
            </a:r>
            <a:r>
              <a:rPr sz="1400" b="1" spc="-30" dirty="0">
                <a:solidFill>
                  <a:srgbClr val="0A53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A539F"/>
                </a:solidFill>
                <a:latin typeface="Arial"/>
                <a:cs typeface="Arial"/>
              </a:rPr>
              <a:t>и</a:t>
            </a:r>
            <a:r>
              <a:rPr sz="1400" b="1" spc="-10" dirty="0">
                <a:solidFill>
                  <a:srgbClr val="0A539F"/>
                </a:solidFill>
                <a:latin typeface="Arial"/>
                <a:cs typeface="Arial"/>
              </a:rPr>
              <a:t> микробиологии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E33728FD-338A-EE52-F11A-E45E21DBBA23}"/>
              </a:ext>
            </a:extLst>
          </p:cNvPr>
          <p:cNvSpPr/>
          <p:nvPr/>
        </p:nvSpPr>
        <p:spPr>
          <a:xfrm>
            <a:off x="135636" y="1072896"/>
            <a:ext cx="12056745" cy="4445"/>
          </a:xfrm>
          <a:custGeom>
            <a:avLst/>
            <a:gdLst/>
            <a:ahLst/>
            <a:cxnLst/>
            <a:rect l="l" t="t" r="r" b="b"/>
            <a:pathLst>
              <a:path w="12056745" h="4444">
                <a:moveTo>
                  <a:pt x="0" y="0"/>
                </a:moveTo>
                <a:lnTo>
                  <a:pt x="12056364" y="3904"/>
                </a:lnTo>
              </a:path>
            </a:pathLst>
          </a:custGeom>
          <a:ln w="12700">
            <a:solidFill>
              <a:srgbClr val="245D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429B1F84-2B9E-09B5-3AC1-ED985C147030}"/>
              </a:ext>
            </a:extLst>
          </p:cNvPr>
          <p:cNvSpPr txBox="1"/>
          <p:nvPr/>
        </p:nvSpPr>
        <p:spPr>
          <a:xfrm>
            <a:off x="1222044" y="228600"/>
            <a:ext cx="7998156" cy="830997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lang="ru-RU" sz="2800" b="1" spc="-30" dirty="0">
                <a:solidFill>
                  <a:srgbClr val="245D9B"/>
                </a:solidFill>
                <a:latin typeface="Arial"/>
                <a:cs typeface="Arial"/>
              </a:rPr>
              <a:t>Возрастные особенности иммунологической реактивности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0" name="object 15">
            <a:extLst>
              <a:ext uri="{FF2B5EF4-FFF2-40B4-BE49-F238E27FC236}">
                <a16:creationId xmlns:a16="http://schemas.microsoft.com/office/drawing/2014/main" id="{2774AD47-BE04-5916-7FAB-285A71BB3B9E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7691755" y="6575117"/>
            <a:ext cx="3739896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spc="5" dirty="0"/>
              <a:t> </a:t>
            </a:r>
            <a:r>
              <a:rPr lang="ru-RU" spc="5" dirty="0"/>
              <a:t>Романенко Наталья Александровна</a:t>
            </a:r>
            <a:r>
              <a:rPr spc="-5" dirty="0"/>
              <a:t>,</a:t>
            </a:r>
            <a:r>
              <a:rPr dirty="0"/>
              <a:t> </a:t>
            </a:r>
            <a:r>
              <a:rPr spc="-15" dirty="0" err="1"/>
              <a:t>канд.биол.наук</a:t>
            </a:r>
            <a:endParaRPr spc="-5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8BB2638-96EA-476A-B6BA-B49EBF927742}"/>
              </a:ext>
            </a:extLst>
          </p:cNvPr>
          <p:cNvSpPr/>
          <p:nvPr/>
        </p:nvSpPr>
        <p:spPr>
          <a:xfrm>
            <a:off x="4953000" y="1407413"/>
            <a:ext cx="6895592" cy="4732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19050">
              <a:spcBef>
                <a:spcPts val="300"/>
              </a:spcBef>
              <a:spcAft>
                <a:spcPts val="1200"/>
              </a:spcAft>
              <a:defRPr/>
            </a:pPr>
            <a:r>
              <a:rPr lang="ru-RU" sz="2400" spc="-5" dirty="0">
                <a:solidFill>
                  <a:srgbClr val="001F5F"/>
                </a:solidFill>
                <a:latin typeface="Calibri"/>
                <a:cs typeface="Calibri"/>
              </a:rPr>
              <a:t>Возрастные особенности онтогенеза иммунной системы новорожденных определяются как </a:t>
            </a:r>
            <a:r>
              <a:rPr lang="ru-RU" sz="2400" b="1" spc="-5" dirty="0">
                <a:solidFill>
                  <a:srgbClr val="001F5F"/>
                </a:solidFill>
                <a:latin typeface="Calibri"/>
                <a:cs typeface="Calibri"/>
              </a:rPr>
              <a:t>физиологическое иммунодефицитное состояние</a:t>
            </a:r>
            <a:r>
              <a:rPr lang="ru-RU" sz="2400" spc="-5" dirty="0">
                <a:solidFill>
                  <a:srgbClr val="001F5F"/>
                </a:solidFill>
                <a:latin typeface="Calibri"/>
                <a:cs typeface="Calibri"/>
              </a:rPr>
              <a:t>. </a:t>
            </a:r>
          </a:p>
          <a:p>
            <a:pPr marL="12700" indent="19050">
              <a:spcBef>
                <a:spcPts val="300"/>
              </a:spcBef>
              <a:spcAft>
                <a:spcPts val="1200"/>
              </a:spcAft>
              <a:defRPr/>
            </a:pPr>
            <a:r>
              <a:rPr lang="ru-RU" sz="2400" spc="-5" dirty="0">
                <a:solidFill>
                  <a:srgbClr val="001F5F"/>
                </a:solidFill>
                <a:latin typeface="Calibri"/>
                <a:cs typeface="Calibri"/>
              </a:rPr>
              <a:t>В создании пассивного иммунитета в этот период большую роль играет </a:t>
            </a:r>
            <a:r>
              <a:rPr lang="ru-RU" sz="2400" spc="-5" dirty="0" err="1">
                <a:solidFill>
                  <a:srgbClr val="001F5F"/>
                </a:solidFill>
                <a:latin typeface="Calibri"/>
                <a:cs typeface="Calibri"/>
              </a:rPr>
              <a:t>IgG</a:t>
            </a:r>
            <a:r>
              <a:rPr lang="ru-RU" sz="2400" spc="-5" dirty="0">
                <a:solidFill>
                  <a:srgbClr val="001F5F"/>
                </a:solidFill>
                <a:latin typeface="Calibri"/>
                <a:cs typeface="Calibri"/>
              </a:rPr>
              <a:t>, проникший через плаценту из организма матери. </a:t>
            </a:r>
          </a:p>
          <a:p>
            <a:pPr marL="12700" indent="19050">
              <a:spcBef>
                <a:spcPts val="300"/>
              </a:spcBef>
              <a:spcAft>
                <a:spcPts val="1200"/>
              </a:spcAft>
              <a:defRPr/>
            </a:pPr>
            <a:r>
              <a:rPr lang="ru-RU" sz="2400" spc="-5" dirty="0">
                <a:solidFill>
                  <a:srgbClr val="001F5F"/>
                </a:solidFill>
                <a:latin typeface="Calibri"/>
                <a:cs typeface="Calibri"/>
              </a:rPr>
              <a:t>Концентрация </a:t>
            </a:r>
            <a:r>
              <a:rPr lang="ru-RU" sz="2400" spc="-5" dirty="0" err="1">
                <a:solidFill>
                  <a:srgbClr val="001F5F"/>
                </a:solidFill>
                <a:latin typeface="Calibri"/>
                <a:cs typeface="Calibri"/>
              </a:rPr>
              <a:t>IgG</a:t>
            </a:r>
            <a:r>
              <a:rPr lang="ru-RU" sz="2400" spc="-5" dirty="0">
                <a:solidFill>
                  <a:srgbClr val="001F5F"/>
                </a:solidFill>
                <a:latin typeface="Calibri"/>
                <a:cs typeface="Calibri"/>
              </a:rPr>
              <a:t> у новорожденных в норме значительно превышает показатели взрослого человека, однако у них присутствует недостаток </a:t>
            </a:r>
            <a:r>
              <a:rPr lang="ru-RU" sz="2400" spc="-5" dirty="0" err="1">
                <a:solidFill>
                  <a:srgbClr val="001F5F"/>
                </a:solidFill>
                <a:latin typeface="Calibri"/>
                <a:cs typeface="Calibri"/>
              </a:rPr>
              <a:t>IgA</a:t>
            </a:r>
            <a:r>
              <a:rPr lang="ru-RU" sz="2400" spc="-5" dirty="0">
                <a:solidFill>
                  <a:srgbClr val="001F5F"/>
                </a:solidFill>
                <a:latin typeface="Calibri"/>
                <a:cs typeface="Calibri"/>
              </a:rPr>
              <a:t>- и </a:t>
            </a:r>
            <a:r>
              <a:rPr lang="ru-RU" sz="2400" spc="-5" dirty="0" err="1">
                <a:solidFill>
                  <a:srgbClr val="001F5F"/>
                </a:solidFill>
                <a:latin typeface="Calibri"/>
                <a:cs typeface="Calibri"/>
              </a:rPr>
              <a:t>IgM</a:t>
            </a:r>
            <a:r>
              <a:rPr lang="ru-RU" sz="2400" spc="-5" dirty="0">
                <a:solidFill>
                  <a:srgbClr val="001F5F"/>
                </a:solidFill>
                <a:latin typeface="Calibri"/>
                <a:cs typeface="Calibri"/>
              </a:rPr>
              <a:t>-антител. </a:t>
            </a:r>
          </a:p>
          <a:p>
            <a:pPr marL="12700" indent="19050">
              <a:spcBef>
                <a:spcPts val="300"/>
              </a:spcBef>
              <a:defRPr/>
            </a:pPr>
            <a:endParaRPr lang="ru-RU" sz="2400" spc="-5" dirty="0">
              <a:solidFill>
                <a:srgbClr val="001F5F"/>
              </a:solidFill>
              <a:latin typeface="Calibri"/>
              <a:cs typeface="Calibri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7E46BD3-B531-48D4-A7C8-C0AEA863B6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06195"/>
            <a:ext cx="3846912" cy="480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942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B0F510-2382-3C1B-45C7-D6DD585E4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A070E81-95DE-25BB-0F99-F9B20F546D88}"/>
              </a:ext>
            </a:extLst>
          </p:cNvPr>
          <p:cNvSpPr txBox="1"/>
          <p:nvPr/>
        </p:nvSpPr>
        <p:spPr>
          <a:xfrm>
            <a:off x="11872721" y="259461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B51B251E-93D6-DC4F-8593-D4882473797D}"/>
              </a:ext>
            </a:extLst>
          </p:cNvPr>
          <p:cNvGrpSpPr/>
          <p:nvPr/>
        </p:nvGrpSpPr>
        <p:grpSpPr>
          <a:xfrm>
            <a:off x="10116820" y="0"/>
            <a:ext cx="2075180" cy="1073150"/>
            <a:chOff x="10117432" y="0"/>
            <a:chExt cx="2075180" cy="107315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67177726-499A-D5E9-D1D2-BDF570D8EF22}"/>
                </a:ext>
              </a:extLst>
            </p:cNvPr>
            <p:cNvSpPr/>
            <p:nvPr/>
          </p:nvSpPr>
          <p:spPr>
            <a:xfrm>
              <a:off x="10117432" y="0"/>
              <a:ext cx="2075180" cy="1073150"/>
            </a:xfrm>
            <a:custGeom>
              <a:avLst/>
              <a:gdLst/>
              <a:ahLst/>
              <a:cxnLst/>
              <a:rect l="l" t="t" r="r" b="b"/>
              <a:pathLst>
                <a:path w="2075179" h="1073150">
                  <a:moveTo>
                    <a:pt x="2074567" y="0"/>
                  </a:moveTo>
                  <a:lnTo>
                    <a:pt x="0" y="0"/>
                  </a:lnTo>
                  <a:lnTo>
                    <a:pt x="267992" y="1072896"/>
                  </a:lnTo>
                  <a:lnTo>
                    <a:pt x="2074567" y="1072896"/>
                  </a:lnTo>
                  <a:lnTo>
                    <a:pt x="2074567" y="0"/>
                  </a:lnTo>
                  <a:close/>
                </a:path>
              </a:pathLst>
            </a:custGeom>
            <a:solidFill>
              <a:srgbClr val="245D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56E7A678-091E-367E-5D6F-628DBC88995A}"/>
                </a:ext>
              </a:extLst>
            </p:cNvPr>
            <p:cNvSpPr/>
            <p:nvPr/>
          </p:nvSpPr>
          <p:spPr>
            <a:xfrm>
              <a:off x="10960607" y="381000"/>
              <a:ext cx="208915" cy="334010"/>
            </a:xfrm>
            <a:custGeom>
              <a:avLst/>
              <a:gdLst/>
              <a:ahLst/>
              <a:cxnLst/>
              <a:rect l="l" t="t" r="r" b="b"/>
              <a:pathLst>
                <a:path w="208915" h="334009">
                  <a:moveTo>
                    <a:pt x="112395" y="0"/>
                  </a:moveTo>
                  <a:lnTo>
                    <a:pt x="0" y="0"/>
                  </a:lnTo>
                  <a:lnTo>
                    <a:pt x="96266" y="166877"/>
                  </a:lnTo>
                  <a:lnTo>
                    <a:pt x="0" y="333755"/>
                  </a:lnTo>
                  <a:lnTo>
                    <a:pt x="112395" y="333755"/>
                  </a:lnTo>
                  <a:lnTo>
                    <a:pt x="208661" y="166877"/>
                  </a:lnTo>
                  <a:lnTo>
                    <a:pt x="1123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F3CDADFE-C9E5-A259-C540-1CFAF4AFC360}"/>
              </a:ext>
            </a:extLst>
          </p:cNvPr>
          <p:cNvSpPr txBox="1"/>
          <p:nvPr/>
        </p:nvSpPr>
        <p:spPr>
          <a:xfrm>
            <a:off x="11410950" y="369570"/>
            <a:ext cx="270762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dirty="0">
                <a:solidFill>
                  <a:srgbClr val="FFFFFF"/>
                </a:solidFill>
                <a:latin typeface="Calibri"/>
                <a:cs typeface="Calibri"/>
              </a:rPr>
              <a:t>13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7" name="object 7">
            <a:extLst>
              <a:ext uri="{FF2B5EF4-FFF2-40B4-BE49-F238E27FC236}">
                <a16:creationId xmlns:a16="http://schemas.microsoft.com/office/drawing/2014/main" id="{321F4984-E1EC-4BB3-7E2F-EA742E71C3B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6991" y="109728"/>
            <a:ext cx="654653" cy="828675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2BD88613-F831-8211-8911-674774FC9F6F}"/>
              </a:ext>
            </a:extLst>
          </p:cNvPr>
          <p:cNvSpPr txBox="1"/>
          <p:nvPr/>
        </p:nvSpPr>
        <p:spPr>
          <a:xfrm>
            <a:off x="1260475" y="45211"/>
            <a:ext cx="33254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A539F"/>
                </a:solidFill>
                <a:latin typeface="Arial"/>
                <a:cs typeface="Arial"/>
              </a:rPr>
              <a:t>Кафедра</a:t>
            </a:r>
            <a:r>
              <a:rPr sz="1400" b="1" dirty="0">
                <a:solidFill>
                  <a:srgbClr val="0A539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A539F"/>
                </a:solidFill>
                <a:latin typeface="Arial"/>
                <a:cs typeface="Arial"/>
              </a:rPr>
              <a:t>биохимии</a:t>
            </a:r>
            <a:r>
              <a:rPr sz="1400" b="1" spc="-30" dirty="0">
                <a:solidFill>
                  <a:srgbClr val="0A53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A539F"/>
                </a:solidFill>
                <a:latin typeface="Arial"/>
                <a:cs typeface="Arial"/>
              </a:rPr>
              <a:t>и</a:t>
            </a:r>
            <a:r>
              <a:rPr sz="1400" b="1" spc="-10" dirty="0">
                <a:solidFill>
                  <a:srgbClr val="0A539F"/>
                </a:solidFill>
                <a:latin typeface="Arial"/>
                <a:cs typeface="Arial"/>
              </a:rPr>
              <a:t> микробиологии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E33728FD-338A-EE52-F11A-E45E21DBBA23}"/>
              </a:ext>
            </a:extLst>
          </p:cNvPr>
          <p:cNvSpPr/>
          <p:nvPr/>
        </p:nvSpPr>
        <p:spPr>
          <a:xfrm>
            <a:off x="135636" y="1072896"/>
            <a:ext cx="12056745" cy="4445"/>
          </a:xfrm>
          <a:custGeom>
            <a:avLst/>
            <a:gdLst/>
            <a:ahLst/>
            <a:cxnLst/>
            <a:rect l="l" t="t" r="r" b="b"/>
            <a:pathLst>
              <a:path w="12056745" h="4444">
                <a:moveTo>
                  <a:pt x="0" y="0"/>
                </a:moveTo>
                <a:lnTo>
                  <a:pt x="12056364" y="3904"/>
                </a:lnTo>
              </a:path>
            </a:pathLst>
          </a:custGeom>
          <a:ln w="12700">
            <a:solidFill>
              <a:srgbClr val="245D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429B1F84-2B9E-09B5-3AC1-ED985C147030}"/>
              </a:ext>
            </a:extLst>
          </p:cNvPr>
          <p:cNvSpPr txBox="1"/>
          <p:nvPr/>
        </p:nvSpPr>
        <p:spPr>
          <a:xfrm>
            <a:off x="1222044" y="228600"/>
            <a:ext cx="7998156" cy="830997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lang="ru-RU" sz="2800" b="1" spc="-30" dirty="0">
                <a:solidFill>
                  <a:srgbClr val="245D9B"/>
                </a:solidFill>
                <a:latin typeface="Arial"/>
                <a:cs typeface="Arial"/>
              </a:rPr>
              <a:t>Возрастные особенности иммунологической реактивности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0" name="object 15">
            <a:extLst>
              <a:ext uri="{FF2B5EF4-FFF2-40B4-BE49-F238E27FC236}">
                <a16:creationId xmlns:a16="http://schemas.microsoft.com/office/drawing/2014/main" id="{2774AD47-BE04-5916-7FAB-285A71BB3B9E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7691755" y="6575117"/>
            <a:ext cx="3739896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spc="5" dirty="0"/>
              <a:t> </a:t>
            </a:r>
            <a:r>
              <a:rPr lang="ru-RU" spc="5" dirty="0"/>
              <a:t>Романенко Наталья Александровна</a:t>
            </a:r>
            <a:r>
              <a:rPr spc="-5" dirty="0"/>
              <a:t>,</a:t>
            </a:r>
            <a:r>
              <a:rPr dirty="0"/>
              <a:t> </a:t>
            </a:r>
            <a:r>
              <a:rPr spc="-15" dirty="0" err="1"/>
              <a:t>канд.биол.наук</a:t>
            </a:r>
            <a:endParaRPr spc="-5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8BB2638-96EA-476A-B6BA-B49EBF927742}"/>
              </a:ext>
            </a:extLst>
          </p:cNvPr>
          <p:cNvSpPr/>
          <p:nvPr/>
        </p:nvSpPr>
        <p:spPr>
          <a:xfrm>
            <a:off x="5181600" y="1407413"/>
            <a:ext cx="6514592" cy="527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19050">
              <a:spcBef>
                <a:spcPts val="300"/>
              </a:spcBef>
              <a:defRPr/>
            </a:pPr>
            <a:r>
              <a:rPr lang="ru-RU" sz="2400" spc="-5" dirty="0">
                <a:solidFill>
                  <a:srgbClr val="001F5F"/>
                </a:solidFill>
                <a:latin typeface="Calibri"/>
                <a:cs typeface="Calibri"/>
              </a:rPr>
              <a:t>В раннем постнатальном периоде основные факторы иммунитета ребенок получает от матери через молозиво и молоко. </a:t>
            </a:r>
          </a:p>
          <a:p>
            <a:pPr marL="12700" indent="19050">
              <a:spcBef>
                <a:spcPts val="300"/>
              </a:spcBef>
              <a:defRPr/>
            </a:pPr>
            <a:endParaRPr lang="ru-RU" sz="2400" spc="-5" dirty="0">
              <a:solidFill>
                <a:srgbClr val="001F5F"/>
              </a:solidFill>
              <a:latin typeface="Calibri"/>
              <a:cs typeface="Calibri"/>
            </a:endParaRPr>
          </a:p>
          <a:p>
            <a:pPr marL="12700" indent="19050">
              <a:spcBef>
                <a:spcPts val="300"/>
              </a:spcBef>
              <a:defRPr/>
            </a:pPr>
            <a:r>
              <a:rPr lang="ru-RU" sz="2400" spc="-5" dirty="0">
                <a:solidFill>
                  <a:srgbClr val="001F5F"/>
                </a:solidFill>
                <a:latin typeface="Calibri"/>
                <a:cs typeface="Calibri"/>
              </a:rPr>
              <a:t>В молоке содержатся:</a:t>
            </a:r>
          </a:p>
          <a:p>
            <a:pPr marL="355600" indent="-342900">
              <a:spcBef>
                <a:spcPts val="300"/>
              </a:spcBef>
              <a:buFont typeface="Wingdings" panose="05000000000000000000" pitchFamily="2" charset="2"/>
              <a:buChar char="ü"/>
              <a:defRPr/>
            </a:pPr>
            <a:r>
              <a:rPr lang="ru-RU" sz="2400" spc="-5" dirty="0">
                <a:solidFill>
                  <a:srgbClr val="001F5F"/>
                </a:solidFill>
                <a:latin typeface="Calibri"/>
                <a:cs typeface="Calibri"/>
              </a:rPr>
              <a:t>лизоцим;</a:t>
            </a:r>
          </a:p>
          <a:p>
            <a:pPr marL="355600" indent="-342900">
              <a:spcBef>
                <a:spcPts val="300"/>
              </a:spcBef>
              <a:buFont typeface="Wingdings" panose="05000000000000000000" pitchFamily="2" charset="2"/>
              <a:buChar char="ü"/>
              <a:defRPr/>
            </a:pPr>
            <a:r>
              <a:rPr lang="ru-RU" sz="2400" spc="-5" dirty="0">
                <a:solidFill>
                  <a:srgbClr val="001F5F"/>
                </a:solidFill>
                <a:latin typeface="Calibri"/>
                <a:cs typeface="Calibri"/>
              </a:rPr>
              <a:t>фактор резистентности к стафилококку;</a:t>
            </a:r>
          </a:p>
          <a:p>
            <a:pPr marL="355600" indent="-342900">
              <a:spcBef>
                <a:spcPts val="300"/>
              </a:spcBef>
              <a:buFont typeface="Wingdings" panose="05000000000000000000" pitchFamily="2" charset="2"/>
              <a:buChar char="ü"/>
              <a:defRPr/>
            </a:pPr>
            <a:r>
              <a:rPr lang="ru-RU" sz="2400" spc="-5" dirty="0" err="1">
                <a:solidFill>
                  <a:srgbClr val="001F5F"/>
                </a:solidFill>
                <a:latin typeface="Calibri"/>
                <a:cs typeface="Calibri"/>
              </a:rPr>
              <a:t>лактопероксидаза</a:t>
            </a:r>
            <a:r>
              <a:rPr lang="ru-RU" sz="2400" spc="-5" dirty="0">
                <a:solidFill>
                  <a:srgbClr val="001F5F"/>
                </a:solidFill>
                <a:latin typeface="Calibri"/>
                <a:cs typeface="Calibri"/>
              </a:rPr>
              <a:t>;</a:t>
            </a:r>
          </a:p>
          <a:p>
            <a:pPr marL="355600" indent="-342900">
              <a:spcBef>
                <a:spcPts val="300"/>
              </a:spcBef>
              <a:buFont typeface="Wingdings" panose="05000000000000000000" pitchFamily="2" charset="2"/>
              <a:buChar char="ü"/>
              <a:defRPr/>
            </a:pPr>
            <a:r>
              <a:rPr lang="ru-RU" sz="2400" spc="-5" dirty="0" err="1">
                <a:solidFill>
                  <a:srgbClr val="001F5F"/>
                </a:solidFill>
                <a:latin typeface="Calibri"/>
                <a:cs typeface="Calibri"/>
              </a:rPr>
              <a:t>лактоферрин</a:t>
            </a:r>
            <a:r>
              <a:rPr lang="ru-RU" sz="2400" spc="-5" dirty="0">
                <a:solidFill>
                  <a:srgbClr val="001F5F"/>
                </a:solidFill>
                <a:latin typeface="Calibri"/>
                <a:cs typeface="Calibri"/>
              </a:rPr>
              <a:t>;</a:t>
            </a:r>
          </a:p>
          <a:p>
            <a:pPr marL="355600" indent="-342900">
              <a:spcBef>
                <a:spcPts val="300"/>
              </a:spcBef>
              <a:buFont typeface="Wingdings" panose="05000000000000000000" pitchFamily="2" charset="2"/>
              <a:buChar char="ü"/>
              <a:defRPr/>
            </a:pPr>
            <a:r>
              <a:rPr lang="ru-RU" sz="2400" spc="-5" dirty="0">
                <a:solidFill>
                  <a:srgbClr val="001F5F"/>
                </a:solidFill>
                <a:latin typeface="Calibri"/>
                <a:cs typeface="Calibri"/>
              </a:rPr>
              <a:t>интерфероны;</a:t>
            </a:r>
          </a:p>
          <a:p>
            <a:pPr marL="355600" indent="-342900">
              <a:spcBef>
                <a:spcPts val="300"/>
              </a:spcBef>
              <a:buFont typeface="Wingdings" panose="05000000000000000000" pitchFamily="2" charset="2"/>
              <a:buChar char="ü"/>
              <a:defRPr/>
            </a:pPr>
            <a:r>
              <a:rPr lang="ru-RU" sz="2400" spc="-5" dirty="0">
                <a:solidFill>
                  <a:srgbClr val="001F5F"/>
                </a:solidFill>
                <a:latin typeface="Calibri"/>
                <a:cs typeface="Calibri"/>
              </a:rPr>
              <a:t>комплемент;</a:t>
            </a:r>
          </a:p>
          <a:p>
            <a:pPr marL="355600" indent="-342900">
              <a:spcBef>
                <a:spcPts val="300"/>
              </a:spcBef>
              <a:buFont typeface="Wingdings" panose="05000000000000000000" pitchFamily="2" charset="2"/>
              <a:buChar char="ü"/>
              <a:defRPr/>
            </a:pPr>
            <a:r>
              <a:rPr lang="ru-RU" sz="2400" spc="-5" dirty="0">
                <a:solidFill>
                  <a:srgbClr val="001F5F"/>
                </a:solidFill>
                <a:latin typeface="Calibri"/>
                <a:cs typeface="Calibri"/>
              </a:rPr>
              <a:t>иммуноглобулины</a:t>
            </a:r>
          </a:p>
          <a:p>
            <a:pPr marL="12700" indent="19050">
              <a:spcBef>
                <a:spcPts val="300"/>
              </a:spcBef>
              <a:defRPr/>
            </a:pPr>
            <a:endParaRPr lang="ru-RU" sz="2400" spc="-5" dirty="0">
              <a:solidFill>
                <a:srgbClr val="001F5F"/>
              </a:solidFill>
              <a:latin typeface="Calibri"/>
              <a:cs typeface="Calibri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3941AC4-5FEC-40C5-AD99-D3D30BCF7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24" y="1524000"/>
            <a:ext cx="4317276" cy="288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104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B0F510-2382-3C1B-45C7-D6DD585E4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A070E81-95DE-25BB-0F99-F9B20F546D88}"/>
              </a:ext>
            </a:extLst>
          </p:cNvPr>
          <p:cNvSpPr txBox="1"/>
          <p:nvPr/>
        </p:nvSpPr>
        <p:spPr>
          <a:xfrm>
            <a:off x="11872721" y="259461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B51B251E-93D6-DC4F-8593-D4882473797D}"/>
              </a:ext>
            </a:extLst>
          </p:cNvPr>
          <p:cNvGrpSpPr/>
          <p:nvPr/>
        </p:nvGrpSpPr>
        <p:grpSpPr>
          <a:xfrm>
            <a:off x="10116820" y="0"/>
            <a:ext cx="2075180" cy="1073150"/>
            <a:chOff x="10117432" y="0"/>
            <a:chExt cx="2075180" cy="107315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67177726-499A-D5E9-D1D2-BDF570D8EF22}"/>
                </a:ext>
              </a:extLst>
            </p:cNvPr>
            <p:cNvSpPr/>
            <p:nvPr/>
          </p:nvSpPr>
          <p:spPr>
            <a:xfrm>
              <a:off x="10117432" y="0"/>
              <a:ext cx="2075180" cy="1073150"/>
            </a:xfrm>
            <a:custGeom>
              <a:avLst/>
              <a:gdLst/>
              <a:ahLst/>
              <a:cxnLst/>
              <a:rect l="l" t="t" r="r" b="b"/>
              <a:pathLst>
                <a:path w="2075179" h="1073150">
                  <a:moveTo>
                    <a:pt x="2074567" y="0"/>
                  </a:moveTo>
                  <a:lnTo>
                    <a:pt x="0" y="0"/>
                  </a:lnTo>
                  <a:lnTo>
                    <a:pt x="267992" y="1072896"/>
                  </a:lnTo>
                  <a:lnTo>
                    <a:pt x="2074567" y="1072896"/>
                  </a:lnTo>
                  <a:lnTo>
                    <a:pt x="2074567" y="0"/>
                  </a:lnTo>
                  <a:close/>
                </a:path>
              </a:pathLst>
            </a:custGeom>
            <a:solidFill>
              <a:srgbClr val="245D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56E7A678-091E-367E-5D6F-628DBC88995A}"/>
                </a:ext>
              </a:extLst>
            </p:cNvPr>
            <p:cNvSpPr/>
            <p:nvPr/>
          </p:nvSpPr>
          <p:spPr>
            <a:xfrm>
              <a:off x="10960607" y="381000"/>
              <a:ext cx="208915" cy="334010"/>
            </a:xfrm>
            <a:custGeom>
              <a:avLst/>
              <a:gdLst/>
              <a:ahLst/>
              <a:cxnLst/>
              <a:rect l="l" t="t" r="r" b="b"/>
              <a:pathLst>
                <a:path w="208915" h="334009">
                  <a:moveTo>
                    <a:pt x="112395" y="0"/>
                  </a:moveTo>
                  <a:lnTo>
                    <a:pt x="0" y="0"/>
                  </a:lnTo>
                  <a:lnTo>
                    <a:pt x="96266" y="166877"/>
                  </a:lnTo>
                  <a:lnTo>
                    <a:pt x="0" y="333755"/>
                  </a:lnTo>
                  <a:lnTo>
                    <a:pt x="112395" y="333755"/>
                  </a:lnTo>
                  <a:lnTo>
                    <a:pt x="208661" y="166877"/>
                  </a:lnTo>
                  <a:lnTo>
                    <a:pt x="1123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F3CDADFE-C9E5-A259-C540-1CFAF4AFC360}"/>
              </a:ext>
            </a:extLst>
          </p:cNvPr>
          <p:cNvSpPr txBox="1"/>
          <p:nvPr/>
        </p:nvSpPr>
        <p:spPr>
          <a:xfrm>
            <a:off x="11410950" y="369570"/>
            <a:ext cx="270762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dirty="0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7" name="object 7">
            <a:extLst>
              <a:ext uri="{FF2B5EF4-FFF2-40B4-BE49-F238E27FC236}">
                <a16:creationId xmlns:a16="http://schemas.microsoft.com/office/drawing/2014/main" id="{321F4984-E1EC-4BB3-7E2F-EA742E71C3B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6991" y="109728"/>
            <a:ext cx="654653" cy="828675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2BD88613-F831-8211-8911-674774FC9F6F}"/>
              </a:ext>
            </a:extLst>
          </p:cNvPr>
          <p:cNvSpPr txBox="1"/>
          <p:nvPr/>
        </p:nvSpPr>
        <p:spPr>
          <a:xfrm>
            <a:off x="1260475" y="45211"/>
            <a:ext cx="33254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A539F"/>
                </a:solidFill>
                <a:latin typeface="Arial"/>
                <a:cs typeface="Arial"/>
              </a:rPr>
              <a:t>Кафедра</a:t>
            </a:r>
            <a:r>
              <a:rPr sz="1400" b="1" dirty="0">
                <a:solidFill>
                  <a:srgbClr val="0A539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A539F"/>
                </a:solidFill>
                <a:latin typeface="Arial"/>
                <a:cs typeface="Arial"/>
              </a:rPr>
              <a:t>биохимии</a:t>
            </a:r>
            <a:r>
              <a:rPr sz="1400" b="1" spc="-30" dirty="0">
                <a:solidFill>
                  <a:srgbClr val="0A53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A539F"/>
                </a:solidFill>
                <a:latin typeface="Arial"/>
                <a:cs typeface="Arial"/>
              </a:rPr>
              <a:t>и</a:t>
            </a:r>
            <a:r>
              <a:rPr sz="1400" b="1" spc="-10" dirty="0">
                <a:solidFill>
                  <a:srgbClr val="0A539F"/>
                </a:solidFill>
                <a:latin typeface="Arial"/>
                <a:cs typeface="Arial"/>
              </a:rPr>
              <a:t> микробиологии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E33728FD-338A-EE52-F11A-E45E21DBBA23}"/>
              </a:ext>
            </a:extLst>
          </p:cNvPr>
          <p:cNvSpPr/>
          <p:nvPr/>
        </p:nvSpPr>
        <p:spPr>
          <a:xfrm>
            <a:off x="135636" y="1072896"/>
            <a:ext cx="12056745" cy="4445"/>
          </a:xfrm>
          <a:custGeom>
            <a:avLst/>
            <a:gdLst/>
            <a:ahLst/>
            <a:cxnLst/>
            <a:rect l="l" t="t" r="r" b="b"/>
            <a:pathLst>
              <a:path w="12056745" h="4444">
                <a:moveTo>
                  <a:pt x="0" y="0"/>
                </a:moveTo>
                <a:lnTo>
                  <a:pt x="12056364" y="3904"/>
                </a:lnTo>
              </a:path>
            </a:pathLst>
          </a:custGeom>
          <a:ln w="12700">
            <a:solidFill>
              <a:srgbClr val="245D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429B1F84-2B9E-09B5-3AC1-ED985C147030}"/>
              </a:ext>
            </a:extLst>
          </p:cNvPr>
          <p:cNvSpPr txBox="1"/>
          <p:nvPr/>
        </p:nvSpPr>
        <p:spPr>
          <a:xfrm>
            <a:off x="1222044" y="228600"/>
            <a:ext cx="7998156" cy="830997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lang="ru-RU" sz="2800" b="1" spc="-30" dirty="0">
                <a:solidFill>
                  <a:srgbClr val="245D9B"/>
                </a:solidFill>
                <a:latin typeface="Arial"/>
                <a:cs typeface="Arial"/>
              </a:rPr>
              <a:t>Возрастные особенности иммунологической реактивности (лимфоциты)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0" name="object 15">
            <a:extLst>
              <a:ext uri="{FF2B5EF4-FFF2-40B4-BE49-F238E27FC236}">
                <a16:creationId xmlns:a16="http://schemas.microsoft.com/office/drawing/2014/main" id="{2774AD47-BE04-5916-7FAB-285A71BB3B9E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7691755" y="6575117"/>
            <a:ext cx="3739896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spc="5" dirty="0"/>
              <a:t> </a:t>
            </a:r>
            <a:r>
              <a:rPr lang="ru-RU" spc="5" dirty="0"/>
              <a:t>Романенко Наталья Александровна</a:t>
            </a:r>
            <a:r>
              <a:rPr spc="-5" dirty="0"/>
              <a:t>,</a:t>
            </a:r>
            <a:r>
              <a:rPr dirty="0"/>
              <a:t> </a:t>
            </a:r>
            <a:r>
              <a:rPr spc="-15" dirty="0" err="1"/>
              <a:t>канд.биол.наук</a:t>
            </a:r>
            <a:endParaRPr spc="-5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8BB2638-96EA-476A-B6BA-B49EBF927742}"/>
              </a:ext>
            </a:extLst>
          </p:cNvPr>
          <p:cNvSpPr/>
          <p:nvPr/>
        </p:nvSpPr>
        <p:spPr>
          <a:xfrm>
            <a:off x="381000" y="1407413"/>
            <a:ext cx="11315192" cy="5116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19050">
              <a:spcBef>
                <a:spcPts val="300"/>
              </a:spcBef>
              <a:defRPr/>
            </a:pPr>
            <a:r>
              <a:rPr lang="ru-RU" sz="2400" spc="-5" dirty="0">
                <a:solidFill>
                  <a:srgbClr val="001F5F"/>
                </a:solidFill>
                <a:latin typeface="Calibri"/>
                <a:cs typeface="Calibri"/>
              </a:rPr>
              <a:t>Период новорожденности характеризуется чрезвычайно </a:t>
            </a:r>
            <a:r>
              <a:rPr lang="ru-RU" sz="2400" b="1" spc="-5" dirty="0">
                <a:solidFill>
                  <a:srgbClr val="001F5F"/>
                </a:solidFill>
                <a:latin typeface="Calibri"/>
                <a:cs typeface="Calibri"/>
              </a:rPr>
              <a:t>большим диапазоном колебания содержания лимфоцитов</a:t>
            </a:r>
            <a:r>
              <a:rPr lang="ru-RU" sz="2400" spc="-5" dirty="0">
                <a:solidFill>
                  <a:srgbClr val="001F5F"/>
                </a:solidFill>
                <a:latin typeface="Calibri"/>
                <a:cs typeface="Calibri"/>
              </a:rPr>
              <a:t> в сыворотке крови. Уровень Т-лимфоцитов значительно выше, чем в норме у взрослого, а содержание В-лимфоцитов является достаточно низким. </a:t>
            </a:r>
          </a:p>
          <a:p>
            <a:pPr marL="12700" indent="19050">
              <a:spcBef>
                <a:spcPts val="300"/>
              </a:spcBef>
              <a:defRPr/>
            </a:pPr>
            <a:endParaRPr lang="ru-RU" sz="800" spc="-5" dirty="0">
              <a:solidFill>
                <a:srgbClr val="001F5F"/>
              </a:solidFill>
              <a:latin typeface="Calibri"/>
              <a:cs typeface="Calibri"/>
            </a:endParaRPr>
          </a:p>
          <a:p>
            <a:pPr marL="12700" indent="19050">
              <a:spcBef>
                <a:spcPts val="300"/>
              </a:spcBef>
              <a:defRPr/>
            </a:pPr>
            <a:r>
              <a:rPr lang="ru-RU" sz="2400" spc="-5" dirty="0">
                <a:solidFill>
                  <a:srgbClr val="001F5F"/>
                </a:solidFill>
                <a:latin typeface="Calibri"/>
                <a:cs typeface="Calibri"/>
              </a:rPr>
              <a:t>Все лимфоциты детей первого года жизни можно разделить на 3 группы:</a:t>
            </a:r>
          </a:p>
          <a:p>
            <a:pPr marL="12700" indent="19050">
              <a:spcBef>
                <a:spcPts val="300"/>
              </a:spcBef>
              <a:defRPr/>
            </a:pPr>
            <a:r>
              <a:rPr lang="ru-RU" sz="2400" spc="-5" dirty="0">
                <a:solidFill>
                  <a:srgbClr val="001F5F"/>
                </a:solidFill>
                <a:latin typeface="Calibri"/>
                <a:cs typeface="Calibri"/>
              </a:rPr>
              <a:t>1 группа - функционально активные (18 %);</a:t>
            </a:r>
          </a:p>
          <a:p>
            <a:pPr marL="12700" indent="19050">
              <a:spcBef>
                <a:spcPts val="300"/>
              </a:spcBef>
              <a:defRPr/>
            </a:pPr>
            <a:r>
              <a:rPr lang="ru-RU" sz="2400" spc="-5" dirty="0">
                <a:solidFill>
                  <a:srgbClr val="001F5F"/>
                </a:solidFill>
                <a:latin typeface="Calibri"/>
                <a:cs typeface="Calibri"/>
              </a:rPr>
              <a:t>2 группа - неактивные (54 %); </a:t>
            </a:r>
          </a:p>
          <a:p>
            <a:pPr marL="12700" indent="19050">
              <a:spcBef>
                <a:spcPts val="300"/>
              </a:spcBef>
              <a:defRPr/>
            </a:pPr>
            <a:r>
              <a:rPr lang="ru-RU" sz="2400" spc="-5" dirty="0">
                <a:solidFill>
                  <a:srgbClr val="001F5F"/>
                </a:solidFill>
                <a:latin typeface="Calibri"/>
                <a:cs typeface="Calibri"/>
              </a:rPr>
              <a:t>3 группа - переходные формы (28 %).</a:t>
            </a:r>
          </a:p>
          <a:p>
            <a:pPr marL="12700" indent="19050">
              <a:spcBef>
                <a:spcPts val="300"/>
              </a:spcBef>
              <a:defRPr/>
            </a:pPr>
            <a:endParaRPr lang="ru-RU" sz="800" spc="-5" dirty="0">
              <a:solidFill>
                <a:srgbClr val="001F5F"/>
              </a:solidFill>
              <a:latin typeface="Calibri"/>
              <a:cs typeface="Calibri"/>
            </a:endParaRPr>
          </a:p>
          <a:p>
            <a:pPr marL="12700" indent="19050">
              <a:spcBef>
                <a:spcPts val="300"/>
              </a:spcBef>
              <a:defRPr/>
            </a:pPr>
            <a:r>
              <a:rPr lang="ru-RU" sz="2400" b="1" spc="-5" dirty="0">
                <a:solidFill>
                  <a:srgbClr val="001F5F"/>
                </a:solidFill>
                <a:cs typeface="Calibri"/>
              </a:rPr>
              <a:t>Функциональные особенности лимфоцитов к моменту рождения являются практически полностью сформированными.</a:t>
            </a:r>
          </a:p>
          <a:p>
            <a:pPr marL="12700" indent="19050">
              <a:spcBef>
                <a:spcPts val="300"/>
              </a:spcBef>
              <a:defRPr/>
            </a:pPr>
            <a:r>
              <a:rPr lang="ru-RU" sz="2400" b="1" spc="-5" dirty="0">
                <a:solidFill>
                  <a:srgbClr val="001F5F"/>
                </a:solidFill>
                <a:latin typeface="Calibri"/>
                <a:cs typeface="Calibri"/>
              </a:rPr>
              <a:t>Иммунная система новорожденных имеет высокие потенциальные возможности.</a:t>
            </a:r>
          </a:p>
          <a:p>
            <a:pPr marL="12700" indent="19050">
              <a:spcBef>
                <a:spcPts val="300"/>
              </a:spcBef>
              <a:defRPr/>
            </a:pPr>
            <a:endParaRPr lang="ru-RU" sz="2400" spc="-5" dirty="0">
              <a:solidFill>
                <a:srgbClr val="001F5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0377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B0F510-2382-3C1B-45C7-D6DD585E4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A070E81-95DE-25BB-0F99-F9B20F546D88}"/>
              </a:ext>
            </a:extLst>
          </p:cNvPr>
          <p:cNvSpPr txBox="1"/>
          <p:nvPr/>
        </p:nvSpPr>
        <p:spPr>
          <a:xfrm>
            <a:off x="11872721" y="259461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B51B251E-93D6-DC4F-8593-D4882473797D}"/>
              </a:ext>
            </a:extLst>
          </p:cNvPr>
          <p:cNvGrpSpPr/>
          <p:nvPr/>
        </p:nvGrpSpPr>
        <p:grpSpPr>
          <a:xfrm>
            <a:off x="10116820" y="0"/>
            <a:ext cx="2075180" cy="1073150"/>
            <a:chOff x="10117432" y="0"/>
            <a:chExt cx="2075180" cy="107315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67177726-499A-D5E9-D1D2-BDF570D8EF22}"/>
                </a:ext>
              </a:extLst>
            </p:cNvPr>
            <p:cNvSpPr/>
            <p:nvPr/>
          </p:nvSpPr>
          <p:spPr>
            <a:xfrm>
              <a:off x="10117432" y="0"/>
              <a:ext cx="2075180" cy="1073150"/>
            </a:xfrm>
            <a:custGeom>
              <a:avLst/>
              <a:gdLst/>
              <a:ahLst/>
              <a:cxnLst/>
              <a:rect l="l" t="t" r="r" b="b"/>
              <a:pathLst>
                <a:path w="2075179" h="1073150">
                  <a:moveTo>
                    <a:pt x="2074567" y="0"/>
                  </a:moveTo>
                  <a:lnTo>
                    <a:pt x="0" y="0"/>
                  </a:lnTo>
                  <a:lnTo>
                    <a:pt x="267992" y="1072896"/>
                  </a:lnTo>
                  <a:lnTo>
                    <a:pt x="2074567" y="1072896"/>
                  </a:lnTo>
                  <a:lnTo>
                    <a:pt x="2074567" y="0"/>
                  </a:lnTo>
                  <a:close/>
                </a:path>
              </a:pathLst>
            </a:custGeom>
            <a:solidFill>
              <a:srgbClr val="245D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56E7A678-091E-367E-5D6F-628DBC88995A}"/>
                </a:ext>
              </a:extLst>
            </p:cNvPr>
            <p:cNvSpPr/>
            <p:nvPr/>
          </p:nvSpPr>
          <p:spPr>
            <a:xfrm>
              <a:off x="10960607" y="381000"/>
              <a:ext cx="208915" cy="334010"/>
            </a:xfrm>
            <a:custGeom>
              <a:avLst/>
              <a:gdLst/>
              <a:ahLst/>
              <a:cxnLst/>
              <a:rect l="l" t="t" r="r" b="b"/>
              <a:pathLst>
                <a:path w="208915" h="334009">
                  <a:moveTo>
                    <a:pt x="112395" y="0"/>
                  </a:moveTo>
                  <a:lnTo>
                    <a:pt x="0" y="0"/>
                  </a:lnTo>
                  <a:lnTo>
                    <a:pt x="96266" y="166877"/>
                  </a:lnTo>
                  <a:lnTo>
                    <a:pt x="0" y="333755"/>
                  </a:lnTo>
                  <a:lnTo>
                    <a:pt x="112395" y="333755"/>
                  </a:lnTo>
                  <a:lnTo>
                    <a:pt x="208661" y="166877"/>
                  </a:lnTo>
                  <a:lnTo>
                    <a:pt x="1123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F3CDADFE-C9E5-A259-C540-1CFAF4AFC360}"/>
              </a:ext>
            </a:extLst>
          </p:cNvPr>
          <p:cNvSpPr txBox="1"/>
          <p:nvPr/>
        </p:nvSpPr>
        <p:spPr>
          <a:xfrm>
            <a:off x="11410950" y="369570"/>
            <a:ext cx="270762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dirty="0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7" name="object 7">
            <a:extLst>
              <a:ext uri="{FF2B5EF4-FFF2-40B4-BE49-F238E27FC236}">
                <a16:creationId xmlns:a16="http://schemas.microsoft.com/office/drawing/2014/main" id="{321F4984-E1EC-4BB3-7E2F-EA742E71C3B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6991" y="109728"/>
            <a:ext cx="654653" cy="828675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2BD88613-F831-8211-8911-674774FC9F6F}"/>
              </a:ext>
            </a:extLst>
          </p:cNvPr>
          <p:cNvSpPr txBox="1"/>
          <p:nvPr/>
        </p:nvSpPr>
        <p:spPr>
          <a:xfrm>
            <a:off x="1260475" y="45211"/>
            <a:ext cx="33254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A539F"/>
                </a:solidFill>
                <a:latin typeface="Arial"/>
                <a:cs typeface="Arial"/>
              </a:rPr>
              <a:t>Кафедра</a:t>
            </a:r>
            <a:r>
              <a:rPr sz="1400" b="1" dirty="0">
                <a:solidFill>
                  <a:srgbClr val="0A539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A539F"/>
                </a:solidFill>
                <a:latin typeface="Arial"/>
                <a:cs typeface="Arial"/>
              </a:rPr>
              <a:t>биохимии</a:t>
            </a:r>
            <a:r>
              <a:rPr sz="1400" b="1" spc="-30" dirty="0">
                <a:solidFill>
                  <a:srgbClr val="0A53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A539F"/>
                </a:solidFill>
                <a:latin typeface="Arial"/>
                <a:cs typeface="Arial"/>
              </a:rPr>
              <a:t>и</a:t>
            </a:r>
            <a:r>
              <a:rPr sz="1400" b="1" spc="-10" dirty="0">
                <a:solidFill>
                  <a:srgbClr val="0A539F"/>
                </a:solidFill>
                <a:latin typeface="Arial"/>
                <a:cs typeface="Arial"/>
              </a:rPr>
              <a:t> микробиологии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E33728FD-338A-EE52-F11A-E45E21DBBA23}"/>
              </a:ext>
            </a:extLst>
          </p:cNvPr>
          <p:cNvSpPr/>
          <p:nvPr/>
        </p:nvSpPr>
        <p:spPr>
          <a:xfrm>
            <a:off x="135636" y="1072896"/>
            <a:ext cx="12056745" cy="4445"/>
          </a:xfrm>
          <a:custGeom>
            <a:avLst/>
            <a:gdLst/>
            <a:ahLst/>
            <a:cxnLst/>
            <a:rect l="l" t="t" r="r" b="b"/>
            <a:pathLst>
              <a:path w="12056745" h="4444">
                <a:moveTo>
                  <a:pt x="0" y="0"/>
                </a:moveTo>
                <a:lnTo>
                  <a:pt x="12056364" y="3904"/>
                </a:lnTo>
              </a:path>
            </a:pathLst>
          </a:custGeom>
          <a:ln w="12700">
            <a:solidFill>
              <a:srgbClr val="245D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429B1F84-2B9E-09B5-3AC1-ED985C147030}"/>
              </a:ext>
            </a:extLst>
          </p:cNvPr>
          <p:cNvSpPr txBox="1"/>
          <p:nvPr/>
        </p:nvSpPr>
        <p:spPr>
          <a:xfrm>
            <a:off x="1222044" y="228600"/>
            <a:ext cx="7998156" cy="830997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lang="ru-RU" sz="2800" b="1" spc="-30" dirty="0">
                <a:solidFill>
                  <a:srgbClr val="245D9B"/>
                </a:solidFill>
                <a:latin typeface="Arial"/>
                <a:cs typeface="Arial"/>
              </a:rPr>
              <a:t>Возрастные особенности иммунологической реактивности (антитела)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0" name="object 15">
            <a:extLst>
              <a:ext uri="{FF2B5EF4-FFF2-40B4-BE49-F238E27FC236}">
                <a16:creationId xmlns:a16="http://schemas.microsoft.com/office/drawing/2014/main" id="{2774AD47-BE04-5916-7FAB-285A71BB3B9E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7691755" y="6575117"/>
            <a:ext cx="3739896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spc="5" dirty="0"/>
              <a:t> </a:t>
            </a:r>
            <a:r>
              <a:rPr lang="ru-RU" spc="5" dirty="0"/>
              <a:t>Романенко Наталья Александровна</a:t>
            </a:r>
            <a:r>
              <a:rPr spc="-5" dirty="0"/>
              <a:t>,</a:t>
            </a:r>
            <a:r>
              <a:rPr dirty="0"/>
              <a:t> </a:t>
            </a:r>
            <a:r>
              <a:rPr spc="-15" dirty="0" err="1"/>
              <a:t>канд.биол.наук</a:t>
            </a:r>
            <a:endParaRPr spc="-5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8BB2638-96EA-476A-B6BA-B49EBF927742}"/>
              </a:ext>
            </a:extLst>
          </p:cNvPr>
          <p:cNvSpPr/>
          <p:nvPr/>
        </p:nvSpPr>
        <p:spPr>
          <a:xfrm>
            <a:off x="3886200" y="1165932"/>
            <a:ext cx="7826584" cy="5409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19050">
              <a:spcBef>
                <a:spcPts val="300"/>
              </a:spcBef>
              <a:defRPr/>
            </a:pPr>
            <a:r>
              <a:rPr lang="ru-RU" sz="2400" spc="-5" dirty="0">
                <a:solidFill>
                  <a:srgbClr val="001F5F"/>
                </a:solidFill>
                <a:latin typeface="Calibri"/>
                <a:cs typeface="Calibri"/>
              </a:rPr>
              <a:t>У новорожденных </a:t>
            </a:r>
            <a:r>
              <a:rPr lang="ru-RU" sz="2400" b="1" spc="-5" dirty="0" err="1">
                <a:solidFill>
                  <a:srgbClr val="001F5F"/>
                </a:solidFill>
                <a:latin typeface="Calibri"/>
                <a:cs typeface="Calibri"/>
              </a:rPr>
              <a:t>IgG</a:t>
            </a:r>
            <a:r>
              <a:rPr lang="ru-RU" sz="2400" spc="-5" dirty="0">
                <a:solidFill>
                  <a:srgbClr val="001F5F"/>
                </a:solidFill>
                <a:latin typeface="Calibri"/>
                <a:cs typeface="Calibri"/>
              </a:rPr>
              <a:t> на 80 % имеют материнское происхождение, физиологическое снижение его концентрации обычно можно наблюдать к концу периода лактации. </a:t>
            </a:r>
          </a:p>
          <a:p>
            <a:pPr marL="12700" indent="19050">
              <a:spcBef>
                <a:spcPts val="300"/>
              </a:spcBef>
              <a:defRPr/>
            </a:pPr>
            <a:endParaRPr lang="ru-RU" sz="800" spc="-5" dirty="0">
              <a:solidFill>
                <a:srgbClr val="001F5F"/>
              </a:solidFill>
              <a:latin typeface="Calibri"/>
              <a:cs typeface="Calibri"/>
            </a:endParaRPr>
          </a:p>
          <a:p>
            <a:pPr marL="12700" indent="19050">
              <a:spcBef>
                <a:spcPts val="300"/>
              </a:spcBef>
              <a:defRPr/>
            </a:pPr>
            <a:r>
              <a:rPr lang="ru-RU" sz="2400" spc="-5" dirty="0">
                <a:solidFill>
                  <a:srgbClr val="001F5F"/>
                </a:solidFill>
                <a:latin typeface="Calibri"/>
                <a:cs typeface="Calibri"/>
              </a:rPr>
              <a:t>Активизация синтеза </a:t>
            </a:r>
            <a:r>
              <a:rPr lang="ru-RU" sz="2400" b="1" spc="-5" dirty="0" err="1">
                <a:solidFill>
                  <a:srgbClr val="001F5F"/>
                </a:solidFill>
                <a:latin typeface="Calibri"/>
                <a:cs typeface="Calibri"/>
              </a:rPr>
              <a:t>IgG</a:t>
            </a:r>
            <a:r>
              <a:rPr lang="ru-RU" sz="2400" spc="-5" dirty="0">
                <a:solidFill>
                  <a:srgbClr val="001F5F"/>
                </a:solidFill>
                <a:latin typeface="Calibri"/>
                <a:cs typeface="Calibri"/>
              </a:rPr>
              <a:t> и </a:t>
            </a:r>
            <a:r>
              <a:rPr lang="ru-RU" sz="2400" b="1" spc="-5" dirty="0" err="1">
                <a:solidFill>
                  <a:srgbClr val="001F5F"/>
                </a:solidFill>
                <a:latin typeface="Calibri"/>
                <a:cs typeface="Calibri"/>
              </a:rPr>
              <a:t>IgM</a:t>
            </a:r>
            <a:r>
              <a:rPr lang="ru-RU" sz="2400" spc="-5" dirty="0">
                <a:solidFill>
                  <a:srgbClr val="001F5F"/>
                </a:solidFill>
                <a:latin typeface="Calibri"/>
                <a:cs typeface="Calibri"/>
              </a:rPr>
              <a:t> начинается со 2-й недели жизни ребенка и уровня взрослого достигает в среднем к 5-6 годам, так же как и синтез </a:t>
            </a:r>
            <a:r>
              <a:rPr lang="ru-RU" sz="2400" b="1" spc="-5" dirty="0" err="1">
                <a:solidFill>
                  <a:srgbClr val="001F5F"/>
                </a:solidFill>
                <a:latin typeface="Calibri"/>
                <a:cs typeface="Calibri"/>
              </a:rPr>
              <a:t>Ig</a:t>
            </a:r>
            <a:r>
              <a:rPr lang="ru-RU" sz="2400" b="1" spc="-5" dirty="0">
                <a:solidFill>
                  <a:srgbClr val="001F5F"/>
                </a:solidFill>
                <a:latin typeface="Calibri"/>
                <a:cs typeface="Calibri"/>
              </a:rPr>
              <a:t> A</a:t>
            </a:r>
            <a:r>
              <a:rPr lang="ru-RU" sz="2400" spc="-5" dirty="0">
                <a:solidFill>
                  <a:srgbClr val="001F5F"/>
                </a:solidFill>
                <a:latin typeface="Calibri"/>
                <a:cs typeface="Calibri"/>
              </a:rPr>
              <a:t> и </a:t>
            </a:r>
            <a:r>
              <a:rPr lang="ru-RU" sz="2400" b="1" spc="-5" dirty="0" err="1">
                <a:solidFill>
                  <a:srgbClr val="001F5F"/>
                </a:solidFill>
                <a:latin typeface="Calibri"/>
                <a:cs typeface="Calibri"/>
              </a:rPr>
              <a:t>IgD</a:t>
            </a:r>
            <a:r>
              <a:rPr lang="ru-RU" sz="2400" spc="-5" dirty="0">
                <a:solidFill>
                  <a:srgbClr val="001F5F"/>
                </a:solidFill>
                <a:latin typeface="Calibri"/>
                <a:cs typeface="Calibri"/>
              </a:rPr>
              <a:t>. </a:t>
            </a:r>
          </a:p>
          <a:p>
            <a:pPr marL="12700" indent="19050">
              <a:spcBef>
                <a:spcPts val="300"/>
              </a:spcBef>
              <a:defRPr/>
            </a:pPr>
            <a:endParaRPr lang="ru-RU" sz="800" spc="-5" dirty="0">
              <a:solidFill>
                <a:srgbClr val="001F5F"/>
              </a:solidFill>
              <a:latin typeface="Calibri"/>
              <a:cs typeface="Calibri"/>
            </a:endParaRPr>
          </a:p>
          <a:p>
            <a:pPr marL="12700" indent="19050">
              <a:spcBef>
                <a:spcPts val="300"/>
              </a:spcBef>
              <a:defRPr/>
            </a:pPr>
            <a:r>
              <a:rPr lang="ru-RU" sz="2400" b="1" spc="-5" dirty="0" err="1">
                <a:solidFill>
                  <a:srgbClr val="001F5F"/>
                </a:solidFill>
                <a:latin typeface="Calibri"/>
                <a:cs typeface="Calibri"/>
              </a:rPr>
              <a:t>IgE</a:t>
            </a:r>
            <a:r>
              <a:rPr lang="ru-RU" sz="2400" spc="-5" dirty="0">
                <a:solidFill>
                  <a:srgbClr val="001F5F"/>
                </a:solidFill>
                <a:latin typeface="Calibri"/>
                <a:cs typeface="Calibri"/>
              </a:rPr>
              <a:t> синтезируется уже в течение первого месяца жизни, его концентрация:</a:t>
            </a:r>
          </a:p>
          <a:p>
            <a:pPr marL="12700" indent="19050">
              <a:spcBef>
                <a:spcPts val="300"/>
              </a:spcBef>
              <a:defRPr/>
            </a:pPr>
            <a:r>
              <a:rPr lang="ru-RU" sz="2400" spc="-5" dirty="0">
                <a:solidFill>
                  <a:srgbClr val="001F5F"/>
                </a:solidFill>
                <a:latin typeface="Calibri"/>
                <a:cs typeface="Calibri"/>
              </a:rPr>
              <a:t>- резко увеличивается к 1 году (с 0,01 г/л до 0,5 г/л), </a:t>
            </a:r>
          </a:p>
          <a:p>
            <a:pPr marL="12700" indent="19050">
              <a:spcBef>
                <a:spcPts val="300"/>
              </a:spcBef>
              <a:defRPr/>
            </a:pPr>
            <a:r>
              <a:rPr lang="ru-RU" sz="2400" spc="-5" dirty="0">
                <a:solidFill>
                  <a:srgbClr val="001F5F"/>
                </a:solidFill>
                <a:latin typeface="Calibri"/>
                <a:cs typeface="Calibri"/>
              </a:rPr>
              <a:t>- постепенно нарастает до 10 лет (до 1,0-1,2 г/л) </a:t>
            </a:r>
          </a:p>
          <a:p>
            <a:pPr marL="12700" indent="19050">
              <a:spcBef>
                <a:spcPts val="300"/>
              </a:spcBef>
              <a:defRPr/>
            </a:pPr>
            <a:r>
              <a:rPr lang="ru-RU" sz="2400" spc="-5" dirty="0">
                <a:solidFill>
                  <a:srgbClr val="001F5F"/>
                </a:solidFill>
                <a:latin typeface="Calibri"/>
                <a:cs typeface="Calibri"/>
              </a:rPr>
              <a:t>- к периоду полового созревания снижается до физиологических показателей взрослого человека.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3F90F14-170F-4CCF-8E52-DE3F63F2D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37" y="1265664"/>
            <a:ext cx="3005584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38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70614" y="259461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888888"/>
                </a:solidFill>
                <a:latin typeface="Calibri"/>
                <a:cs typeface="Calibri"/>
              </a:rPr>
              <a:t>13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117432" y="0"/>
            <a:ext cx="2075180" cy="1073150"/>
            <a:chOff x="10117432" y="0"/>
            <a:chExt cx="2075180" cy="1073150"/>
          </a:xfrm>
        </p:grpSpPr>
        <p:sp>
          <p:nvSpPr>
            <p:cNvPr id="4" name="object 4"/>
            <p:cNvSpPr/>
            <p:nvPr/>
          </p:nvSpPr>
          <p:spPr>
            <a:xfrm>
              <a:off x="10117432" y="0"/>
              <a:ext cx="2075180" cy="1073150"/>
            </a:xfrm>
            <a:custGeom>
              <a:avLst/>
              <a:gdLst/>
              <a:ahLst/>
              <a:cxnLst/>
              <a:rect l="l" t="t" r="r" b="b"/>
              <a:pathLst>
                <a:path w="2075179" h="1073150">
                  <a:moveTo>
                    <a:pt x="2074567" y="0"/>
                  </a:moveTo>
                  <a:lnTo>
                    <a:pt x="0" y="0"/>
                  </a:lnTo>
                  <a:lnTo>
                    <a:pt x="267992" y="1072896"/>
                  </a:lnTo>
                  <a:lnTo>
                    <a:pt x="2074567" y="1072896"/>
                  </a:lnTo>
                  <a:lnTo>
                    <a:pt x="2074567" y="0"/>
                  </a:lnTo>
                  <a:close/>
                </a:path>
              </a:pathLst>
            </a:custGeom>
            <a:solidFill>
              <a:srgbClr val="245D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960607" y="381000"/>
              <a:ext cx="208915" cy="334010"/>
            </a:xfrm>
            <a:custGeom>
              <a:avLst/>
              <a:gdLst/>
              <a:ahLst/>
              <a:cxnLst/>
              <a:rect l="l" t="t" r="r" b="b"/>
              <a:pathLst>
                <a:path w="208915" h="334009">
                  <a:moveTo>
                    <a:pt x="112395" y="0"/>
                  </a:moveTo>
                  <a:lnTo>
                    <a:pt x="0" y="0"/>
                  </a:lnTo>
                  <a:lnTo>
                    <a:pt x="96266" y="166877"/>
                  </a:lnTo>
                  <a:lnTo>
                    <a:pt x="0" y="333755"/>
                  </a:lnTo>
                  <a:lnTo>
                    <a:pt x="112395" y="333755"/>
                  </a:lnTo>
                  <a:lnTo>
                    <a:pt x="208661" y="166877"/>
                  </a:lnTo>
                  <a:lnTo>
                    <a:pt x="1123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281409" y="369570"/>
            <a:ext cx="2844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lang="ru-RU" sz="2000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6991" y="109728"/>
            <a:ext cx="654653" cy="82867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260475" y="45211"/>
            <a:ext cx="33254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A539F"/>
                </a:solidFill>
                <a:latin typeface="Arial"/>
                <a:cs typeface="Arial"/>
              </a:rPr>
              <a:t>Кафедра</a:t>
            </a:r>
            <a:r>
              <a:rPr sz="1400" b="1" dirty="0">
                <a:solidFill>
                  <a:srgbClr val="0A539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A539F"/>
                </a:solidFill>
                <a:latin typeface="Arial"/>
                <a:cs typeface="Arial"/>
              </a:rPr>
              <a:t>биохимии</a:t>
            </a:r>
            <a:r>
              <a:rPr sz="1400" b="1" spc="-30" dirty="0">
                <a:solidFill>
                  <a:srgbClr val="0A53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A539F"/>
                </a:solidFill>
                <a:latin typeface="Arial"/>
                <a:cs typeface="Arial"/>
              </a:rPr>
              <a:t>и</a:t>
            </a:r>
            <a:r>
              <a:rPr sz="1400" b="1" spc="-10" dirty="0">
                <a:solidFill>
                  <a:srgbClr val="0A539F"/>
                </a:solidFill>
                <a:latin typeface="Arial"/>
                <a:cs typeface="Arial"/>
              </a:rPr>
              <a:t> микробиологии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5636" y="1072896"/>
            <a:ext cx="12056745" cy="4445"/>
          </a:xfrm>
          <a:custGeom>
            <a:avLst/>
            <a:gdLst/>
            <a:ahLst/>
            <a:cxnLst/>
            <a:rect l="l" t="t" r="r" b="b"/>
            <a:pathLst>
              <a:path w="12056745" h="4444">
                <a:moveTo>
                  <a:pt x="0" y="0"/>
                </a:moveTo>
                <a:lnTo>
                  <a:pt x="12056364" y="3904"/>
                </a:lnTo>
              </a:path>
            </a:pathLst>
          </a:custGeom>
          <a:ln w="12700">
            <a:solidFill>
              <a:srgbClr val="245D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010535" y="3007867"/>
            <a:ext cx="58286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001F5F"/>
                </a:solidFill>
                <a:latin typeface="Calibri"/>
                <a:cs typeface="Calibri"/>
              </a:rPr>
              <a:t>Спасибо</a:t>
            </a:r>
            <a:r>
              <a:rPr sz="48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800" dirty="0">
                <a:solidFill>
                  <a:srgbClr val="001F5F"/>
                </a:solidFill>
                <a:latin typeface="Calibri"/>
                <a:cs typeface="Calibri"/>
              </a:rPr>
              <a:t>за</a:t>
            </a:r>
            <a:r>
              <a:rPr sz="48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800" dirty="0">
                <a:solidFill>
                  <a:srgbClr val="001F5F"/>
                </a:solidFill>
                <a:latin typeface="Calibri"/>
                <a:cs typeface="Calibri"/>
              </a:rPr>
              <a:t>внимание!</a:t>
            </a:r>
            <a:endParaRPr sz="4800" dirty="0">
              <a:latin typeface="Calibri"/>
              <a:cs typeface="Calibri"/>
            </a:endParaRPr>
          </a:p>
        </p:txBody>
      </p:sp>
      <p:sp>
        <p:nvSpPr>
          <p:cNvPr id="12" name="object 15">
            <a:extLst>
              <a:ext uri="{FF2B5EF4-FFF2-40B4-BE49-F238E27FC236}">
                <a16:creationId xmlns:a16="http://schemas.microsoft.com/office/drawing/2014/main" id="{83729096-15E2-8DAE-42A4-81015DC4044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7691755" y="6575117"/>
            <a:ext cx="3739896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spc="5" dirty="0"/>
              <a:t> </a:t>
            </a:r>
            <a:r>
              <a:rPr lang="ru-RU" spc="5" dirty="0"/>
              <a:t>Романенко Наталья Александровна</a:t>
            </a:r>
            <a:r>
              <a:rPr spc="-5" dirty="0"/>
              <a:t>,</a:t>
            </a:r>
            <a:r>
              <a:rPr dirty="0"/>
              <a:t> </a:t>
            </a:r>
            <a:r>
              <a:rPr spc="-15" dirty="0" err="1"/>
              <a:t>канд.биол.наук</a:t>
            </a:r>
            <a:endParaRPr spc="-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6E35D9-7DBD-8A93-063D-6738E3DE7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2E0E8E0-BA6A-FE16-98B6-E2EEC1BC63C1}"/>
              </a:ext>
            </a:extLst>
          </p:cNvPr>
          <p:cNvSpPr txBox="1"/>
          <p:nvPr/>
        </p:nvSpPr>
        <p:spPr>
          <a:xfrm>
            <a:off x="11872721" y="259461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5F0EF8E3-F4C4-F23C-AC37-A30F4D3ADC95}"/>
              </a:ext>
            </a:extLst>
          </p:cNvPr>
          <p:cNvGrpSpPr/>
          <p:nvPr/>
        </p:nvGrpSpPr>
        <p:grpSpPr>
          <a:xfrm>
            <a:off x="10117432" y="0"/>
            <a:ext cx="2075180" cy="1073150"/>
            <a:chOff x="10117432" y="0"/>
            <a:chExt cx="2075180" cy="107315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C592C576-CCC5-E98C-183A-5938A4ABBE87}"/>
                </a:ext>
              </a:extLst>
            </p:cNvPr>
            <p:cNvSpPr/>
            <p:nvPr/>
          </p:nvSpPr>
          <p:spPr>
            <a:xfrm>
              <a:off x="10117432" y="0"/>
              <a:ext cx="2075180" cy="1073150"/>
            </a:xfrm>
            <a:custGeom>
              <a:avLst/>
              <a:gdLst/>
              <a:ahLst/>
              <a:cxnLst/>
              <a:rect l="l" t="t" r="r" b="b"/>
              <a:pathLst>
                <a:path w="2075179" h="1073150">
                  <a:moveTo>
                    <a:pt x="2074567" y="0"/>
                  </a:moveTo>
                  <a:lnTo>
                    <a:pt x="0" y="0"/>
                  </a:lnTo>
                  <a:lnTo>
                    <a:pt x="267992" y="1072896"/>
                  </a:lnTo>
                  <a:lnTo>
                    <a:pt x="2074567" y="1072896"/>
                  </a:lnTo>
                  <a:lnTo>
                    <a:pt x="2074567" y="0"/>
                  </a:lnTo>
                  <a:close/>
                </a:path>
              </a:pathLst>
            </a:custGeom>
            <a:solidFill>
              <a:srgbClr val="245D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3031496A-3D35-600B-28D6-35D4FB8CC506}"/>
                </a:ext>
              </a:extLst>
            </p:cNvPr>
            <p:cNvSpPr/>
            <p:nvPr/>
          </p:nvSpPr>
          <p:spPr>
            <a:xfrm>
              <a:off x="10960607" y="381000"/>
              <a:ext cx="208915" cy="334010"/>
            </a:xfrm>
            <a:custGeom>
              <a:avLst/>
              <a:gdLst/>
              <a:ahLst/>
              <a:cxnLst/>
              <a:rect l="l" t="t" r="r" b="b"/>
              <a:pathLst>
                <a:path w="208915" h="334009">
                  <a:moveTo>
                    <a:pt x="112395" y="0"/>
                  </a:moveTo>
                  <a:lnTo>
                    <a:pt x="0" y="0"/>
                  </a:lnTo>
                  <a:lnTo>
                    <a:pt x="96266" y="166877"/>
                  </a:lnTo>
                  <a:lnTo>
                    <a:pt x="0" y="333755"/>
                  </a:lnTo>
                  <a:lnTo>
                    <a:pt x="112395" y="333755"/>
                  </a:lnTo>
                  <a:lnTo>
                    <a:pt x="208661" y="166877"/>
                  </a:lnTo>
                  <a:lnTo>
                    <a:pt x="1123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ED229F74-F08C-1872-44FC-42C50FC70B38}"/>
              </a:ext>
            </a:extLst>
          </p:cNvPr>
          <p:cNvSpPr txBox="1"/>
          <p:nvPr/>
        </p:nvSpPr>
        <p:spPr>
          <a:xfrm>
            <a:off x="11410950" y="369570"/>
            <a:ext cx="154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7" name="object 7">
            <a:extLst>
              <a:ext uri="{FF2B5EF4-FFF2-40B4-BE49-F238E27FC236}">
                <a16:creationId xmlns:a16="http://schemas.microsoft.com/office/drawing/2014/main" id="{2A1AAD2E-60EF-B15C-0387-276E9EF5615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6991" y="109728"/>
            <a:ext cx="654653" cy="828675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93DA8BBF-8515-2FF2-2E28-F434563AE0FC}"/>
              </a:ext>
            </a:extLst>
          </p:cNvPr>
          <p:cNvSpPr txBox="1"/>
          <p:nvPr/>
        </p:nvSpPr>
        <p:spPr>
          <a:xfrm>
            <a:off x="1260475" y="45211"/>
            <a:ext cx="33254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A539F"/>
                </a:solidFill>
                <a:latin typeface="Arial"/>
                <a:cs typeface="Arial"/>
              </a:rPr>
              <a:t>Кафедра</a:t>
            </a:r>
            <a:r>
              <a:rPr sz="1400" b="1" dirty="0">
                <a:solidFill>
                  <a:srgbClr val="0A539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A539F"/>
                </a:solidFill>
                <a:latin typeface="Arial"/>
                <a:cs typeface="Arial"/>
              </a:rPr>
              <a:t>биохимии</a:t>
            </a:r>
            <a:r>
              <a:rPr sz="1400" b="1" spc="-30" dirty="0">
                <a:solidFill>
                  <a:srgbClr val="0A53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A539F"/>
                </a:solidFill>
                <a:latin typeface="Arial"/>
                <a:cs typeface="Arial"/>
              </a:rPr>
              <a:t>и</a:t>
            </a:r>
            <a:r>
              <a:rPr sz="1400" b="1" spc="-10" dirty="0">
                <a:solidFill>
                  <a:srgbClr val="0A539F"/>
                </a:solidFill>
                <a:latin typeface="Arial"/>
                <a:cs typeface="Arial"/>
              </a:rPr>
              <a:t> микробиологии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BEB14474-0768-2324-7A33-1663BE8D51E0}"/>
              </a:ext>
            </a:extLst>
          </p:cNvPr>
          <p:cNvSpPr/>
          <p:nvPr/>
        </p:nvSpPr>
        <p:spPr>
          <a:xfrm>
            <a:off x="135636" y="1072896"/>
            <a:ext cx="12056745" cy="4445"/>
          </a:xfrm>
          <a:custGeom>
            <a:avLst/>
            <a:gdLst/>
            <a:ahLst/>
            <a:cxnLst/>
            <a:rect l="l" t="t" r="r" b="b"/>
            <a:pathLst>
              <a:path w="12056745" h="4444">
                <a:moveTo>
                  <a:pt x="0" y="0"/>
                </a:moveTo>
                <a:lnTo>
                  <a:pt x="12056364" y="3904"/>
                </a:lnTo>
              </a:path>
            </a:pathLst>
          </a:custGeom>
          <a:ln w="12700">
            <a:solidFill>
              <a:srgbClr val="245D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EE155ABB-6F7B-8CDF-322B-2D4EB539C9F3}"/>
              </a:ext>
            </a:extLst>
          </p:cNvPr>
          <p:cNvSpPr txBox="1"/>
          <p:nvPr/>
        </p:nvSpPr>
        <p:spPr>
          <a:xfrm>
            <a:off x="3505200" y="1617345"/>
            <a:ext cx="8153400" cy="48134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ru-RU" sz="2400" spc="-5" dirty="0">
                <a:solidFill>
                  <a:srgbClr val="001F5F"/>
                </a:solidFill>
                <a:latin typeface="Calibri"/>
                <a:cs typeface="Calibri"/>
              </a:rPr>
              <a:t>Вынашивание плода с полным набором чужеродных антигенов в течение длительного времени 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ru-RU" sz="2400" spc="-5" dirty="0">
                <a:solidFill>
                  <a:srgbClr val="001F5F"/>
                </a:solidFill>
                <a:latin typeface="Calibri"/>
                <a:cs typeface="Calibri"/>
              </a:rPr>
              <a:t>является</a:t>
            </a:r>
            <a:r>
              <a:rPr lang="ru-RU" sz="2400" b="1" spc="-5" dirty="0">
                <a:solidFill>
                  <a:srgbClr val="001F5F"/>
                </a:solidFill>
                <a:latin typeface="Calibri"/>
                <a:cs typeface="Calibri"/>
              </a:rPr>
              <a:t> иммунологическим парадоксом. 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ru-RU" sz="2400" b="1" spc="-5" dirty="0">
              <a:solidFill>
                <a:srgbClr val="001F5F"/>
              </a:solidFill>
              <a:latin typeface="Calibri"/>
              <a:cs typeface="Calibri"/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ru-RU" sz="2400" spc="-5" dirty="0">
                <a:solidFill>
                  <a:srgbClr val="001F5F"/>
                </a:solidFill>
                <a:latin typeface="Calibri"/>
                <a:cs typeface="Calibri"/>
              </a:rPr>
              <a:t>У млекопитающих срок жизни аллогенных трансплантатов, не совместимых по сильным антигенам системы HLA, составляет в среднем 10—15 дней. 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ru-RU" sz="2400" spc="-5" dirty="0">
              <a:solidFill>
                <a:srgbClr val="001F5F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ru-RU" sz="2400" b="1" spc="-5" dirty="0">
                <a:solidFill>
                  <a:srgbClr val="001F5F"/>
                </a:solidFill>
                <a:latin typeface="Calibri"/>
                <a:cs typeface="Calibri"/>
              </a:rPr>
              <a:t>Эмбрион</a:t>
            </a:r>
            <a:r>
              <a:rPr lang="ru-RU" sz="2400" spc="-5" dirty="0">
                <a:solidFill>
                  <a:srgbClr val="001F5F"/>
                </a:solidFill>
                <a:latin typeface="Calibri"/>
                <a:cs typeface="Calibri"/>
              </a:rPr>
              <a:t>, у которого HLA-антигены появляются уже через 96 ч после оплодотворения (8 клеточных делений), несущий полный набор антигенов отца, не только не отторгается, но и </a:t>
            </a:r>
            <a:r>
              <a:rPr lang="ru-RU" sz="2400" b="1" spc="-5" dirty="0">
                <a:solidFill>
                  <a:srgbClr val="001F5F"/>
                </a:solidFill>
                <a:latin typeface="Calibri"/>
                <a:cs typeface="Calibri"/>
              </a:rPr>
              <a:t>полноценно развивается в течение нужного времени. 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ru-RU" sz="2400" spc="-5" dirty="0">
              <a:solidFill>
                <a:srgbClr val="001F5F"/>
              </a:solidFill>
              <a:latin typeface="Calibri"/>
              <a:cs typeface="Calibri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6CD21043-B1CB-6C8F-7E87-DF24D247ADDF}"/>
              </a:ext>
            </a:extLst>
          </p:cNvPr>
          <p:cNvSpPr txBox="1"/>
          <p:nvPr/>
        </p:nvSpPr>
        <p:spPr>
          <a:xfrm>
            <a:off x="1222044" y="391924"/>
            <a:ext cx="6936740" cy="446276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lang="ru-RU" sz="2800" b="1" spc="-30" dirty="0">
                <a:solidFill>
                  <a:srgbClr val="245D9B"/>
                </a:solidFill>
                <a:latin typeface="Arial"/>
                <a:cs typeface="Arial"/>
              </a:rPr>
              <a:t>Плод как </a:t>
            </a:r>
            <a:r>
              <a:rPr lang="ru-RU" sz="2800" b="1" spc="-30" dirty="0" err="1">
                <a:solidFill>
                  <a:srgbClr val="245D9B"/>
                </a:solidFill>
                <a:latin typeface="Arial"/>
                <a:cs typeface="Arial"/>
              </a:rPr>
              <a:t>аллотрансплантат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17" name="Picture 3" descr="D:\ДОКУМЕНТ\Марина\лекции СГМУ\УМК для медбио\эмбриология\Лекции по эмбриологии\сделано\614_b.jpg">
            <a:extLst>
              <a:ext uri="{FF2B5EF4-FFF2-40B4-BE49-F238E27FC236}">
                <a16:creationId xmlns:a16="http://schemas.microsoft.com/office/drawing/2014/main" id="{DEFC95BA-9F95-5813-FD73-AE324A38A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36" y="1752600"/>
            <a:ext cx="3021012" cy="30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object 15">
            <a:extLst>
              <a:ext uri="{FF2B5EF4-FFF2-40B4-BE49-F238E27FC236}">
                <a16:creationId xmlns:a16="http://schemas.microsoft.com/office/drawing/2014/main" id="{13521D10-AC32-D5C6-4C09-A0F952B694BD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7691755" y="6575117"/>
            <a:ext cx="3739896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spc="5" dirty="0"/>
              <a:t> </a:t>
            </a:r>
            <a:r>
              <a:rPr lang="ru-RU" spc="5" dirty="0"/>
              <a:t>Романенко Наталья Александровна</a:t>
            </a:r>
            <a:r>
              <a:rPr spc="-5" dirty="0"/>
              <a:t>,</a:t>
            </a:r>
            <a:r>
              <a:rPr dirty="0"/>
              <a:t> </a:t>
            </a:r>
            <a:r>
              <a:rPr spc="-15" dirty="0" err="1"/>
              <a:t>канд.биол.наук</a:t>
            </a:r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30491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E25AD-439B-A38B-313E-BA6A02D39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F46CF2F-035F-8E3B-B5E4-694CE075EED9}"/>
              </a:ext>
            </a:extLst>
          </p:cNvPr>
          <p:cNvSpPr txBox="1"/>
          <p:nvPr/>
        </p:nvSpPr>
        <p:spPr>
          <a:xfrm>
            <a:off x="11872721" y="259461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AF3A72AB-3623-1D98-73D4-8724BB909212}"/>
              </a:ext>
            </a:extLst>
          </p:cNvPr>
          <p:cNvGrpSpPr/>
          <p:nvPr/>
        </p:nvGrpSpPr>
        <p:grpSpPr>
          <a:xfrm>
            <a:off x="10116820" y="0"/>
            <a:ext cx="2075180" cy="1073150"/>
            <a:chOff x="10117432" y="0"/>
            <a:chExt cx="2075180" cy="107315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B10038B0-D376-A3A2-9799-394B8A2C320F}"/>
                </a:ext>
              </a:extLst>
            </p:cNvPr>
            <p:cNvSpPr/>
            <p:nvPr/>
          </p:nvSpPr>
          <p:spPr>
            <a:xfrm>
              <a:off x="10117432" y="0"/>
              <a:ext cx="2075180" cy="1073150"/>
            </a:xfrm>
            <a:custGeom>
              <a:avLst/>
              <a:gdLst/>
              <a:ahLst/>
              <a:cxnLst/>
              <a:rect l="l" t="t" r="r" b="b"/>
              <a:pathLst>
                <a:path w="2075179" h="1073150">
                  <a:moveTo>
                    <a:pt x="2074567" y="0"/>
                  </a:moveTo>
                  <a:lnTo>
                    <a:pt x="0" y="0"/>
                  </a:lnTo>
                  <a:lnTo>
                    <a:pt x="267992" y="1072896"/>
                  </a:lnTo>
                  <a:lnTo>
                    <a:pt x="2074567" y="1072896"/>
                  </a:lnTo>
                  <a:lnTo>
                    <a:pt x="2074567" y="0"/>
                  </a:lnTo>
                  <a:close/>
                </a:path>
              </a:pathLst>
            </a:custGeom>
            <a:solidFill>
              <a:srgbClr val="245D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5709AFEC-6480-A2A2-06C2-0C1B7AFF23EA}"/>
                </a:ext>
              </a:extLst>
            </p:cNvPr>
            <p:cNvSpPr/>
            <p:nvPr/>
          </p:nvSpPr>
          <p:spPr>
            <a:xfrm>
              <a:off x="10960607" y="381000"/>
              <a:ext cx="208915" cy="334010"/>
            </a:xfrm>
            <a:custGeom>
              <a:avLst/>
              <a:gdLst/>
              <a:ahLst/>
              <a:cxnLst/>
              <a:rect l="l" t="t" r="r" b="b"/>
              <a:pathLst>
                <a:path w="208915" h="334009">
                  <a:moveTo>
                    <a:pt x="112395" y="0"/>
                  </a:moveTo>
                  <a:lnTo>
                    <a:pt x="0" y="0"/>
                  </a:lnTo>
                  <a:lnTo>
                    <a:pt x="96266" y="166877"/>
                  </a:lnTo>
                  <a:lnTo>
                    <a:pt x="0" y="333755"/>
                  </a:lnTo>
                  <a:lnTo>
                    <a:pt x="112395" y="333755"/>
                  </a:lnTo>
                  <a:lnTo>
                    <a:pt x="208661" y="166877"/>
                  </a:lnTo>
                  <a:lnTo>
                    <a:pt x="1123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9565683E-66F7-5E16-FAAA-00B9DAB080A3}"/>
              </a:ext>
            </a:extLst>
          </p:cNvPr>
          <p:cNvSpPr txBox="1"/>
          <p:nvPr/>
        </p:nvSpPr>
        <p:spPr>
          <a:xfrm>
            <a:off x="11410950" y="369570"/>
            <a:ext cx="154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7" name="object 7">
            <a:extLst>
              <a:ext uri="{FF2B5EF4-FFF2-40B4-BE49-F238E27FC236}">
                <a16:creationId xmlns:a16="http://schemas.microsoft.com/office/drawing/2014/main" id="{C0F5F4FB-0A4C-595E-CAF6-A0299208C79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6991" y="109728"/>
            <a:ext cx="654653" cy="828675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37F0D35D-63FD-DAF2-1EA7-30F88DFA63A6}"/>
              </a:ext>
            </a:extLst>
          </p:cNvPr>
          <p:cNvSpPr txBox="1"/>
          <p:nvPr/>
        </p:nvSpPr>
        <p:spPr>
          <a:xfrm>
            <a:off x="1260475" y="45211"/>
            <a:ext cx="33254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A539F"/>
                </a:solidFill>
                <a:latin typeface="Arial"/>
                <a:cs typeface="Arial"/>
              </a:rPr>
              <a:t>Кафедра</a:t>
            </a:r>
            <a:r>
              <a:rPr sz="1400" b="1" dirty="0">
                <a:solidFill>
                  <a:srgbClr val="0A539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A539F"/>
                </a:solidFill>
                <a:latin typeface="Arial"/>
                <a:cs typeface="Arial"/>
              </a:rPr>
              <a:t>биохимии</a:t>
            </a:r>
            <a:r>
              <a:rPr sz="1400" b="1" spc="-30" dirty="0">
                <a:solidFill>
                  <a:srgbClr val="0A53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A539F"/>
                </a:solidFill>
                <a:latin typeface="Arial"/>
                <a:cs typeface="Arial"/>
              </a:rPr>
              <a:t>и</a:t>
            </a:r>
            <a:r>
              <a:rPr sz="1400" b="1" spc="-10" dirty="0">
                <a:solidFill>
                  <a:srgbClr val="0A539F"/>
                </a:solidFill>
                <a:latin typeface="Arial"/>
                <a:cs typeface="Arial"/>
              </a:rPr>
              <a:t> микробиологии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45913F05-877B-23C5-1B8E-98B799DDA060}"/>
              </a:ext>
            </a:extLst>
          </p:cNvPr>
          <p:cNvSpPr/>
          <p:nvPr/>
        </p:nvSpPr>
        <p:spPr>
          <a:xfrm>
            <a:off x="135636" y="1072896"/>
            <a:ext cx="12056745" cy="4445"/>
          </a:xfrm>
          <a:custGeom>
            <a:avLst/>
            <a:gdLst/>
            <a:ahLst/>
            <a:cxnLst/>
            <a:rect l="l" t="t" r="r" b="b"/>
            <a:pathLst>
              <a:path w="12056745" h="4444">
                <a:moveTo>
                  <a:pt x="0" y="0"/>
                </a:moveTo>
                <a:lnTo>
                  <a:pt x="12056364" y="3904"/>
                </a:lnTo>
              </a:path>
            </a:pathLst>
          </a:custGeom>
          <a:ln w="12700">
            <a:solidFill>
              <a:srgbClr val="245D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0F446DC1-C275-D24A-D960-C58F99A8FDFD}"/>
              </a:ext>
            </a:extLst>
          </p:cNvPr>
          <p:cNvSpPr txBox="1"/>
          <p:nvPr/>
        </p:nvSpPr>
        <p:spPr>
          <a:xfrm>
            <a:off x="4876800" y="1617345"/>
            <a:ext cx="6781800" cy="4444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ru-RU" sz="2400" spc="-5" dirty="0">
                <a:solidFill>
                  <a:srgbClr val="001F5F"/>
                </a:solidFill>
                <a:latin typeface="Calibri"/>
                <a:cs typeface="Calibri"/>
              </a:rPr>
              <a:t>Повторные беременности от того же отца не только не индуцируют отторжения плода, но и не влияют на сроки беременности. </a:t>
            </a:r>
          </a:p>
          <a:p>
            <a:pPr>
              <a:defRPr/>
            </a:pPr>
            <a:endParaRPr lang="ru-RU" sz="2400" spc="-5" dirty="0">
              <a:solidFill>
                <a:srgbClr val="001F5F"/>
              </a:solidFill>
              <a:latin typeface="Calibri"/>
              <a:cs typeface="Calibri"/>
            </a:endParaRPr>
          </a:p>
          <a:p>
            <a:pPr>
              <a:defRPr/>
            </a:pPr>
            <a:endParaRPr lang="ru-RU" sz="2400" spc="-5" dirty="0">
              <a:solidFill>
                <a:srgbClr val="001F5F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ru-RU" altLang="ru-RU" sz="4000" b="1" spc="-5" dirty="0">
                <a:solidFill>
                  <a:srgbClr val="001F5F"/>
                </a:solidFill>
                <a:latin typeface="Calibri"/>
                <a:cs typeface="Calibri"/>
              </a:rPr>
              <a:t>Полностью не работают законы трансплантационного иммунитета 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ru-RU" sz="2400" b="1" dirty="0">
              <a:latin typeface="Georgia" pitchFamily="18" charset="0"/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ru-RU" sz="2400" spc="-5" dirty="0">
              <a:solidFill>
                <a:srgbClr val="001F5F"/>
              </a:solidFill>
              <a:latin typeface="Calibri"/>
              <a:cs typeface="Calibri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F114BCB9-CDFF-37C1-5569-B6503068ED50}"/>
              </a:ext>
            </a:extLst>
          </p:cNvPr>
          <p:cNvSpPr txBox="1"/>
          <p:nvPr/>
        </p:nvSpPr>
        <p:spPr>
          <a:xfrm>
            <a:off x="1222044" y="391924"/>
            <a:ext cx="6936740" cy="446276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lang="ru-RU" sz="2800" b="1" spc="-30" dirty="0">
                <a:solidFill>
                  <a:srgbClr val="245D9B"/>
                </a:solidFill>
                <a:latin typeface="Arial"/>
                <a:cs typeface="Arial"/>
              </a:rPr>
              <a:t>Плод как </a:t>
            </a:r>
            <a:r>
              <a:rPr lang="ru-RU" sz="2800" b="1" spc="-30" dirty="0" err="1">
                <a:solidFill>
                  <a:srgbClr val="245D9B"/>
                </a:solidFill>
                <a:latin typeface="Arial"/>
                <a:cs typeface="Arial"/>
              </a:rPr>
              <a:t>аллотрансплантат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0" name="object 15">
            <a:extLst>
              <a:ext uri="{FF2B5EF4-FFF2-40B4-BE49-F238E27FC236}">
                <a16:creationId xmlns:a16="http://schemas.microsoft.com/office/drawing/2014/main" id="{C8FEE4E4-040C-D536-3806-F2D068E9F026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7691755" y="6575117"/>
            <a:ext cx="3739896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spc="5" dirty="0"/>
              <a:t> </a:t>
            </a:r>
            <a:r>
              <a:rPr lang="ru-RU" spc="5" dirty="0"/>
              <a:t>Романенко Наталья Александровна</a:t>
            </a:r>
            <a:r>
              <a:rPr spc="-5" dirty="0"/>
              <a:t>,</a:t>
            </a:r>
            <a:r>
              <a:rPr dirty="0"/>
              <a:t> </a:t>
            </a:r>
            <a:r>
              <a:rPr spc="-15" dirty="0" err="1"/>
              <a:t>канд.биол.наук</a:t>
            </a:r>
            <a:endParaRPr spc="-5" dirty="0"/>
          </a:p>
        </p:txBody>
      </p:sp>
      <p:pic>
        <p:nvPicPr>
          <p:cNvPr id="12" name="Picture 3" descr="D:\ДОКУМЕНТ\Марина\лекции СГМУ\УМК для медбио\эмбриология\Лекции по эмбриологии\lhead.jpg">
            <a:extLst>
              <a:ext uri="{FF2B5EF4-FFF2-40B4-BE49-F238E27FC236}">
                <a16:creationId xmlns:a16="http://schemas.microsoft.com/office/drawing/2014/main" id="{63812688-67CF-3B9C-E5D4-7E372F3C9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02" y="1752600"/>
            <a:ext cx="4392613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1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72721" y="259461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117432" y="0"/>
            <a:ext cx="2075180" cy="1073150"/>
            <a:chOff x="10117432" y="0"/>
            <a:chExt cx="2075180" cy="1073150"/>
          </a:xfrm>
        </p:grpSpPr>
        <p:sp>
          <p:nvSpPr>
            <p:cNvPr id="4" name="object 4"/>
            <p:cNvSpPr/>
            <p:nvPr/>
          </p:nvSpPr>
          <p:spPr>
            <a:xfrm>
              <a:off x="10117432" y="0"/>
              <a:ext cx="2075180" cy="1073150"/>
            </a:xfrm>
            <a:custGeom>
              <a:avLst/>
              <a:gdLst/>
              <a:ahLst/>
              <a:cxnLst/>
              <a:rect l="l" t="t" r="r" b="b"/>
              <a:pathLst>
                <a:path w="2075179" h="1073150">
                  <a:moveTo>
                    <a:pt x="2074567" y="0"/>
                  </a:moveTo>
                  <a:lnTo>
                    <a:pt x="0" y="0"/>
                  </a:lnTo>
                  <a:lnTo>
                    <a:pt x="267992" y="1072896"/>
                  </a:lnTo>
                  <a:lnTo>
                    <a:pt x="2074567" y="1072896"/>
                  </a:lnTo>
                  <a:lnTo>
                    <a:pt x="2074567" y="0"/>
                  </a:lnTo>
                  <a:close/>
                </a:path>
              </a:pathLst>
            </a:custGeom>
            <a:solidFill>
              <a:srgbClr val="245D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960607" y="381000"/>
              <a:ext cx="208915" cy="334010"/>
            </a:xfrm>
            <a:custGeom>
              <a:avLst/>
              <a:gdLst/>
              <a:ahLst/>
              <a:cxnLst/>
              <a:rect l="l" t="t" r="r" b="b"/>
              <a:pathLst>
                <a:path w="208915" h="334009">
                  <a:moveTo>
                    <a:pt x="112395" y="0"/>
                  </a:moveTo>
                  <a:lnTo>
                    <a:pt x="0" y="0"/>
                  </a:lnTo>
                  <a:lnTo>
                    <a:pt x="96266" y="166877"/>
                  </a:lnTo>
                  <a:lnTo>
                    <a:pt x="0" y="333755"/>
                  </a:lnTo>
                  <a:lnTo>
                    <a:pt x="112395" y="333755"/>
                  </a:lnTo>
                  <a:lnTo>
                    <a:pt x="208661" y="166877"/>
                  </a:lnTo>
                  <a:lnTo>
                    <a:pt x="1123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410950" y="369570"/>
            <a:ext cx="154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6991" y="109728"/>
            <a:ext cx="654653" cy="82867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260475" y="45211"/>
            <a:ext cx="33254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A539F"/>
                </a:solidFill>
                <a:latin typeface="Arial"/>
                <a:cs typeface="Arial"/>
              </a:rPr>
              <a:t>Кафедра</a:t>
            </a:r>
            <a:r>
              <a:rPr sz="1400" b="1" dirty="0">
                <a:solidFill>
                  <a:srgbClr val="0A539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A539F"/>
                </a:solidFill>
                <a:latin typeface="Arial"/>
                <a:cs typeface="Arial"/>
              </a:rPr>
              <a:t>биохимии</a:t>
            </a:r>
            <a:r>
              <a:rPr sz="1400" b="1" spc="-30" dirty="0">
                <a:solidFill>
                  <a:srgbClr val="0A53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A539F"/>
                </a:solidFill>
                <a:latin typeface="Arial"/>
                <a:cs typeface="Arial"/>
              </a:rPr>
              <a:t>и</a:t>
            </a:r>
            <a:r>
              <a:rPr sz="1400" b="1" spc="-10" dirty="0">
                <a:solidFill>
                  <a:srgbClr val="0A539F"/>
                </a:solidFill>
                <a:latin typeface="Arial"/>
                <a:cs typeface="Arial"/>
              </a:rPr>
              <a:t> микробиологии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5636" y="1072896"/>
            <a:ext cx="12056745" cy="4445"/>
          </a:xfrm>
          <a:custGeom>
            <a:avLst/>
            <a:gdLst/>
            <a:ahLst/>
            <a:cxnLst/>
            <a:rect l="l" t="t" r="r" b="b"/>
            <a:pathLst>
              <a:path w="12056745" h="4444">
                <a:moveTo>
                  <a:pt x="0" y="0"/>
                </a:moveTo>
                <a:lnTo>
                  <a:pt x="12056364" y="3904"/>
                </a:lnTo>
              </a:path>
            </a:pathLst>
          </a:custGeom>
          <a:ln w="12700">
            <a:solidFill>
              <a:srgbClr val="245D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22044" y="413766"/>
            <a:ext cx="7921956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800" b="1" spc="-5" dirty="0">
                <a:solidFill>
                  <a:srgbClr val="245D9B"/>
                </a:solidFill>
                <a:latin typeface="Arial"/>
                <a:cs typeface="Arial"/>
              </a:rPr>
              <a:t>Что такое иммунитет?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xfrm>
            <a:off x="7691755" y="6575117"/>
            <a:ext cx="3739896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spc="5" dirty="0"/>
              <a:t> </a:t>
            </a:r>
            <a:r>
              <a:rPr lang="ru-RU" spc="5" dirty="0"/>
              <a:t>Романенко Наталья Александровна</a:t>
            </a:r>
            <a:r>
              <a:rPr spc="-5" dirty="0"/>
              <a:t>,</a:t>
            </a:r>
            <a:r>
              <a:rPr dirty="0"/>
              <a:t> </a:t>
            </a:r>
            <a:r>
              <a:rPr spc="-15" dirty="0" err="1"/>
              <a:t>канд.биол.наук</a:t>
            </a:r>
            <a:endParaRPr spc="-5" dirty="0"/>
          </a:p>
        </p:txBody>
      </p:sp>
      <p:sp>
        <p:nvSpPr>
          <p:cNvPr id="11" name="object 11"/>
          <p:cNvSpPr txBox="1"/>
          <p:nvPr/>
        </p:nvSpPr>
        <p:spPr>
          <a:xfrm>
            <a:off x="727392" y="1371600"/>
            <a:ext cx="1073721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300"/>
              </a:spcBef>
            </a:pPr>
            <a:r>
              <a:rPr lang="ru-RU" sz="2400" b="1" spc="-5" dirty="0">
                <a:solidFill>
                  <a:srgbClr val="001F5F"/>
                </a:solidFill>
                <a:latin typeface="Calibri"/>
                <a:cs typeface="Calibri"/>
              </a:rPr>
              <a:t>Иммунитет </a:t>
            </a:r>
            <a:r>
              <a:rPr lang="ru-RU" sz="2400" spc="-5" dirty="0">
                <a:solidFill>
                  <a:srgbClr val="001F5F"/>
                </a:solidFill>
                <a:latin typeface="Calibri"/>
                <a:cs typeface="Calibri"/>
              </a:rPr>
              <a:t>– способ защиты организма от всех антигенно чужеродных веществ как экзогенной, так и эндогенной природы.</a:t>
            </a:r>
            <a:endParaRPr sz="2400" spc="-5" dirty="0">
              <a:solidFill>
                <a:srgbClr val="001F5F"/>
              </a:solidFill>
              <a:latin typeface="Calibri"/>
              <a:cs typeface="Calibri"/>
            </a:endParaRP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D56F30B3-B499-F296-E86A-D5BECA3B2325}"/>
              </a:ext>
            </a:extLst>
          </p:cNvPr>
          <p:cNvSpPr txBox="1"/>
          <p:nvPr/>
        </p:nvSpPr>
        <p:spPr>
          <a:xfrm>
            <a:off x="6921465" y="2528585"/>
            <a:ext cx="4987608" cy="3413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300"/>
              </a:spcBef>
            </a:pPr>
            <a:r>
              <a:rPr lang="ru-RU" sz="2400" b="1" spc="-5" dirty="0">
                <a:solidFill>
                  <a:srgbClr val="001F5F"/>
                </a:solidFill>
                <a:latin typeface="Calibri"/>
                <a:cs typeface="Calibri"/>
              </a:rPr>
              <a:t>МНС (</a:t>
            </a:r>
            <a:r>
              <a:rPr lang="en-US" sz="2400" b="1" spc="-5" dirty="0">
                <a:solidFill>
                  <a:srgbClr val="001F5F"/>
                </a:solidFill>
                <a:latin typeface="Calibri"/>
                <a:cs typeface="Calibri"/>
              </a:rPr>
              <a:t>HLA</a:t>
            </a:r>
            <a:r>
              <a:rPr lang="ru-RU" sz="2400" b="1" spc="-5" dirty="0">
                <a:solidFill>
                  <a:srgbClr val="001F5F"/>
                </a:solidFill>
                <a:latin typeface="Calibri"/>
                <a:cs typeface="Calibri"/>
              </a:rPr>
              <a:t>, ГКГС – главный комплекс гистосовместимости) </a:t>
            </a:r>
            <a:r>
              <a:rPr lang="ru-RU" sz="2400" spc="-5" dirty="0">
                <a:solidFill>
                  <a:srgbClr val="001F5F"/>
                </a:solidFill>
                <a:latin typeface="Calibri"/>
                <a:cs typeface="Calibri"/>
              </a:rPr>
              <a:t>– индивидуальный набор белковых молекул, находящихся на поверхности клеток, уникален для каждого человека.</a:t>
            </a:r>
          </a:p>
          <a:p>
            <a:pPr marL="12700">
              <a:spcBef>
                <a:spcPts val="300"/>
              </a:spcBef>
            </a:pPr>
            <a:endParaRPr lang="ru-RU" sz="2400" spc="-5" dirty="0">
              <a:solidFill>
                <a:srgbClr val="001F5F"/>
              </a:solidFill>
              <a:latin typeface="Calibri"/>
              <a:cs typeface="Calibri"/>
            </a:endParaRPr>
          </a:p>
          <a:p>
            <a:pPr marL="12700">
              <a:spcBef>
                <a:spcPts val="300"/>
              </a:spcBef>
            </a:pPr>
            <a:r>
              <a:rPr lang="ru-RU" sz="2400" b="1" spc="-5" dirty="0">
                <a:solidFill>
                  <a:srgbClr val="001F5F"/>
                </a:solidFill>
                <a:latin typeface="Calibri"/>
                <a:cs typeface="Calibri"/>
              </a:rPr>
              <a:t>МНС </a:t>
            </a:r>
            <a:r>
              <a:rPr lang="en-US" sz="2400" b="1" spc="-5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lang="ru-RU" sz="24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lang="ru-RU" sz="2400" spc="-5" dirty="0">
                <a:solidFill>
                  <a:srgbClr val="001F5F"/>
                </a:solidFill>
                <a:latin typeface="Calibri"/>
                <a:cs typeface="Calibri"/>
              </a:rPr>
              <a:t>находятся на поверхности </a:t>
            </a:r>
            <a:r>
              <a:rPr lang="ru-RU" sz="2400" b="1" spc="-5" dirty="0">
                <a:solidFill>
                  <a:srgbClr val="001F5F"/>
                </a:solidFill>
                <a:latin typeface="Calibri"/>
                <a:cs typeface="Calibri"/>
              </a:rPr>
              <a:t>всех клеток</a:t>
            </a:r>
            <a:r>
              <a:rPr lang="ru-RU" sz="2400" spc="-5" dirty="0">
                <a:solidFill>
                  <a:srgbClr val="001F5F"/>
                </a:solidFill>
                <a:latin typeface="Calibri"/>
                <a:cs typeface="Calibri"/>
              </a:rPr>
              <a:t> организма.</a:t>
            </a:r>
            <a:endParaRPr sz="2400" spc="-5" dirty="0">
              <a:solidFill>
                <a:srgbClr val="001F5F"/>
              </a:solidFill>
              <a:latin typeface="Calibri"/>
              <a:cs typeface="Calibri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4E3A559-1B52-DB09-1197-A0D1D234CA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31381"/>
            <a:ext cx="6097389" cy="191813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7D517F6-88BF-5F9A-430E-9C45A93DEF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06" y="4451114"/>
            <a:ext cx="6097389" cy="20705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75A1D7-F098-5C41-52DB-B055638BF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0778274-1D14-6906-541C-5C3C85C10BFD}"/>
              </a:ext>
            </a:extLst>
          </p:cNvPr>
          <p:cNvSpPr txBox="1"/>
          <p:nvPr/>
        </p:nvSpPr>
        <p:spPr>
          <a:xfrm>
            <a:off x="11872721" y="259461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62B5985D-D825-560A-5697-82DA95DE515F}"/>
              </a:ext>
            </a:extLst>
          </p:cNvPr>
          <p:cNvGrpSpPr/>
          <p:nvPr/>
        </p:nvGrpSpPr>
        <p:grpSpPr>
          <a:xfrm>
            <a:off x="10116820" y="0"/>
            <a:ext cx="2075180" cy="1073150"/>
            <a:chOff x="10117432" y="0"/>
            <a:chExt cx="2075180" cy="107315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DE6A1D4F-E9C9-0BF8-AD43-3C1617A431C1}"/>
                </a:ext>
              </a:extLst>
            </p:cNvPr>
            <p:cNvSpPr/>
            <p:nvPr/>
          </p:nvSpPr>
          <p:spPr>
            <a:xfrm>
              <a:off x="10117432" y="0"/>
              <a:ext cx="2075180" cy="1073150"/>
            </a:xfrm>
            <a:custGeom>
              <a:avLst/>
              <a:gdLst/>
              <a:ahLst/>
              <a:cxnLst/>
              <a:rect l="l" t="t" r="r" b="b"/>
              <a:pathLst>
                <a:path w="2075179" h="1073150">
                  <a:moveTo>
                    <a:pt x="2074567" y="0"/>
                  </a:moveTo>
                  <a:lnTo>
                    <a:pt x="0" y="0"/>
                  </a:lnTo>
                  <a:lnTo>
                    <a:pt x="267992" y="1072896"/>
                  </a:lnTo>
                  <a:lnTo>
                    <a:pt x="2074567" y="1072896"/>
                  </a:lnTo>
                  <a:lnTo>
                    <a:pt x="2074567" y="0"/>
                  </a:lnTo>
                  <a:close/>
                </a:path>
              </a:pathLst>
            </a:custGeom>
            <a:solidFill>
              <a:srgbClr val="245D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607C9CC0-496A-3059-E08F-376A9F0315D4}"/>
                </a:ext>
              </a:extLst>
            </p:cNvPr>
            <p:cNvSpPr/>
            <p:nvPr/>
          </p:nvSpPr>
          <p:spPr>
            <a:xfrm>
              <a:off x="10960607" y="381000"/>
              <a:ext cx="208915" cy="334010"/>
            </a:xfrm>
            <a:custGeom>
              <a:avLst/>
              <a:gdLst/>
              <a:ahLst/>
              <a:cxnLst/>
              <a:rect l="l" t="t" r="r" b="b"/>
              <a:pathLst>
                <a:path w="208915" h="334009">
                  <a:moveTo>
                    <a:pt x="112395" y="0"/>
                  </a:moveTo>
                  <a:lnTo>
                    <a:pt x="0" y="0"/>
                  </a:lnTo>
                  <a:lnTo>
                    <a:pt x="96266" y="166877"/>
                  </a:lnTo>
                  <a:lnTo>
                    <a:pt x="0" y="333755"/>
                  </a:lnTo>
                  <a:lnTo>
                    <a:pt x="112395" y="333755"/>
                  </a:lnTo>
                  <a:lnTo>
                    <a:pt x="208661" y="166877"/>
                  </a:lnTo>
                  <a:lnTo>
                    <a:pt x="1123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06888C43-F25F-AB7C-0825-DDAB39251B86}"/>
              </a:ext>
            </a:extLst>
          </p:cNvPr>
          <p:cNvSpPr txBox="1"/>
          <p:nvPr/>
        </p:nvSpPr>
        <p:spPr>
          <a:xfrm>
            <a:off x="11410950" y="369570"/>
            <a:ext cx="154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7" name="object 7">
            <a:extLst>
              <a:ext uri="{FF2B5EF4-FFF2-40B4-BE49-F238E27FC236}">
                <a16:creationId xmlns:a16="http://schemas.microsoft.com/office/drawing/2014/main" id="{0D9D445D-E0A5-3EF3-E45F-F00B5B97FDA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6991" y="109728"/>
            <a:ext cx="654653" cy="828675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B0DFA2B7-011E-46FB-EB55-0E6083294F04}"/>
              </a:ext>
            </a:extLst>
          </p:cNvPr>
          <p:cNvSpPr txBox="1"/>
          <p:nvPr/>
        </p:nvSpPr>
        <p:spPr>
          <a:xfrm>
            <a:off x="1260475" y="45211"/>
            <a:ext cx="33254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A539F"/>
                </a:solidFill>
                <a:latin typeface="Arial"/>
                <a:cs typeface="Arial"/>
              </a:rPr>
              <a:t>Кафедра</a:t>
            </a:r>
            <a:r>
              <a:rPr sz="1400" b="1" dirty="0">
                <a:solidFill>
                  <a:srgbClr val="0A539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A539F"/>
                </a:solidFill>
                <a:latin typeface="Arial"/>
                <a:cs typeface="Arial"/>
              </a:rPr>
              <a:t>биохимии</a:t>
            </a:r>
            <a:r>
              <a:rPr sz="1400" b="1" spc="-30" dirty="0">
                <a:solidFill>
                  <a:srgbClr val="0A53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A539F"/>
                </a:solidFill>
                <a:latin typeface="Arial"/>
                <a:cs typeface="Arial"/>
              </a:rPr>
              <a:t>и</a:t>
            </a:r>
            <a:r>
              <a:rPr sz="1400" b="1" spc="-10" dirty="0">
                <a:solidFill>
                  <a:srgbClr val="0A539F"/>
                </a:solidFill>
                <a:latin typeface="Arial"/>
                <a:cs typeface="Arial"/>
              </a:rPr>
              <a:t> микробиологии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2EC68059-E7C1-0643-E927-E5DCF6EDF129}"/>
              </a:ext>
            </a:extLst>
          </p:cNvPr>
          <p:cNvSpPr/>
          <p:nvPr/>
        </p:nvSpPr>
        <p:spPr>
          <a:xfrm>
            <a:off x="135636" y="1072896"/>
            <a:ext cx="12056745" cy="4445"/>
          </a:xfrm>
          <a:custGeom>
            <a:avLst/>
            <a:gdLst/>
            <a:ahLst/>
            <a:cxnLst/>
            <a:rect l="l" t="t" r="r" b="b"/>
            <a:pathLst>
              <a:path w="12056745" h="4444">
                <a:moveTo>
                  <a:pt x="0" y="0"/>
                </a:moveTo>
                <a:lnTo>
                  <a:pt x="12056364" y="3904"/>
                </a:lnTo>
              </a:path>
            </a:pathLst>
          </a:custGeom>
          <a:ln w="12700">
            <a:solidFill>
              <a:srgbClr val="245D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FB7EA13E-AC82-CEF3-E179-4C7F908FE844}"/>
              </a:ext>
            </a:extLst>
          </p:cNvPr>
          <p:cNvSpPr txBox="1"/>
          <p:nvPr/>
        </p:nvSpPr>
        <p:spPr>
          <a:xfrm>
            <a:off x="1222044" y="227901"/>
            <a:ext cx="8268666" cy="830997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lang="ru-RU" sz="2800" b="1" spc="-30" dirty="0">
                <a:solidFill>
                  <a:srgbClr val="245D9B"/>
                </a:solidFill>
                <a:latin typeface="Arial"/>
                <a:cs typeface="Arial"/>
              </a:rPr>
              <a:t>Иммунологические взаимоотношения матери и плода</a:t>
            </a:r>
            <a:endParaRPr lang="ru-RU" sz="2800" dirty="0">
              <a:latin typeface="Arial"/>
              <a:cs typeface="Arial"/>
            </a:endParaRPr>
          </a:p>
        </p:txBody>
      </p:sp>
      <p:sp>
        <p:nvSpPr>
          <p:cNvPr id="10" name="object 15">
            <a:extLst>
              <a:ext uri="{FF2B5EF4-FFF2-40B4-BE49-F238E27FC236}">
                <a16:creationId xmlns:a16="http://schemas.microsoft.com/office/drawing/2014/main" id="{3510C2F3-3699-FC96-AB8C-E5A062E7ED9D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7691755" y="6575117"/>
            <a:ext cx="3739896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spc="5" dirty="0"/>
              <a:t> </a:t>
            </a:r>
            <a:r>
              <a:rPr lang="ru-RU" spc="5" dirty="0"/>
              <a:t>Романенко Наталья Александровна</a:t>
            </a:r>
            <a:r>
              <a:rPr spc="-5" dirty="0"/>
              <a:t>,</a:t>
            </a:r>
            <a:r>
              <a:rPr dirty="0"/>
              <a:t> </a:t>
            </a:r>
            <a:r>
              <a:rPr spc="-15" dirty="0" err="1"/>
              <a:t>канд.биол.наук</a:t>
            </a:r>
            <a:endParaRPr spc="-5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3B84295-10F3-DCBD-3916-3C607728F9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2" y="1331622"/>
            <a:ext cx="12014105" cy="498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21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72721" y="259461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117432" y="0"/>
            <a:ext cx="2075180" cy="1073150"/>
            <a:chOff x="10117432" y="0"/>
            <a:chExt cx="2075180" cy="1073150"/>
          </a:xfrm>
        </p:grpSpPr>
        <p:sp>
          <p:nvSpPr>
            <p:cNvPr id="4" name="object 4"/>
            <p:cNvSpPr/>
            <p:nvPr/>
          </p:nvSpPr>
          <p:spPr>
            <a:xfrm>
              <a:off x="10117432" y="0"/>
              <a:ext cx="2075180" cy="1073150"/>
            </a:xfrm>
            <a:custGeom>
              <a:avLst/>
              <a:gdLst/>
              <a:ahLst/>
              <a:cxnLst/>
              <a:rect l="l" t="t" r="r" b="b"/>
              <a:pathLst>
                <a:path w="2075179" h="1073150">
                  <a:moveTo>
                    <a:pt x="2074567" y="0"/>
                  </a:moveTo>
                  <a:lnTo>
                    <a:pt x="0" y="0"/>
                  </a:lnTo>
                  <a:lnTo>
                    <a:pt x="267992" y="1072896"/>
                  </a:lnTo>
                  <a:lnTo>
                    <a:pt x="2074567" y="1072896"/>
                  </a:lnTo>
                  <a:lnTo>
                    <a:pt x="2074567" y="0"/>
                  </a:lnTo>
                  <a:close/>
                </a:path>
              </a:pathLst>
            </a:custGeom>
            <a:solidFill>
              <a:srgbClr val="245D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960607" y="381000"/>
              <a:ext cx="208915" cy="334010"/>
            </a:xfrm>
            <a:custGeom>
              <a:avLst/>
              <a:gdLst/>
              <a:ahLst/>
              <a:cxnLst/>
              <a:rect l="l" t="t" r="r" b="b"/>
              <a:pathLst>
                <a:path w="208915" h="334009">
                  <a:moveTo>
                    <a:pt x="112395" y="0"/>
                  </a:moveTo>
                  <a:lnTo>
                    <a:pt x="0" y="0"/>
                  </a:lnTo>
                  <a:lnTo>
                    <a:pt x="96266" y="166877"/>
                  </a:lnTo>
                  <a:lnTo>
                    <a:pt x="0" y="333755"/>
                  </a:lnTo>
                  <a:lnTo>
                    <a:pt x="112395" y="333755"/>
                  </a:lnTo>
                  <a:lnTo>
                    <a:pt x="208661" y="166877"/>
                  </a:lnTo>
                  <a:lnTo>
                    <a:pt x="1123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410950" y="369570"/>
            <a:ext cx="154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6991" y="109728"/>
            <a:ext cx="654653" cy="82867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260475" y="45211"/>
            <a:ext cx="33254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A539F"/>
                </a:solidFill>
                <a:latin typeface="Arial"/>
                <a:cs typeface="Arial"/>
              </a:rPr>
              <a:t>Кафедра</a:t>
            </a:r>
            <a:r>
              <a:rPr sz="1400" b="1" dirty="0">
                <a:solidFill>
                  <a:srgbClr val="0A539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A539F"/>
                </a:solidFill>
                <a:latin typeface="Arial"/>
                <a:cs typeface="Arial"/>
              </a:rPr>
              <a:t>биохимии</a:t>
            </a:r>
            <a:r>
              <a:rPr sz="1400" b="1" spc="-30" dirty="0">
                <a:solidFill>
                  <a:srgbClr val="0A53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A539F"/>
                </a:solidFill>
                <a:latin typeface="Arial"/>
                <a:cs typeface="Arial"/>
              </a:rPr>
              <a:t>и</a:t>
            </a:r>
            <a:r>
              <a:rPr sz="1400" b="1" spc="-10" dirty="0">
                <a:solidFill>
                  <a:srgbClr val="0A539F"/>
                </a:solidFill>
                <a:latin typeface="Arial"/>
                <a:cs typeface="Arial"/>
              </a:rPr>
              <a:t> микробиологии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5636" y="1072896"/>
            <a:ext cx="12056745" cy="4445"/>
          </a:xfrm>
          <a:custGeom>
            <a:avLst/>
            <a:gdLst/>
            <a:ahLst/>
            <a:cxnLst/>
            <a:rect l="l" t="t" r="r" b="b"/>
            <a:pathLst>
              <a:path w="12056745" h="4444">
                <a:moveTo>
                  <a:pt x="0" y="0"/>
                </a:moveTo>
                <a:lnTo>
                  <a:pt x="12056364" y="3904"/>
                </a:lnTo>
              </a:path>
            </a:pathLst>
          </a:custGeom>
          <a:ln w="12700">
            <a:solidFill>
              <a:srgbClr val="245D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222043" y="221742"/>
            <a:ext cx="8588557" cy="830997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lang="ru-RU" sz="2800" b="1" spc="-30" dirty="0">
                <a:solidFill>
                  <a:srgbClr val="245D9B"/>
                </a:solidFill>
                <a:latin typeface="Arial"/>
                <a:cs typeface="Arial"/>
              </a:rPr>
              <a:t>Иммунологические взаимоотношения матери и плода (роль </a:t>
            </a:r>
            <a:r>
              <a:rPr lang="ru-RU" sz="2800" b="1" spc="-30" dirty="0" err="1">
                <a:solidFill>
                  <a:srgbClr val="245D9B"/>
                </a:solidFill>
                <a:latin typeface="Arial"/>
                <a:cs typeface="Arial"/>
              </a:rPr>
              <a:t>трофобласта</a:t>
            </a:r>
            <a:r>
              <a:rPr lang="ru-RU" sz="2800" b="1" spc="-30" dirty="0">
                <a:solidFill>
                  <a:srgbClr val="245D9B"/>
                </a:solidFill>
                <a:latin typeface="Arial"/>
                <a:cs typeface="Arial"/>
              </a:rPr>
              <a:t>)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id="{E82223B1-4940-45B5-5B32-1A88BE3A8BBE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7691755" y="6575117"/>
            <a:ext cx="3739896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spc="5" dirty="0"/>
              <a:t> </a:t>
            </a:r>
            <a:r>
              <a:rPr lang="ru-RU" spc="5" dirty="0"/>
              <a:t>Романенко Наталья Александровна</a:t>
            </a:r>
            <a:r>
              <a:rPr spc="-5" dirty="0"/>
              <a:t>,</a:t>
            </a:r>
            <a:r>
              <a:rPr dirty="0"/>
              <a:t> </a:t>
            </a:r>
            <a:r>
              <a:rPr spc="-15" dirty="0" err="1"/>
              <a:t>канд.биол.наук</a:t>
            </a:r>
            <a:endParaRPr spc="-5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8CC9069-6DEF-269E-6A0F-A0B5C38B9F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61" y="1752600"/>
            <a:ext cx="5248275" cy="3429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21C3871-5C7F-436D-E73E-DF176080E48F}"/>
              </a:ext>
            </a:extLst>
          </p:cNvPr>
          <p:cNvSpPr txBox="1"/>
          <p:nvPr/>
        </p:nvSpPr>
        <p:spPr>
          <a:xfrm>
            <a:off x="5964034" y="1597253"/>
            <a:ext cx="6075566" cy="5032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indent="0">
              <a:spcBef>
                <a:spcPts val="300"/>
              </a:spcBef>
              <a:buFont typeface="Wingdings 2" panose="05020102010507070707" pitchFamily="18" charset="2"/>
              <a:buNone/>
            </a:pPr>
            <a:r>
              <a:rPr lang="ru-RU" altLang="ru-RU" sz="2400" spc="-5" dirty="0">
                <a:solidFill>
                  <a:srgbClr val="001F5F"/>
                </a:solidFill>
                <a:latin typeface="Calibri"/>
                <a:cs typeface="Calibri"/>
              </a:rPr>
              <a:t>Барьерная функция </a:t>
            </a:r>
            <a:r>
              <a:rPr lang="ru-RU" altLang="ru-RU" sz="2400" spc="-5" dirty="0" err="1">
                <a:solidFill>
                  <a:srgbClr val="001F5F"/>
                </a:solidFill>
                <a:latin typeface="Calibri"/>
                <a:cs typeface="Calibri"/>
              </a:rPr>
              <a:t>трофобласта</a:t>
            </a:r>
            <a:endParaRPr lang="ru-RU" altLang="ru-RU" sz="2400" spc="-5" dirty="0">
              <a:solidFill>
                <a:srgbClr val="001F5F"/>
              </a:solidFill>
              <a:latin typeface="Calibri"/>
              <a:cs typeface="Calibri"/>
            </a:endParaRPr>
          </a:p>
          <a:p>
            <a:pPr marL="12700" indent="0">
              <a:spcBef>
                <a:spcPts val="300"/>
              </a:spcBef>
              <a:buFont typeface="Wingdings 2" panose="05020102010507070707" pitchFamily="18" charset="2"/>
              <a:buNone/>
            </a:pPr>
            <a:endParaRPr lang="ru-RU" altLang="ru-RU" sz="800" spc="-5" dirty="0">
              <a:solidFill>
                <a:srgbClr val="001F5F"/>
              </a:solidFill>
              <a:latin typeface="Calibri"/>
              <a:cs typeface="Calibri"/>
            </a:endParaRPr>
          </a:p>
          <a:p>
            <a:pPr marL="12700" indent="0">
              <a:spcBef>
                <a:spcPts val="300"/>
              </a:spcBef>
              <a:buFont typeface="Wingdings 2" panose="05020102010507070707" pitchFamily="18" charset="2"/>
              <a:buNone/>
            </a:pPr>
            <a:r>
              <a:rPr lang="ru-RU" altLang="ru-RU" sz="2400" spc="-5" dirty="0">
                <a:solidFill>
                  <a:srgbClr val="001F5F"/>
                </a:solidFill>
                <a:latin typeface="Calibri"/>
                <a:cs typeface="Calibri"/>
              </a:rPr>
              <a:t>Отсутствие на </a:t>
            </a:r>
            <a:r>
              <a:rPr lang="ru-RU" altLang="ru-RU" sz="2400" spc="-5" dirty="0" err="1">
                <a:solidFill>
                  <a:srgbClr val="001F5F"/>
                </a:solidFill>
                <a:latin typeface="Calibri"/>
                <a:cs typeface="Calibri"/>
              </a:rPr>
              <a:t>трофобласте</a:t>
            </a:r>
            <a:r>
              <a:rPr lang="ru-RU" altLang="ru-RU" sz="2400" spc="-5" dirty="0">
                <a:solidFill>
                  <a:srgbClr val="001F5F"/>
                </a:solidFill>
                <a:latin typeface="Calibri"/>
                <a:cs typeface="Calibri"/>
              </a:rPr>
              <a:t> классических </a:t>
            </a:r>
            <a:r>
              <a:rPr lang="en-US" altLang="ru-RU" sz="2400" spc="-5" dirty="0">
                <a:solidFill>
                  <a:srgbClr val="001F5F"/>
                </a:solidFill>
                <a:latin typeface="Calibri"/>
                <a:cs typeface="Calibri"/>
              </a:rPr>
              <a:t>MHC-</a:t>
            </a:r>
            <a:r>
              <a:rPr lang="ru-RU" altLang="ru-RU" sz="2400" spc="-5" dirty="0">
                <a:solidFill>
                  <a:srgbClr val="001F5F"/>
                </a:solidFill>
                <a:latin typeface="Calibri"/>
                <a:cs typeface="Calibri"/>
              </a:rPr>
              <a:t>антигенов</a:t>
            </a:r>
          </a:p>
          <a:p>
            <a:pPr marL="12700" indent="0">
              <a:spcBef>
                <a:spcPts val="300"/>
              </a:spcBef>
              <a:buFont typeface="Wingdings 2" panose="05020102010507070707" pitchFamily="18" charset="2"/>
              <a:buNone/>
            </a:pPr>
            <a:endParaRPr lang="ru-RU" altLang="ru-RU" sz="800" spc="-5" dirty="0">
              <a:solidFill>
                <a:srgbClr val="001F5F"/>
              </a:solidFill>
              <a:latin typeface="Calibri"/>
              <a:cs typeface="Calibri"/>
            </a:endParaRPr>
          </a:p>
          <a:p>
            <a:pPr marL="12700" indent="0">
              <a:spcBef>
                <a:spcPts val="300"/>
              </a:spcBef>
              <a:buFont typeface="Wingdings 2" panose="05020102010507070707" pitchFamily="18" charset="2"/>
              <a:buNone/>
            </a:pPr>
            <a:r>
              <a:rPr lang="ru-RU" altLang="ru-RU" sz="2400" spc="-5" dirty="0">
                <a:solidFill>
                  <a:srgbClr val="001F5F"/>
                </a:solidFill>
                <a:latin typeface="Calibri"/>
                <a:cs typeface="Calibri"/>
              </a:rPr>
              <a:t>Наличие </a:t>
            </a:r>
            <a:r>
              <a:rPr lang="en-US" altLang="ru-RU" sz="2400" spc="-5" dirty="0">
                <a:solidFill>
                  <a:srgbClr val="001F5F"/>
                </a:solidFill>
                <a:latin typeface="Calibri"/>
                <a:cs typeface="Calibri"/>
              </a:rPr>
              <a:t>HLA-G</a:t>
            </a:r>
            <a:r>
              <a:rPr lang="ru-RU" altLang="ru-RU" sz="2400" spc="-5" dirty="0">
                <a:solidFill>
                  <a:srgbClr val="001F5F"/>
                </a:solidFill>
                <a:latin typeface="Calibri"/>
                <a:cs typeface="Calibri"/>
              </a:rPr>
              <a:t>, защищающего от НК-клеток</a:t>
            </a:r>
          </a:p>
          <a:p>
            <a:pPr marL="12700" indent="0">
              <a:spcBef>
                <a:spcPts val="300"/>
              </a:spcBef>
              <a:buFont typeface="Wingdings 2" panose="05020102010507070707" pitchFamily="18" charset="2"/>
              <a:buNone/>
            </a:pPr>
            <a:endParaRPr lang="ru-RU" altLang="ru-RU" sz="800" spc="-5" dirty="0">
              <a:solidFill>
                <a:srgbClr val="001F5F"/>
              </a:solidFill>
              <a:latin typeface="Calibri"/>
              <a:cs typeface="Calibri"/>
            </a:endParaRPr>
          </a:p>
          <a:p>
            <a:pPr marL="12700" indent="0">
              <a:spcBef>
                <a:spcPts val="300"/>
              </a:spcBef>
              <a:buFont typeface="Wingdings 2" panose="05020102010507070707" pitchFamily="18" charset="2"/>
              <a:buNone/>
            </a:pPr>
            <a:r>
              <a:rPr lang="ru-RU" altLang="ru-RU" sz="2400" spc="-5" dirty="0">
                <a:solidFill>
                  <a:srgbClr val="001F5F"/>
                </a:solidFill>
                <a:latin typeface="Calibri"/>
                <a:cs typeface="Calibri"/>
              </a:rPr>
              <a:t>Продукция цитокинов (ИЛ-10, ТФР</a:t>
            </a:r>
            <a:r>
              <a:rPr lang="el-GR" altLang="ru-RU" sz="2400" spc="-5" dirty="0">
                <a:solidFill>
                  <a:srgbClr val="001F5F"/>
                </a:solidFill>
                <a:latin typeface="Calibri"/>
                <a:cs typeface="Calibri"/>
              </a:rPr>
              <a:t>β</a:t>
            </a:r>
            <a:r>
              <a:rPr lang="ru-RU" altLang="ru-RU" sz="2400" spc="-5" dirty="0">
                <a:solidFill>
                  <a:srgbClr val="001F5F"/>
                </a:solidFill>
                <a:latin typeface="Calibri"/>
                <a:cs typeface="Calibri"/>
              </a:rPr>
              <a:t>, ИЛ-4), ингибирующих Тх-1-клетки и способствующих Тх2-ответ</a:t>
            </a:r>
          </a:p>
          <a:p>
            <a:pPr marL="12700" indent="0">
              <a:spcBef>
                <a:spcPts val="300"/>
              </a:spcBef>
              <a:buFont typeface="Wingdings 2" panose="05020102010507070707" pitchFamily="18" charset="2"/>
              <a:buNone/>
            </a:pPr>
            <a:endParaRPr lang="ru-RU" altLang="ru-RU" sz="800" b="1" spc="-5" dirty="0">
              <a:solidFill>
                <a:srgbClr val="001F5F"/>
              </a:solidFill>
              <a:latin typeface="Calibri"/>
              <a:cs typeface="Calibri"/>
            </a:endParaRPr>
          </a:p>
          <a:p>
            <a:pPr marL="12700" indent="0">
              <a:spcBef>
                <a:spcPts val="300"/>
              </a:spcBef>
              <a:buFont typeface="Wingdings 2" panose="05020102010507070707" pitchFamily="18" charset="2"/>
              <a:buNone/>
            </a:pPr>
            <a:r>
              <a:rPr lang="ru-RU" altLang="ru-RU" sz="2400" spc="-5" dirty="0">
                <a:solidFill>
                  <a:srgbClr val="001F5F"/>
                </a:solidFill>
                <a:latin typeface="Calibri"/>
                <a:cs typeface="Calibri"/>
              </a:rPr>
              <a:t>Экспрессия </a:t>
            </a:r>
            <a:r>
              <a:rPr lang="en-US" altLang="ru-RU" sz="2400" spc="-5" dirty="0" err="1">
                <a:solidFill>
                  <a:srgbClr val="001F5F"/>
                </a:solidFill>
                <a:latin typeface="Calibri"/>
                <a:cs typeface="Calibri"/>
              </a:rPr>
              <a:t>Fas</a:t>
            </a:r>
            <a:r>
              <a:rPr lang="en-US" altLang="ru-RU" sz="2400" spc="-5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lang="ru-RU" altLang="ru-RU" sz="2400" spc="-5" dirty="0" err="1">
                <a:solidFill>
                  <a:srgbClr val="001F5F"/>
                </a:solidFill>
                <a:latin typeface="Calibri"/>
                <a:cs typeface="Calibri"/>
              </a:rPr>
              <a:t>лиганда</a:t>
            </a:r>
            <a:r>
              <a:rPr lang="ru-RU" altLang="ru-RU" sz="2400" spc="-5" dirty="0">
                <a:solidFill>
                  <a:srgbClr val="001F5F"/>
                </a:solidFill>
                <a:latin typeface="Calibri"/>
                <a:cs typeface="Calibri"/>
              </a:rPr>
              <a:t> на </a:t>
            </a:r>
            <a:r>
              <a:rPr lang="ru-RU" altLang="ru-RU" sz="2400" spc="-5" dirty="0" err="1">
                <a:solidFill>
                  <a:srgbClr val="001F5F"/>
                </a:solidFill>
                <a:latin typeface="Calibri"/>
                <a:cs typeface="Calibri"/>
              </a:rPr>
              <a:t>трофобластах</a:t>
            </a:r>
            <a:r>
              <a:rPr lang="ru-RU" altLang="ru-RU" sz="2400" spc="-5" dirty="0">
                <a:solidFill>
                  <a:srgbClr val="001F5F"/>
                </a:solidFill>
                <a:latin typeface="Calibri"/>
                <a:cs typeface="Calibri"/>
              </a:rPr>
              <a:t>, вызывающего апоптоз Т-клеток</a:t>
            </a:r>
          </a:p>
          <a:p>
            <a:pPr marL="12700" indent="0">
              <a:spcBef>
                <a:spcPts val="300"/>
              </a:spcBef>
              <a:buFont typeface="Wingdings 2" panose="05020102010507070707" pitchFamily="18" charset="2"/>
              <a:buNone/>
            </a:pPr>
            <a:endParaRPr lang="ru-RU" altLang="ru-RU" sz="2400" b="1" spc="-5" dirty="0">
              <a:solidFill>
                <a:srgbClr val="001F5F"/>
              </a:solidFill>
              <a:latin typeface="Calibri"/>
              <a:cs typeface="Calibri"/>
            </a:endParaRPr>
          </a:p>
          <a:p>
            <a:pPr marL="12700" indent="0">
              <a:spcBef>
                <a:spcPts val="300"/>
              </a:spcBef>
              <a:buFont typeface="Wingdings 2" panose="05020102010507070707" pitchFamily="18" charset="2"/>
              <a:buNone/>
            </a:pPr>
            <a:endParaRPr lang="ru-RU" altLang="ru-RU" sz="2400" b="1" spc="-5" dirty="0">
              <a:solidFill>
                <a:srgbClr val="001F5F"/>
              </a:solidFill>
              <a:latin typeface="Calibri"/>
              <a:cs typeface="Calibri"/>
            </a:endParaRPr>
          </a:p>
        </p:txBody>
      </p:sp>
      <p:pic>
        <p:nvPicPr>
          <p:cNvPr id="22" name="object 14">
            <a:extLst>
              <a:ext uri="{FF2B5EF4-FFF2-40B4-BE49-F238E27FC236}">
                <a16:creationId xmlns:a16="http://schemas.microsoft.com/office/drawing/2014/main" id="{6DED53EE-8ACF-714E-99B3-09154A22ECC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61342" y="1705864"/>
            <a:ext cx="202692" cy="199136"/>
          </a:xfrm>
          <a:prstGeom prst="rect">
            <a:avLst/>
          </a:prstGeom>
        </p:spPr>
      </p:pic>
      <p:pic>
        <p:nvPicPr>
          <p:cNvPr id="23" name="object 14">
            <a:extLst>
              <a:ext uri="{FF2B5EF4-FFF2-40B4-BE49-F238E27FC236}">
                <a16:creationId xmlns:a16="http://schemas.microsoft.com/office/drawing/2014/main" id="{B790C196-D59D-ABC8-6C9E-FA9A0D295A1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64837" y="2298686"/>
            <a:ext cx="202692" cy="199136"/>
          </a:xfrm>
          <a:prstGeom prst="rect">
            <a:avLst/>
          </a:prstGeom>
        </p:spPr>
      </p:pic>
      <p:pic>
        <p:nvPicPr>
          <p:cNvPr id="24" name="object 14">
            <a:extLst>
              <a:ext uri="{FF2B5EF4-FFF2-40B4-BE49-F238E27FC236}">
                <a16:creationId xmlns:a16="http://schemas.microsoft.com/office/drawing/2014/main" id="{3C74FFCF-FD37-84B3-0C1A-F2D489AF4E2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66774" y="3229864"/>
            <a:ext cx="202692" cy="199136"/>
          </a:xfrm>
          <a:prstGeom prst="rect">
            <a:avLst/>
          </a:prstGeom>
        </p:spPr>
      </p:pic>
      <p:pic>
        <p:nvPicPr>
          <p:cNvPr id="25" name="object 14">
            <a:extLst>
              <a:ext uri="{FF2B5EF4-FFF2-40B4-BE49-F238E27FC236}">
                <a16:creationId xmlns:a16="http://schemas.microsoft.com/office/drawing/2014/main" id="{10BF383C-963A-00B7-EC11-E98EFCB6C71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74422" y="3780042"/>
            <a:ext cx="202692" cy="199136"/>
          </a:xfrm>
          <a:prstGeom prst="rect">
            <a:avLst/>
          </a:prstGeom>
        </p:spPr>
      </p:pic>
      <p:pic>
        <p:nvPicPr>
          <p:cNvPr id="26" name="object 14">
            <a:extLst>
              <a:ext uri="{FF2B5EF4-FFF2-40B4-BE49-F238E27FC236}">
                <a16:creationId xmlns:a16="http://schemas.microsoft.com/office/drawing/2014/main" id="{85629F3D-668E-2958-C53E-1FF4015C1FB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74422" y="5092919"/>
            <a:ext cx="202692" cy="19913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5F0EE-DA73-3866-9CD4-A76E0BFFD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B4E49CC2-B117-19BE-FAC6-DC0BE68FB1A0}"/>
              </a:ext>
            </a:extLst>
          </p:cNvPr>
          <p:cNvSpPr txBox="1"/>
          <p:nvPr/>
        </p:nvSpPr>
        <p:spPr>
          <a:xfrm>
            <a:off x="343948" y="2597164"/>
            <a:ext cx="11125200" cy="4362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indent="-34290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altLang="ru-RU" sz="2400" spc="-5" dirty="0">
                <a:solidFill>
                  <a:srgbClr val="001F5F"/>
                </a:solidFill>
                <a:latin typeface="Calibri"/>
                <a:cs typeface="Calibri"/>
              </a:rPr>
              <a:t>снижение уровня </a:t>
            </a:r>
            <a:r>
              <a:rPr lang="ru-RU" altLang="ru-RU" sz="2400" spc="-5" dirty="0" err="1">
                <a:solidFill>
                  <a:srgbClr val="001F5F"/>
                </a:solidFill>
                <a:latin typeface="Calibri"/>
                <a:cs typeface="Calibri"/>
              </a:rPr>
              <a:t>IgG</a:t>
            </a:r>
            <a:r>
              <a:rPr lang="ru-RU" altLang="ru-RU" sz="2400" spc="-5" dirty="0">
                <a:solidFill>
                  <a:srgbClr val="001F5F"/>
                </a:solidFill>
                <a:latin typeface="Calibri"/>
                <a:cs typeface="Calibri"/>
              </a:rPr>
              <a:t> в сыворотке крови, возможно, вследствие переноса </a:t>
            </a:r>
            <a:r>
              <a:rPr lang="ru-RU" altLang="ru-RU" sz="2400" spc="-5" dirty="0" err="1">
                <a:solidFill>
                  <a:srgbClr val="001F5F"/>
                </a:solidFill>
                <a:latin typeface="Calibri"/>
                <a:cs typeface="Calibri"/>
              </a:rPr>
              <a:t>IgG</a:t>
            </a:r>
            <a:r>
              <a:rPr lang="ru-RU" altLang="ru-RU" sz="2400" spc="-5" dirty="0">
                <a:solidFill>
                  <a:srgbClr val="001F5F"/>
                </a:solidFill>
                <a:latin typeface="Calibri"/>
                <a:cs typeface="Calibri"/>
              </a:rPr>
              <a:t> через плаценту (начиная с 13-16-й недели беременности);</a:t>
            </a:r>
          </a:p>
          <a:p>
            <a:pPr marL="355600" indent="-34290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altLang="ru-RU" sz="2400" spc="-5" dirty="0">
                <a:solidFill>
                  <a:srgbClr val="001F5F"/>
                </a:solidFill>
                <a:latin typeface="Calibri"/>
                <a:cs typeface="Calibri"/>
              </a:rPr>
              <a:t>временное, на период беременности, изменение механизмов регуляции синтеза </a:t>
            </a:r>
            <a:r>
              <a:rPr lang="ru-RU" altLang="ru-RU" sz="2400" spc="-5" dirty="0" err="1">
                <a:solidFill>
                  <a:srgbClr val="001F5F"/>
                </a:solidFill>
                <a:latin typeface="Calibri"/>
                <a:cs typeface="Calibri"/>
              </a:rPr>
              <a:t>IgG</a:t>
            </a:r>
            <a:r>
              <a:rPr lang="ru-RU" altLang="ru-RU" sz="2400" spc="-5" dirty="0">
                <a:solidFill>
                  <a:srgbClr val="001F5F"/>
                </a:solidFill>
                <a:latin typeface="Calibri"/>
                <a:cs typeface="Calibri"/>
              </a:rPr>
              <a:t>;</a:t>
            </a:r>
          </a:p>
          <a:p>
            <a:pPr marL="355600" indent="-34290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altLang="ru-RU" sz="2400" spc="-5" dirty="0">
                <a:solidFill>
                  <a:srgbClr val="001F5F"/>
                </a:solidFill>
                <a:latin typeface="Calibri"/>
                <a:cs typeface="Calibri"/>
              </a:rPr>
              <a:t>компенсаторное умеренное увеличение уровня IgA и </a:t>
            </a:r>
            <a:r>
              <a:rPr lang="ru-RU" altLang="ru-RU" sz="2400" spc="-5" dirty="0" err="1">
                <a:solidFill>
                  <a:srgbClr val="001F5F"/>
                </a:solidFill>
                <a:latin typeface="Calibri"/>
                <a:cs typeface="Calibri"/>
              </a:rPr>
              <a:t>IgM</a:t>
            </a:r>
            <a:r>
              <a:rPr lang="ru-RU" altLang="ru-RU" sz="2400" spc="-5" dirty="0">
                <a:solidFill>
                  <a:srgbClr val="001F5F"/>
                </a:solidFill>
                <a:latin typeface="Calibri"/>
                <a:cs typeface="Calibri"/>
              </a:rPr>
              <a:t>;</a:t>
            </a:r>
          </a:p>
          <a:p>
            <a:pPr marL="355600" indent="-34290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altLang="ru-RU" sz="2400" spc="-5" dirty="0">
                <a:solidFill>
                  <a:srgbClr val="001F5F"/>
                </a:solidFill>
                <a:latin typeface="Calibri"/>
                <a:cs typeface="Calibri"/>
              </a:rPr>
              <a:t>значительное угнетение функционального состояния фагоцитарных нейтрофилов крови, а также синтеза ферментов макрофагами;</a:t>
            </a:r>
          </a:p>
          <a:p>
            <a:pPr marL="355600" indent="-34290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altLang="ru-RU" sz="2400" spc="-5" dirty="0">
                <a:solidFill>
                  <a:srgbClr val="001F5F"/>
                </a:solidFill>
                <a:latin typeface="Calibri"/>
                <a:cs typeface="Calibri"/>
              </a:rPr>
              <a:t>увеличение числа Т-супрессоров, но без значительных изменений соотношения Т- и В-лимфоцитов.</a:t>
            </a:r>
          </a:p>
          <a:p>
            <a:pPr marL="12700" indent="0">
              <a:spcBef>
                <a:spcPts val="300"/>
              </a:spcBef>
              <a:buFont typeface="Wingdings 2" panose="05020102010507070707" pitchFamily="18" charset="2"/>
              <a:buNone/>
            </a:pPr>
            <a:endParaRPr lang="ru-RU" altLang="ru-RU" sz="2400" b="1" spc="-5" dirty="0">
              <a:solidFill>
                <a:srgbClr val="001F5F"/>
              </a:solidFill>
              <a:latin typeface="Calibri"/>
              <a:cs typeface="Calibri"/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69DD9236-C0F1-6C27-CCF2-E02766A33100}"/>
              </a:ext>
            </a:extLst>
          </p:cNvPr>
          <p:cNvSpPr txBox="1"/>
          <p:nvPr/>
        </p:nvSpPr>
        <p:spPr>
          <a:xfrm>
            <a:off x="11872721" y="259461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965D705D-1B8A-359F-6292-F574C68CBCB5}"/>
              </a:ext>
            </a:extLst>
          </p:cNvPr>
          <p:cNvGrpSpPr/>
          <p:nvPr/>
        </p:nvGrpSpPr>
        <p:grpSpPr>
          <a:xfrm>
            <a:off x="10117432" y="0"/>
            <a:ext cx="2075180" cy="1073150"/>
            <a:chOff x="10117432" y="0"/>
            <a:chExt cx="2075180" cy="107315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D2A026F1-30CD-3064-D478-FB74E1CF97C3}"/>
                </a:ext>
              </a:extLst>
            </p:cNvPr>
            <p:cNvSpPr/>
            <p:nvPr/>
          </p:nvSpPr>
          <p:spPr>
            <a:xfrm>
              <a:off x="10117432" y="0"/>
              <a:ext cx="2075180" cy="1073150"/>
            </a:xfrm>
            <a:custGeom>
              <a:avLst/>
              <a:gdLst/>
              <a:ahLst/>
              <a:cxnLst/>
              <a:rect l="l" t="t" r="r" b="b"/>
              <a:pathLst>
                <a:path w="2075179" h="1073150">
                  <a:moveTo>
                    <a:pt x="2074567" y="0"/>
                  </a:moveTo>
                  <a:lnTo>
                    <a:pt x="0" y="0"/>
                  </a:lnTo>
                  <a:lnTo>
                    <a:pt x="267992" y="1072896"/>
                  </a:lnTo>
                  <a:lnTo>
                    <a:pt x="2074567" y="1072896"/>
                  </a:lnTo>
                  <a:lnTo>
                    <a:pt x="2074567" y="0"/>
                  </a:lnTo>
                  <a:close/>
                </a:path>
              </a:pathLst>
            </a:custGeom>
            <a:solidFill>
              <a:srgbClr val="245D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14F37B69-5D2F-6E7E-83C5-2B026525E660}"/>
                </a:ext>
              </a:extLst>
            </p:cNvPr>
            <p:cNvSpPr/>
            <p:nvPr/>
          </p:nvSpPr>
          <p:spPr>
            <a:xfrm>
              <a:off x="10960607" y="381000"/>
              <a:ext cx="208915" cy="334010"/>
            </a:xfrm>
            <a:custGeom>
              <a:avLst/>
              <a:gdLst/>
              <a:ahLst/>
              <a:cxnLst/>
              <a:rect l="l" t="t" r="r" b="b"/>
              <a:pathLst>
                <a:path w="208915" h="334009">
                  <a:moveTo>
                    <a:pt x="112395" y="0"/>
                  </a:moveTo>
                  <a:lnTo>
                    <a:pt x="0" y="0"/>
                  </a:lnTo>
                  <a:lnTo>
                    <a:pt x="96266" y="166877"/>
                  </a:lnTo>
                  <a:lnTo>
                    <a:pt x="0" y="333755"/>
                  </a:lnTo>
                  <a:lnTo>
                    <a:pt x="112395" y="333755"/>
                  </a:lnTo>
                  <a:lnTo>
                    <a:pt x="208661" y="166877"/>
                  </a:lnTo>
                  <a:lnTo>
                    <a:pt x="1123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CEAC319C-0510-8CF9-B7C9-AB580BC3BB78}"/>
              </a:ext>
            </a:extLst>
          </p:cNvPr>
          <p:cNvSpPr txBox="1"/>
          <p:nvPr/>
        </p:nvSpPr>
        <p:spPr>
          <a:xfrm>
            <a:off x="11410950" y="369570"/>
            <a:ext cx="154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dirty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7" name="object 7">
            <a:extLst>
              <a:ext uri="{FF2B5EF4-FFF2-40B4-BE49-F238E27FC236}">
                <a16:creationId xmlns:a16="http://schemas.microsoft.com/office/drawing/2014/main" id="{80E97EB7-5E58-418E-6724-402D808903D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6991" y="109728"/>
            <a:ext cx="654653" cy="828675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DEB766FA-F8C5-84AA-0408-2C6D68A2861D}"/>
              </a:ext>
            </a:extLst>
          </p:cNvPr>
          <p:cNvSpPr txBox="1"/>
          <p:nvPr/>
        </p:nvSpPr>
        <p:spPr>
          <a:xfrm>
            <a:off x="1260475" y="45211"/>
            <a:ext cx="33254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A539F"/>
                </a:solidFill>
                <a:latin typeface="Arial"/>
                <a:cs typeface="Arial"/>
              </a:rPr>
              <a:t>Кафедра</a:t>
            </a:r>
            <a:r>
              <a:rPr sz="1400" b="1" dirty="0">
                <a:solidFill>
                  <a:srgbClr val="0A539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A539F"/>
                </a:solidFill>
                <a:latin typeface="Arial"/>
                <a:cs typeface="Arial"/>
              </a:rPr>
              <a:t>биохимии</a:t>
            </a:r>
            <a:r>
              <a:rPr sz="1400" b="1" spc="-30" dirty="0">
                <a:solidFill>
                  <a:srgbClr val="0A53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A539F"/>
                </a:solidFill>
                <a:latin typeface="Arial"/>
                <a:cs typeface="Arial"/>
              </a:rPr>
              <a:t>и</a:t>
            </a:r>
            <a:r>
              <a:rPr sz="1400" b="1" spc="-10" dirty="0">
                <a:solidFill>
                  <a:srgbClr val="0A539F"/>
                </a:solidFill>
                <a:latin typeface="Arial"/>
                <a:cs typeface="Arial"/>
              </a:rPr>
              <a:t> микробиологии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F091E2B8-FE72-6E9E-C4DE-D27B5FEFD4D2}"/>
              </a:ext>
            </a:extLst>
          </p:cNvPr>
          <p:cNvSpPr/>
          <p:nvPr/>
        </p:nvSpPr>
        <p:spPr>
          <a:xfrm>
            <a:off x="135636" y="1072896"/>
            <a:ext cx="12056745" cy="4445"/>
          </a:xfrm>
          <a:custGeom>
            <a:avLst/>
            <a:gdLst/>
            <a:ahLst/>
            <a:cxnLst/>
            <a:rect l="l" t="t" r="r" b="b"/>
            <a:pathLst>
              <a:path w="12056745" h="4444">
                <a:moveTo>
                  <a:pt x="0" y="0"/>
                </a:moveTo>
                <a:lnTo>
                  <a:pt x="12056364" y="3904"/>
                </a:lnTo>
              </a:path>
            </a:pathLst>
          </a:custGeom>
          <a:ln w="12700">
            <a:solidFill>
              <a:srgbClr val="245D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2292C734-515F-2A14-203A-E32064EC798F}"/>
              </a:ext>
            </a:extLst>
          </p:cNvPr>
          <p:cNvSpPr txBox="1"/>
          <p:nvPr/>
        </p:nvSpPr>
        <p:spPr>
          <a:xfrm>
            <a:off x="1222043" y="391924"/>
            <a:ext cx="8588557" cy="446276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lang="ru-RU" sz="2800" b="1" spc="-30" dirty="0" err="1">
                <a:solidFill>
                  <a:srgbClr val="245D9B"/>
                </a:solidFill>
                <a:latin typeface="Arial"/>
                <a:cs typeface="Arial"/>
              </a:rPr>
              <a:t>Иммуный</a:t>
            </a:r>
            <a:r>
              <a:rPr lang="ru-RU" sz="2800" b="1" spc="-30" dirty="0">
                <a:solidFill>
                  <a:srgbClr val="245D9B"/>
                </a:solidFill>
                <a:latin typeface="Arial"/>
                <a:cs typeface="Arial"/>
              </a:rPr>
              <a:t> статус матери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id="{2C2133B4-B9F6-AB7A-5C54-6DC17B245A91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7691755" y="6575117"/>
            <a:ext cx="3739896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spc="5" dirty="0"/>
              <a:t> </a:t>
            </a:r>
            <a:r>
              <a:rPr lang="ru-RU" spc="5" dirty="0"/>
              <a:t>Романенко Наталья Александровна</a:t>
            </a:r>
            <a:r>
              <a:rPr spc="-5" dirty="0"/>
              <a:t>,</a:t>
            </a:r>
            <a:r>
              <a:rPr dirty="0"/>
              <a:t> </a:t>
            </a:r>
            <a:r>
              <a:rPr spc="-15" dirty="0" err="1"/>
              <a:t>канд.биол.наук</a:t>
            </a:r>
            <a:endParaRPr spc="-5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9C5E9F-3289-406F-889E-4EB3C93640D0}"/>
              </a:ext>
            </a:extLst>
          </p:cNvPr>
          <p:cNvSpPr txBox="1"/>
          <p:nvPr/>
        </p:nvSpPr>
        <p:spPr>
          <a:xfrm>
            <a:off x="362474" y="1250444"/>
            <a:ext cx="114670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300"/>
              </a:spcBef>
            </a:pPr>
            <a:r>
              <a:rPr lang="ru-RU" altLang="ru-RU" sz="2400" spc="-5" dirty="0">
                <a:solidFill>
                  <a:srgbClr val="001F5F"/>
                </a:solidFill>
                <a:latin typeface="Calibri"/>
                <a:cs typeface="Calibri"/>
              </a:rPr>
              <a:t>В организме матери при нормально протекающей беременности всегда специально создается состояние </a:t>
            </a:r>
            <a:r>
              <a:rPr lang="ru-RU" altLang="ru-RU" sz="2400" b="1" spc="-5" dirty="0">
                <a:solidFill>
                  <a:srgbClr val="001F5F"/>
                </a:solidFill>
                <a:latin typeface="Calibri"/>
                <a:cs typeface="Calibri"/>
              </a:rPr>
              <a:t>временного частичного иммунодефицита</a:t>
            </a:r>
            <a:r>
              <a:rPr lang="ru-RU" altLang="ru-RU" sz="2400" spc="-5" dirty="0">
                <a:solidFill>
                  <a:srgbClr val="001F5F"/>
                </a:solidFill>
                <a:latin typeface="Calibri"/>
                <a:cs typeface="Calibri"/>
              </a:rPr>
              <a:t>, непосредственно обеспечивающее вынашивание плода. При этом наблюдается:</a:t>
            </a:r>
          </a:p>
        </p:txBody>
      </p:sp>
    </p:spTree>
    <p:extLst>
      <p:ext uri="{BB962C8B-B14F-4D97-AF65-F5344CB8AC3E}">
        <p14:creationId xmlns:p14="http://schemas.microsoft.com/office/powerpoint/2010/main" val="4213970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0AE379-8613-5092-E31F-719D894EE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22FFED1-2F89-031A-8E6E-4D222A099580}"/>
              </a:ext>
            </a:extLst>
          </p:cNvPr>
          <p:cNvSpPr txBox="1"/>
          <p:nvPr/>
        </p:nvSpPr>
        <p:spPr>
          <a:xfrm>
            <a:off x="11872721" y="259461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996A577A-13C1-5B72-2686-64FC027A6A0E}"/>
              </a:ext>
            </a:extLst>
          </p:cNvPr>
          <p:cNvGrpSpPr/>
          <p:nvPr/>
        </p:nvGrpSpPr>
        <p:grpSpPr>
          <a:xfrm>
            <a:off x="10116820" y="0"/>
            <a:ext cx="2075180" cy="1073150"/>
            <a:chOff x="10117432" y="0"/>
            <a:chExt cx="2075180" cy="107315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32C8C627-7B5D-065E-8DE7-DAB891F6816A}"/>
                </a:ext>
              </a:extLst>
            </p:cNvPr>
            <p:cNvSpPr/>
            <p:nvPr/>
          </p:nvSpPr>
          <p:spPr>
            <a:xfrm>
              <a:off x="10117432" y="0"/>
              <a:ext cx="2075180" cy="1073150"/>
            </a:xfrm>
            <a:custGeom>
              <a:avLst/>
              <a:gdLst/>
              <a:ahLst/>
              <a:cxnLst/>
              <a:rect l="l" t="t" r="r" b="b"/>
              <a:pathLst>
                <a:path w="2075179" h="1073150">
                  <a:moveTo>
                    <a:pt x="2074567" y="0"/>
                  </a:moveTo>
                  <a:lnTo>
                    <a:pt x="0" y="0"/>
                  </a:lnTo>
                  <a:lnTo>
                    <a:pt x="267992" y="1072896"/>
                  </a:lnTo>
                  <a:lnTo>
                    <a:pt x="2074567" y="1072896"/>
                  </a:lnTo>
                  <a:lnTo>
                    <a:pt x="2074567" y="0"/>
                  </a:lnTo>
                  <a:close/>
                </a:path>
              </a:pathLst>
            </a:custGeom>
            <a:solidFill>
              <a:srgbClr val="245D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5BBC34E1-C6DF-9D46-0BCE-33CAF3D8FB7D}"/>
                </a:ext>
              </a:extLst>
            </p:cNvPr>
            <p:cNvSpPr/>
            <p:nvPr/>
          </p:nvSpPr>
          <p:spPr>
            <a:xfrm>
              <a:off x="10960607" y="381000"/>
              <a:ext cx="208915" cy="334010"/>
            </a:xfrm>
            <a:custGeom>
              <a:avLst/>
              <a:gdLst/>
              <a:ahLst/>
              <a:cxnLst/>
              <a:rect l="l" t="t" r="r" b="b"/>
              <a:pathLst>
                <a:path w="208915" h="334009">
                  <a:moveTo>
                    <a:pt x="112395" y="0"/>
                  </a:moveTo>
                  <a:lnTo>
                    <a:pt x="0" y="0"/>
                  </a:lnTo>
                  <a:lnTo>
                    <a:pt x="96266" y="166877"/>
                  </a:lnTo>
                  <a:lnTo>
                    <a:pt x="0" y="333755"/>
                  </a:lnTo>
                  <a:lnTo>
                    <a:pt x="112395" y="333755"/>
                  </a:lnTo>
                  <a:lnTo>
                    <a:pt x="208661" y="166877"/>
                  </a:lnTo>
                  <a:lnTo>
                    <a:pt x="1123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97C3081E-9252-8DDD-CDA5-0ABA045169D5}"/>
              </a:ext>
            </a:extLst>
          </p:cNvPr>
          <p:cNvSpPr txBox="1"/>
          <p:nvPr/>
        </p:nvSpPr>
        <p:spPr>
          <a:xfrm>
            <a:off x="11410950" y="369570"/>
            <a:ext cx="154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7" name="object 7">
            <a:extLst>
              <a:ext uri="{FF2B5EF4-FFF2-40B4-BE49-F238E27FC236}">
                <a16:creationId xmlns:a16="http://schemas.microsoft.com/office/drawing/2014/main" id="{17FD245E-4672-69C9-2C68-E6F0E2FAA85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6991" y="109728"/>
            <a:ext cx="654653" cy="828675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531B99AD-A6DD-1699-1155-7FD6F0958674}"/>
              </a:ext>
            </a:extLst>
          </p:cNvPr>
          <p:cNvSpPr txBox="1"/>
          <p:nvPr/>
        </p:nvSpPr>
        <p:spPr>
          <a:xfrm>
            <a:off x="1260475" y="45211"/>
            <a:ext cx="33254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A539F"/>
                </a:solidFill>
                <a:latin typeface="Arial"/>
                <a:cs typeface="Arial"/>
              </a:rPr>
              <a:t>Кафедра</a:t>
            </a:r>
            <a:r>
              <a:rPr sz="1400" b="1" dirty="0">
                <a:solidFill>
                  <a:srgbClr val="0A539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A539F"/>
                </a:solidFill>
                <a:latin typeface="Arial"/>
                <a:cs typeface="Arial"/>
              </a:rPr>
              <a:t>биохимии</a:t>
            </a:r>
            <a:r>
              <a:rPr sz="1400" b="1" spc="-30" dirty="0">
                <a:solidFill>
                  <a:srgbClr val="0A53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A539F"/>
                </a:solidFill>
                <a:latin typeface="Arial"/>
                <a:cs typeface="Arial"/>
              </a:rPr>
              <a:t>и</a:t>
            </a:r>
            <a:r>
              <a:rPr sz="1400" b="1" spc="-10" dirty="0">
                <a:solidFill>
                  <a:srgbClr val="0A539F"/>
                </a:solidFill>
                <a:latin typeface="Arial"/>
                <a:cs typeface="Arial"/>
              </a:rPr>
              <a:t> микробиологии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6AA19FDA-BFA0-2DD6-03E1-B8680D66F41A}"/>
              </a:ext>
            </a:extLst>
          </p:cNvPr>
          <p:cNvSpPr/>
          <p:nvPr/>
        </p:nvSpPr>
        <p:spPr>
          <a:xfrm>
            <a:off x="135636" y="1072896"/>
            <a:ext cx="12056745" cy="4445"/>
          </a:xfrm>
          <a:custGeom>
            <a:avLst/>
            <a:gdLst/>
            <a:ahLst/>
            <a:cxnLst/>
            <a:rect l="l" t="t" r="r" b="b"/>
            <a:pathLst>
              <a:path w="12056745" h="4444">
                <a:moveTo>
                  <a:pt x="0" y="0"/>
                </a:moveTo>
                <a:lnTo>
                  <a:pt x="12056364" y="3904"/>
                </a:lnTo>
              </a:path>
            </a:pathLst>
          </a:custGeom>
          <a:ln w="12700">
            <a:solidFill>
              <a:srgbClr val="245D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A11EEBB3-1B0D-420F-481F-6F58A68B0C5C}"/>
              </a:ext>
            </a:extLst>
          </p:cNvPr>
          <p:cNvSpPr txBox="1"/>
          <p:nvPr/>
        </p:nvSpPr>
        <p:spPr>
          <a:xfrm>
            <a:off x="3962400" y="1447800"/>
            <a:ext cx="7206510" cy="49904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indent="0">
              <a:spcBef>
                <a:spcPts val="300"/>
              </a:spcBef>
              <a:buFont typeface="Wingdings 2" panose="05020102010507070707" pitchFamily="18" charset="2"/>
              <a:buNone/>
              <a:defRPr/>
            </a:pPr>
            <a:r>
              <a:rPr lang="ru-RU" sz="2800" spc="-5" dirty="0">
                <a:solidFill>
                  <a:srgbClr val="001F5F"/>
                </a:solidFill>
                <a:latin typeface="Calibri"/>
                <a:cs typeface="Calibri"/>
              </a:rPr>
              <a:t>Сформировавшийся при беременности иммунный статус приводит к повышенной восприимчивости к вирусной (грипп, гепатит, полиомиелит, краснуха, ветряная оспа) и бактериальной (особенно стрептококковая) инфекции. </a:t>
            </a:r>
          </a:p>
          <a:p>
            <a:pPr marL="12700" indent="0">
              <a:spcBef>
                <a:spcPts val="300"/>
              </a:spcBef>
              <a:buFont typeface="Wingdings 2" panose="05020102010507070707" pitchFamily="18" charset="2"/>
              <a:buNone/>
              <a:defRPr/>
            </a:pPr>
            <a:endParaRPr lang="ru-RU" sz="800" spc="-5" dirty="0">
              <a:solidFill>
                <a:srgbClr val="001F5F"/>
              </a:solidFill>
              <a:latin typeface="Calibri"/>
              <a:cs typeface="Calibri"/>
            </a:endParaRPr>
          </a:p>
          <a:p>
            <a:pPr marL="12700">
              <a:spcBef>
                <a:spcPts val="300"/>
              </a:spcBef>
              <a:defRPr/>
            </a:pPr>
            <a:r>
              <a:rPr lang="ru-RU" altLang="ru-RU" sz="2800" spc="-5" dirty="0">
                <a:solidFill>
                  <a:srgbClr val="001F5F"/>
                </a:solidFill>
                <a:latin typeface="Calibri"/>
                <a:cs typeface="Calibri"/>
              </a:rPr>
              <a:t>Любые </a:t>
            </a:r>
            <a:r>
              <a:rPr lang="ru-RU" altLang="ru-RU" sz="2800" b="1" spc="-5" dirty="0">
                <a:solidFill>
                  <a:srgbClr val="001F5F"/>
                </a:solidFill>
                <a:latin typeface="Calibri"/>
                <a:cs typeface="Calibri"/>
              </a:rPr>
              <a:t>попытки воздействия на иммунную систему </a:t>
            </a:r>
            <a:r>
              <a:rPr lang="ru-RU" altLang="ru-RU" sz="2800" spc="-5" dirty="0">
                <a:solidFill>
                  <a:srgbClr val="001F5F"/>
                </a:solidFill>
                <a:latin typeface="Calibri"/>
                <a:cs typeface="Calibri"/>
              </a:rPr>
              <a:t>беременных могут существенно осложнить беременность или стимулировать выкидыш и, следовательно, </a:t>
            </a:r>
            <a:r>
              <a:rPr lang="ru-RU" altLang="ru-RU" sz="2800" b="1" spc="-5" dirty="0">
                <a:solidFill>
                  <a:srgbClr val="001F5F"/>
                </a:solidFill>
                <a:latin typeface="Calibri"/>
                <a:cs typeface="Calibri"/>
              </a:rPr>
              <a:t>нецелесообразны </a:t>
            </a:r>
          </a:p>
          <a:p>
            <a:pPr marL="12700">
              <a:spcBef>
                <a:spcPts val="300"/>
              </a:spcBef>
              <a:defRPr/>
            </a:pPr>
            <a:r>
              <a:rPr lang="ru-RU" altLang="ru-RU" sz="2800" b="1" spc="-5" dirty="0">
                <a:solidFill>
                  <a:srgbClr val="001F5F"/>
                </a:solidFill>
                <a:latin typeface="Calibri"/>
                <a:cs typeface="Calibri"/>
              </a:rPr>
              <a:t>и даже опасны. </a:t>
            </a:r>
            <a:endParaRPr lang="ru-RU" sz="2800" b="1" spc="-5" dirty="0">
              <a:solidFill>
                <a:srgbClr val="001F5F"/>
              </a:solidFill>
              <a:latin typeface="Calibri"/>
              <a:cs typeface="Calibri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5C618CAB-C3EC-B69C-9F13-6C55F695DA3F}"/>
              </a:ext>
            </a:extLst>
          </p:cNvPr>
          <p:cNvSpPr txBox="1"/>
          <p:nvPr/>
        </p:nvSpPr>
        <p:spPr>
          <a:xfrm>
            <a:off x="1222044" y="391924"/>
            <a:ext cx="6936740" cy="446276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lang="ru-RU" sz="2800" b="1" spc="-30" dirty="0" err="1">
                <a:solidFill>
                  <a:srgbClr val="245D9B"/>
                </a:solidFill>
                <a:latin typeface="Arial"/>
                <a:cs typeface="Arial"/>
              </a:rPr>
              <a:t>Иммуный</a:t>
            </a:r>
            <a:r>
              <a:rPr lang="ru-RU" sz="2800" b="1" spc="-30" dirty="0">
                <a:solidFill>
                  <a:srgbClr val="245D9B"/>
                </a:solidFill>
                <a:latin typeface="Arial"/>
                <a:cs typeface="Arial"/>
              </a:rPr>
              <a:t> статус матери</a:t>
            </a:r>
            <a:endParaRPr lang="ru-RU" sz="2800" dirty="0">
              <a:latin typeface="Arial"/>
              <a:cs typeface="Arial"/>
            </a:endParaRPr>
          </a:p>
        </p:txBody>
      </p:sp>
      <p:sp>
        <p:nvSpPr>
          <p:cNvPr id="10" name="object 15">
            <a:extLst>
              <a:ext uri="{FF2B5EF4-FFF2-40B4-BE49-F238E27FC236}">
                <a16:creationId xmlns:a16="http://schemas.microsoft.com/office/drawing/2014/main" id="{523E28A5-A389-934A-812D-80B259283D1B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7691755" y="6575117"/>
            <a:ext cx="3739896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spc="5" dirty="0"/>
              <a:t> </a:t>
            </a:r>
            <a:r>
              <a:rPr lang="ru-RU" spc="5" dirty="0"/>
              <a:t>Романенко Наталья Александровна</a:t>
            </a:r>
            <a:r>
              <a:rPr spc="-5" dirty="0"/>
              <a:t>,</a:t>
            </a:r>
            <a:r>
              <a:rPr dirty="0"/>
              <a:t> </a:t>
            </a:r>
            <a:r>
              <a:rPr spc="-15" dirty="0" err="1"/>
              <a:t>канд.биол.наук</a:t>
            </a:r>
            <a:endParaRPr spc="-5" dirty="0"/>
          </a:p>
        </p:txBody>
      </p:sp>
      <p:pic>
        <p:nvPicPr>
          <p:cNvPr id="13" name="Picture 2" descr="D:\ДОКУМЕНТ\Марина\лекции СГМУ\УМК для медбио\эмбриология\Лекции по эмбриологии\d3c93_embarazo-1.jpg">
            <a:extLst>
              <a:ext uri="{FF2B5EF4-FFF2-40B4-BE49-F238E27FC236}">
                <a16:creationId xmlns:a16="http://schemas.microsoft.com/office/drawing/2014/main" id="{90B270F2-17AB-251F-F7F8-F24871141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91" y="1600200"/>
            <a:ext cx="2892425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876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EE672D-D210-BB49-BCBE-2A8656628C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6240B90-3A1D-A13E-0BF0-043607697075}"/>
              </a:ext>
            </a:extLst>
          </p:cNvPr>
          <p:cNvSpPr txBox="1"/>
          <p:nvPr/>
        </p:nvSpPr>
        <p:spPr>
          <a:xfrm>
            <a:off x="11872721" y="259461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B020337B-97FF-8CB9-A8E3-94C04573028C}"/>
              </a:ext>
            </a:extLst>
          </p:cNvPr>
          <p:cNvGrpSpPr/>
          <p:nvPr/>
        </p:nvGrpSpPr>
        <p:grpSpPr>
          <a:xfrm>
            <a:off x="10116820" y="0"/>
            <a:ext cx="2075180" cy="1073150"/>
            <a:chOff x="10117432" y="0"/>
            <a:chExt cx="2075180" cy="107315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24515A82-1739-91D8-360B-B8592CC9FD0E}"/>
                </a:ext>
              </a:extLst>
            </p:cNvPr>
            <p:cNvSpPr/>
            <p:nvPr/>
          </p:nvSpPr>
          <p:spPr>
            <a:xfrm>
              <a:off x="10117432" y="0"/>
              <a:ext cx="2075180" cy="1073150"/>
            </a:xfrm>
            <a:custGeom>
              <a:avLst/>
              <a:gdLst/>
              <a:ahLst/>
              <a:cxnLst/>
              <a:rect l="l" t="t" r="r" b="b"/>
              <a:pathLst>
                <a:path w="2075179" h="1073150">
                  <a:moveTo>
                    <a:pt x="2074567" y="0"/>
                  </a:moveTo>
                  <a:lnTo>
                    <a:pt x="0" y="0"/>
                  </a:lnTo>
                  <a:lnTo>
                    <a:pt x="267992" y="1072896"/>
                  </a:lnTo>
                  <a:lnTo>
                    <a:pt x="2074567" y="1072896"/>
                  </a:lnTo>
                  <a:lnTo>
                    <a:pt x="2074567" y="0"/>
                  </a:lnTo>
                  <a:close/>
                </a:path>
              </a:pathLst>
            </a:custGeom>
            <a:solidFill>
              <a:srgbClr val="245D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6E25F271-D668-FC67-DB4D-7D3CD356EF14}"/>
                </a:ext>
              </a:extLst>
            </p:cNvPr>
            <p:cNvSpPr/>
            <p:nvPr/>
          </p:nvSpPr>
          <p:spPr>
            <a:xfrm>
              <a:off x="10960607" y="381000"/>
              <a:ext cx="208915" cy="334010"/>
            </a:xfrm>
            <a:custGeom>
              <a:avLst/>
              <a:gdLst/>
              <a:ahLst/>
              <a:cxnLst/>
              <a:rect l="l" t="t" r="r" b="b"/>
              <a:pathLst>
                <a:path w="208915" h="334009">
                  <a:moveTo>
                    <a:pt x="112395" y="0"/>
                  </a:moveTo>
                  <a:lnTo>
                    <a:pt x="0" y="0"/>
                  </a:lnTo>
                  <a:lnTo>
                    <a:pt x="96266" y="166877"/>
                  </a:lnTo>
                  <a:lnTo>
                    <a:pt x="0" y="333755"/>
                  </a:lnTo>
                  <a:lnTo>
                    <a:pt x="112395" y="333755"/>
                  </a:lnTo>
                  <a:lnTo>
                    <a:pt x="208661" y="166877"/>
                  </a:lnTo>
                  <a:lnTo>
                    <a:pt x="1123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78287928-3509-2A5F-84EE-ADDA830DA7DF}"/>
              </a:ext>
            </a:extLst>
          </p:cNvPr>
          <p:cNvSpPr txBox="1"/>
          <p:nvPr/>
        </p:nvSpPr>
        <p:spPr>
          <a:xfrm>
            <a:off x="11410950" y="369570"/>
            <a:ext cx="154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dirty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7" name="object 7">
            <a:extLst>
              <a:ext uri="{FF2B5EF4-FFF2-40B4-BE49-F238E27FC236}">
                <a16:creationId xmlns:a16="http://schemas.microsoft.com/office/drawing/2014/main" id="{D2DDE89A-B097-B1B7-78E9-5ECAE52156E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6991" y="109728"/>
            <a:ext cx="654653" cy="828675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ABD6E9EE-BF1E-AAA8-D383-1C4C50BBCF5A}"/>
              </a:ext>
            </a:extLst>
          </p:cNvPr>
          <p:cNvSpPr txBox="1"/>
          <p:nvPr/>
        </p:nvSpPr>
        <p:spPr>
          <a:xfrm>
            <a:off x="1260475" y="45211"/>
            <a:ext cx="33254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A539F"/>
                </a:solidFill>
                <a:latin typeface="Arial"/>
                <a:cs typeface="Arial"/>
              </a:rPr>
              <a:t>Кафедра</a:t>
            </a:r>
            <a:r>
              <a:rPr sz="1400" b="1" dirty="0">
                <a:solidFill>
                  <a:srgbClr val="0A539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A539F"/>
                </a:solidFill>
                <a:latin typeface="Arial"/>
                <a:cs typeface="Arial"/>
              </a:rPr>
              <a:t>биохимии</a:t>
            </a:r>
            <a:r>
              <a:rPr sz="1400" b="1" spc="-30" dirty="0">
                <a:solidFill>
                  <a:srgbClr val="0A53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A539F"/>
                </a:solidFill>
                <a:latin typeface="Arial"/>
                <a:cs typeface="Arial"/>
              </a:rPr>
              <a:t>и</a:t>
            </a:r>
            <a:r>
              <a:rPr sz="1400" b="1" spc="-10" dirty="0">
                <a:solidFill>
                  <a:srgbClr val="0A539F"/>
                </a:solidFill>
                <a:latin typeface="Arial"/>
                <a:cs typeface="Arial"/>
              </a:rPr>
              <a:t> микробиологии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426E3748-3F6D-5FA1-66AB-88FF044D51DC}"/>
              </a:ext>
            </a:extLst>
          </p:cNvPr>
          <p:cNvSpPr/>
          <p:nvPr/>
        </p:nvSpPr>
        <p:spPr>
          <a:xfrm>
            <a:off x="135636" y="1072896"/>
            <a:ext cx="12056745" cy="4445"/>
          </a:xfrm>
          <a:custGeom>
            <a:avLst/>
            <a:gdLst/>
            <a:ahLst/>
            <a:cxnLst/>
            <a:rect l="l" t="t" r="r" b="b"/>
            <a:pathLst>
              <a:path w="12056745" h="4444">
                <a:moveTo>
                  <a:pt x="0" y="0"/>
                </a:moveTo>
                <a:lnTo>
                  <a:pt x="12056364" y="3904"/>
                </a:lnTo>
              </a:path>
            </a:pathLst>
          </a:custGeom>
          <a:ln w="12700">
            <a:solidFill>
              <a:srgbClr val="245D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ACF04B49-C22F-1AA1-8D9C-4F0B0BA34766}"/>
              </a:ext>
            </a:extLst>
          </p:cNvPr>
          <p:cNvSpPr txBox="1"/>
          <p:nvPr/>
        </p:nvSpPr>
        <p:spPr>
          <a:xfrm>
            <a:off x="6814290" y="1447800"/>
            <a:ext cx="4768110" cy="30053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300"/>
              </a:spcBef>
              <a:defRPr/>
            </a:pPr>
            <a:r>
              <a:rPr lang="ru-RU" sz="2400" spc="-5" dirty="0">
                <a:solidFill>
                  <a:srgbClr val="001F5F"/>
                </a:solidFill>
                <a:latin typeface="Calibri"/>
                <a:cs typeface="Calibri"/>
              </a:rPr>
              <a:t>Важной проблемой взаимоотношения иммунной и репродуктивной функции организма является бесплодие. Известно, что значительная часть </a:t>
            </a:r>
          </a:p>
          <a:p>
            <a:pPr marL="12700">
              <a:spcBef>
                <a:spcPts val="300"/>
              </a:spcBef>
              <a:defRPr/>
            </a:pPr>
            <a:r>
              <a:rPr lang="ru-RU" sz="2400" spc="-5" dirty="0">
                <a:solidFill>
                  <a:srgbClr val="001F5F"/>
                </a:solidFill>
                <a:latin typeface="Calibri"/>
                <a:cs typeface="Calibri"/>
              </a:rPr>
              <a:t>(20-25%) всех случаев бесплодия относится к аутоиммунным формам. </a:t>
            </a: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63CD9D01-BE7D-CA6A-30D7-FB95550A2557}"/>
              </a:ext>
            </a:extLst>
          </p:cNvPr>
          <p:cNvSpPr txBox="1"/>
          <p:nvPr/>
        </p:nvSpPr>
        <p:spPr>
          <a:xfrm>
            <a:off x="1222044" y="391924"/>
            <a:ext cx="6936740" cy="446276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lang="ru-RU" sz="2800" b="1" spc="-30" dirty="0">
                <a:solidFill>
                  <a:srgbClr val="245D9B"/>
                </a:solidFill>
                <a:latin typeface="Arial"/>
                <a:cs typeface="Arial"/>
              </a:rPr>
              <a:t>Иммунное бесплодие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0" name="object 15">
            <a:extLst>
              <a:ext uri="{FF2B5EF4-FFF2-40B4-BE49-F238E27FC236}">
                <a16:creationId xmlns:a16="http://schemas.microsoft.com/office/drawing/2014/main" id="{707156E8-85B0-9666-5830-AD63E201854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7691755" y="6575117"/>
            <a:ext cx="3739896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spc="5" dirty="0"/>
              <a:t> </a:t>
            </a:r>
            <a:r>
              <a:rPr lang="ru-RU" spc="5" dirty="0"/>
              <a:t>Романенко Наталья Александровна</a:t>
            </a:r>
            <a:r>
              <a:rPr spc="-5" dirty="0"/>
              <a:t>,</a:t>
            </a:r>
            <a:r>
              <a:rPr dirty="0"/>
              <a:t> </a:t>
            </a:r>
            <a:r>
              <a:rPr spc="-15" dirty="0" err="1"/>
              <a:t>канд.биол.наук</a:t>
            </a:r>
            <a:endParaRPr spc="-5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A6409FC-B49F-C96F-8237-E9CBAB94D1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51" y="1582723"/>
            <a:ext cx="5879103" cy="256946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89E984F-8378-02B3-2F9C-C91DA3EC7BC1}"/>
              </a:ext>
            </a:extLst>
          </p:cNvPr>
          <p:cNvSpPr txBox="1"/>
          <p:nvPr/>
        </p:nvSpPr>
        <p:spPr>
          <a:xfrm>
            <a:off x="263003" y="4640267"/>
            <a:ext cx="11768049" cy="1608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300"/>
              </a:spcBef>
              <a:defRPr/>
            </a:pPr>
            <a:r>
              <a:rPr lang="ru-RU" sz="2400" spc="-5" dirty="0">
                <a:solidFill>
                  <a:srgbClr val="001F5F"/>
                </a:solidFill>
                <a:latin typeface="Calibri"/>
                <a:cs typeface="Calibri"/>
              </a:rPr>
              <a:t>Суть аутоиммунного бесплодия заключается в продукции антител против антигенов сперматозоидов, при этом последние блокируются или погибают. </a:t>
            </a:r>
          </a:p>
          <a:p>
            <a:pPr marL="12700" indent="0">
              <a:spcBef>
                <a:spcPts val="300"/>
              </a:spcBef>
              <a:buFont typeface="Wingdings 2" panose="05020102010507070707" pitchFamily="18" charset="2"/>
              <a:buNone/>
              <a:defRPr/>
            </a:pPr>
            <a:r>
              <a:rPr lang="ru-RU" sz="2400" spc="-5" dirty="0">
                <a:solidFill>
                  <a:srgbClr val="001F5F"/>
                </a:solidFill>
                <a:latin typeface="Calibri"/>
                <a:cs typeface="Calibri"/>
              </a:rPr>
              <a:t>У мужчин продукция аутоантител к сперматозоидам (иммунологически изолированная ткань) возможна лишь при травмах или инфекциях наружных половых органов. </a:t>
            </a:r>
          </a:p>
        </p:txBody>
      </p:sp>
    </p:spTree>
    <p:extLst>
      <p:ext uri="{BB962C8B-B14F-4D97-AF65-F5344CB8AC3E}">
        <p14:creationId xmlns:p14="http://schemas.microsoft.com/office/powerpoint/2010/main" val="3299163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4101</TotalTime>
  <Words>1196</Words>
  <Application>Microsoft Office PowerPoint</Application>
  <PresentationFormat>Широкоэкранный</PresentationFormat>
  <Paragraphs>160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Georgia</vt:lpstr>
      <vt:lpstr>Microsoft Sans Serif</vt:lpstr>
      <vt:lpstr>Wingdings</vt:lpstr>
      <vt:lpstr>Wingdings 2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MGmari55555@yandex.ru</dc:creator>
  <cp:lastModifiedBy>Наташа</cp:lastModifiedBy>
  <cp:revision>389</cp:revision>
  <dcterms:created xsi:type="dcterms:W3CDTF">2024-03-05T19:35:31Z</dcterms:created>
  <dcterms:modified xsi:type="dcterms:W3CDTF">2025-09-07T16:57:54Z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2022-04-19T00:00:00Z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2024-03-05T00:00:00Z</vt:filetime>
  </property>
</Properties>
</file>