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83" r:id="rId6"/>
    <p:sldId id="287" r:id="rId7"/>
    <p:sldId id="288" r:id="rId8"/>
    <p:sldId id="258" r:id="rId9"/>
    <p:sldId id="289" r:id="rId10"/>
    <p:sldId id="261" r:id="rId11"/>
    <p:sldId id="262" r:id="rId12"/>
    <p:sldId id="263" r:id="rId13"/>
    <p:sldId id="264" r:id="rId14"/>
    <p:sldId id="266" r:id="rId15"/>
    <p:sldId id="265" r:id="rId16"/>
    <p:sldId id="267" r:id="rId17"/>
    <p:sldId id="268" r:id="rId18"/>
    <p:sldId id="269" r:id="rId19"/>
    <p:sldId id="270" r:id="rId20"/>
    <p:sldId id="271" r:id="rId21"/>
    <p:sldId id="272" r:id="rId22"/>
    <p:sldId id="280" r:id="rId23"/>
    <p:sldId id="281" r:id="rId24"/>
    <p:sldId id="282" r:id="rId25"/>
    <p:sldId id="285" r:id="rId26"/>
    <p:sldId id="290" r:id="rId27"/>
    <p:sldId id="291" r:id="rId28"/>
    <p:sldId id="284" r:id="rId29"/>
    <p:sldId id="273" r:id="rId30"/>
    <p:sldId id="286" r:id="rId31"/>
    <p:sldId id="274" r:id="rId32"/>
    <p:sldId id="275" r:id="rId33"/>
    <p:sldId id="27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4B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30" autoAdjust="0"/>
  </p:normalViewPr>
  <p:slideViewPr>
    <p:cSldViewPr>
      <p:cViewPr varScale="1">
        <p:scale>
          <a:sx n="78" d="100"/>
          <a:sy n="78" d="100"/>
        </p:scale>
        <p:origin x="7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40696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86978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223503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340129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32019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19937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404608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21435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100262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427179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6B57CCA-AEDC-429E-AEDE-1D7CC57E2E07}" type="datetimeFigureOut">
              <a:rPr lang="ru-RU" smtClean="0"/>
              <a:pPr/>
              <a:t>16.10.2025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EDB817-C84D-4F2D-A264-23F50D61E0C4}" type="slidenum">
              <a:rPr lang="ru-RU" smtClean="0"/>
              <a:pPr/>
              <a:t>‹#›</a:t>
            </a:fld>
            <a:endParaRPr lang="ru-RU"/>
          </a:p>
        </p:txBody>
      </p:sp>
    </p:spTree>
    <p:extLst>
      <p:ext uri="{BB962C8B-B14F-4D97-AF65-F5344CB8AC3E}">
        <p14:creationId xmlns:p14="http://schemas.microsoft.com/office/powerpoint/2010/main" val="257671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57CCA-AEDC-429E-AEDE-1D7CC57E2E07}" type="datetimeFigureOut">
              <a:rPr lang="ru-RU" smtClean="0"/>
              <a:pPr/>
              <a:t>16.10.2025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DB817-C84D-4F2D-A264-23F50D61E0C4}" type="slidenum">
              <a:rPr lang="ru-RU" smtClean="0"/>
              <a:pPr/>
              <a:t>‹#›</a:t>
            </a:fld>
            <a:endParaRPr lang="ru-RU"/>
          </a:p>
        </p:txBody>
      </p:sp>
    </p:spTree>
    <p:extLst>
      <p:ext uri="{BB962C8B-B14F-4D97-AF65-F5344CB8AC3E}">
        <p14:creationId xmlns:p14="http://schemas.microsoft.com/office/powerpoint/2010/main" val="348216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tolichki.ru/stati/zachem-nuzhny-vitaminy-gruppy-v"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57554" y="2500306"/>
            <a:ext cx="4714908" cy="1298575"/>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a:solidFill>
                  <a:srgbClr val="FF0000"/>
                </a:solidFill>
              </a:rPr>
              <a:t>Витамины-основа жизни</a:t>
            </a:r>
            <a:endParaRPr lang="ru-RU" dirty="0"/>
          </a:p>
        </p:txBody>
      </p:sp>
      <p:sp>
        <p:nvSpPr>
          <p:cNvPr id="3" name="Подзаголовок 2"/>
          <p:cNvSpPr>
            <a:spLocks noGrp="1"/>
          </p:cNvSpPr>
          <p:nvPr>
            <p:ph type="subTitle" idx="1"/>
          </p:nvPr>
        </p:nvSpPr>
        <p:spPr>
          <a:xfrm>
            <a:off x="4214810" y="4572008"/>
            <a:ext cx="4429156" cy="1357322"/>
          </a:xfrm>
        </p:spPr>
        <p:txBody>
          <a:bodyPr>
            <a:normAutofit/>
          </a:bodyPr>
          <a:lstStyle/>
          <a:p>
            <a:r>
              <a:rPr lang="ru-RU" dirty="0">
                <a:solidFill>
                  <a:srgbClr val="C00000"/>
                </a:solidFill>
              </a:rPr>
              <a:t>Доцент, к.м.н. </a:t>
            </a:r>
            <a:r>
              <a:rPr lang="ru-RU" dirty="0" err="1">
                <a:solidFill>
                  <a:srgbClr val="C00000"/>
                </a:solidFill>
              </a:rPr>
              <a:t>Бибарцева</a:t>
            </a:r>
            <a:r>
              <a:rPr lang="ru-RU" dirty="0">
                <a:solidFill>
                  <a:srgbClr val="C00000"/>
                </a:solidFill>
              </a:rPr>
              <a:t> Е.В. </a:t>
            </a:r>
          </a:p>
        </p:txBody>
      </p:sp>
      <p:pic>
        <p:nvPicPr>
          <p:cNvPr id="13314" name="Picture 2" descr="Витамины - Фото 14348/2"/>
          <p:cNvPicPr>
            <a:picLocks noChangeAspect="1" noChangeArrowheads="1"/>
          </p:cNvPicPr>
          <p:nvPr/>
        </p:nvPicPr>
        <p:blipFill>
          <a:blip r:embed="rId2"/>
          <a:srcRect/>
          <a:stretch>
            <a:fillRect/>
          </a:stretch>
        </p:blipFill>
        <p:spPr bwMode="auto">
          <a:xfrm>
            <a:off x="785786" y="3857628"/>
            <a:ext cx="3380984" cy="2501828"/>
          </a:xfrm>
          <a:prstGeom prst="rect">
            <a:avLst/>
          </a:prstGeom>
          <a:noFill/>
        </p:spPr>
      </p:pic>
      <p:pic>
        <p:nvPicPr>
          <p:cNvPr id="13316" name="Picture 4" descr="Витамины для кожи от прыщей - Витамины для кожи прыщи и их л…"/>
          <p:cNvPicPr>
            <a:picLocks noChangeAspect="1" noChangeArrowheads="1"/>
          </p:cNvPicPr>
          <p:nvPr/>
        </p:nvPicPr>
        <p:blipFill>
          <a:blip r:embed="rId3" cstate="print"/>
          <a:srcRect/>
          <a:stretch>
            <a:fillRect/>
          </a:stretch>
        </p:blipFill>
        <p:spPr bwMode="auto">
          <a:xfrm>
            <a:off x="5555382" y="500042"/>
            <a:ext cx="2612284" cy="1500198"/>
          </a:xfrm>
          <a:prstGeom prst="rect">
            <a:avLst/>
          </a:prstGeom>
          <a:noFill/>
        </p:spPr>
      </p:pic>
      <p:pic>
        <p:nvPicPr>
          <p:cNvPr id="13318" name="Picture 6" descr="Витамины в продуктах - витамины норма суточная - витамины В Не для галочки, а для друзей"/>
          <p:cNvPicPr>
            <a:picLocks noChangeAspect="1" noChangeArrowheads="1"/>
          </p:cNvPicPr>
          <p:nvPr/>
        </p:nvPicPr>
        <p:blipFill>
          <a:blip r:embed="rId4" cstate="print"/>
          <a:srcRect/>
          <a:stretch>
            <a:fillRect/>
          </a:stretch>
        </p:blipFill>
        <p:spPr bwMode="auto">
          <a:xfrm>
            <a:off x="428596" y="500042"/>
            <a:ext cx="3857652" cy="1880266"/>
          </a:xfrm>
          <a:prstGeom prst="rect">
            <a:avLst/>
          </a:prstGeom>
          <a:noFill/>
        </p:spPr>
      </p:pic>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785927"/>
            <a:ext cx="4043362" cy="235745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None/>
            </a:pPr>
            <a:r>
              <a:rPr lang="ru-RU" sz="2000" b="1" dirty="0">
                <a:solidFill>
                  <a:schemeClr val="accent4">
                    <a:lumMod val="50000"/>
                  </a:schemeClr>
                </a:solidFill>
                <a:latin typeface="Times New Roman" pitchFamily="18" charset="0"/>
                <a:cs typeface="Times New Roman" pitchFamily="18" charset="0"/>
              </a:rPr>
              <a:t>Необходим для нормального</a:t>
            </a:r>
          </a:p>
          <a:p>
            <a:pPr>
              <a:buNone/>
            </a:pPr>
            <a:r>
              <a:rPr lang="ru-RU" sz="2000" b="1" dirty="0">
                <a:solidFill>
                  <a:schemeClr val="accent4">
                    <a:lumMod val="50000"/>
                  </a:schemeClr>
                </a:solidFill>
                <a:latin typeface="Times New Roman" pitchFamily="18" charset="0"/>
                <a:cs typeface="Times New Roman" pitchFamily="18" charset="0"/>
              </a:rPr>
              <a:t>роста и развития эпителиальной</a:t>
            </a:r>
          </a:p>
          <a:p>
            <a:pPr>
              <a:buNone/>
            </a:pPr>
            <a:r>
              <a:rPr lang="ru-RU" sz="2000" b="1" dirty="0">
                <a:solidFill>
                  <a:schemeClr val="accent4">
                    <a:lumMod val="50000"/>
                  </a:schemeClr>
                </a:solidFill>
                <a:latin typeface="Times New Roman" pitchFamily="18" charset="0"/>
                <a:cs typeface="Times New Roman" pitchFamily="18" charset="0"/>
              </a:rPr>
              <a:t>ткани.</a:t>
            </a:r>
          </a:p>
          <a:p>
            <a:pPr>
              <a:buNone/>
            </a:pPr>
            <a:r>
              <a:rPr lang="ru-RU" sz="2000" b="1" dirty="0">
                <a:solidFill>
                  <a:schemeClr val="accent4">
                    <a:lumMod val="50000"/>
                  </a:schemeClr>
                </a:solidFill>
                <a:latin typeface="Times New Roman" pitchFamily="18" charset="0"/>
                <a:cs typeface="Times New Roman" pitchFamily="18" charset="0"/>
              </a:rPr>
              <a:t>Входит в зрительный пигмент</a:t>
            </a:r>
          </a:p>
          <a:p>
            <a:pPr>
              <a:buNone/>
            </a:pPr>
            <a:r>
              <a:rPr lang="ru-RU" sz="2000" b="1" dirty="0">
                <a:solidFill>
                  <a:schemeClr val="accent4">
                    <a:lumMod val="50000"/>
                  </a:schemeClr>
                </a:solidFill>
                <a:latin typeface="Times New Roman" pitchFamily="18" charset="0"/>
                <a:cs typeface="Times New Roman" pitchFamily="18" charset="0"/>
              </a:rPr>
              <a:t>родопсин. </a:t>
            </a:r>
          </a:p>
          <a:p>
            <a:pPr>
              <a:buNone/>
            </a:pPr>
            <a:r>
              <a:rPr lang="ru-RU" sz="2000" b="1" dirty="0">
                <a:solidFill>
                  <a:schemeClr val="accent4">
                    <a:lumMod val="50000"/>
                  </a:schemeClr>
                </a:solidFill>
                <a:latin typeface="Times New Roman" pitchFamily="18" charset="0"/>
                <a:cs typeface="Times New Roman" pitchFamily="18" charset="0"/>
              </a:rPr>
              <a:t>При недостатке –</a:t>
            </a:r>
          </a:p>
          <a:p>
            <a:pPr>
              <a:buNone/>
            </a:pPr>
            <a:r>
              <a:rPr lang="ru-RU" sz="2000" b="1" dirty="0">
                <a:solidFill>
                  <a:schemeClr val="accent4">
                    <a:lumMod val="50000"/>
                  </a:schemeClr>
                </a:solidFill>
                <a:latin typeface="Times New Roman" pitchFamily="18" charset="0"/>
                <a:cs typeface="Times New Roman" pitchFamily="18" charset="0"/>
              </a:rPr>
              <a:t>заболевание </a:t>
            </a:r>
            <a:r>
              <a:rPr lang="ru-RU" sz="2000" b="1" dirty="0">
                <a:solidFill>
                  <a:srgbClr val="FF0000"/>
                </a:solidFill>
                <a:latin typeface="Times New Roman" pitchFamily="18" charset="0"/>
                <a:cs typeface="Times New Roman" pitchFamily="18" charset="0"/>
              </a:rPr>
              <a:t>Куриная слепота</a:t>
            </a:r>
          </a:p>
          <a:p>
            <a:pPr>
              <a:buNone/>
            </a:pPr>
            <a:r>
              <a:rPr lang="ru-RU" sz="2000" b="1" dirty="0">
                <a:solidFill>
                  <a:schemeClr val="accent4">
                    <a:lumMod val="50000"/>
                  </a:schemeClr>
                </a:solidFill>
                <a:latin typeface="Times New Roman" pitchFamily="18" charset="0"/>
                <a:cs typeface="Times New Roman" pitchFamily="18" charset="0"/>
              </a:rPr>
              <a:t>(нарушение сумеречного зрения)</a:t>
            </a:r>
            <a:endParaRPr lang="ru-RU" sz="2000" dirty="0">
              <a:solidFill>
                <a:schemeClr val="accent4">
                  <a:lumMod val="50000"/>
                </a:schemeClr>
              </a:solidFill>
              <a:latin typeface="Times New Roman" pitchFamily="18" charset="0"/>
              <a:cs typeface="Times New Roman" pitchFamily="18" charset="0"/>
            </a:endParaRPr>
          </a:p>
        </p:txBody>
      </p:sp>
      <p:sp>
        <p:nvSpPr>
          <p:cNvPr id="6" name="Блок-схема: перфолента 5"/>
          <p:cNvSpPr/>
          <p:nvPr/>
        </p:nvSpPr>
        <p:spPr>
          <a:xfrm>
            <a:off x="2357422" y="0"/>
            <a:ext cx="4071966" cy="1804828"/>
          </a:xfrm>
          <a:prstGeom prst="flowChartPunchedTap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rgbClr val="FFFF00"/>
                </a:solidFill>
              </a:rPr>
              <a:t>Витамин А.</a:t>
            </a:r>
          </a:p>
          <a:p>
            <a:pPr algn="ctr"/>
            <a:r>
              <a:rPr lang="ru-RU" sz="4000" dirty="0">
                <a:solidFill>
                  <a:srgbClr val="FFFF00"/>
                </a:solidFill>
              </a:rPr>
              <a:t>( ретинол)</a:t>
            </a:r>
          </a:p>
        </p:txBody>
      </p:sp>
      <p:sp>
        <p:nvSpPr>
          <p:cNvPr id="8" name="Загнутый угол 7"/>
          <p:cNvSpPr/>
          <p:nvPr/>
        </p:nvSpPr>
        <p:spPr>
          <a:xfrm rot="503148">
            <a:off x="5239434" y="4362547"/>
            <a:ext cx="3179388" cy="2370108"/>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rgbClr val="6600CC"/>
                </a:solidFill>
              </a:rPr>
              <a:t>Содержится:</a:t>
            </a:r>
          </a:p>
          <a:p>
            <a:pPr algn="ctr"/>
            <a:r>
              <a:rPr lang="ru-RU" sz="2400" b="1" dirty="0">
                <a:solidFill>
                  <a:srgbClr val="6600CC"/>
                </a:solidFill>
              </a:rPr>
              <a:t>в молоке,</a:t>
            </a:r>
          </a:p>
          <a:p>
            <a:pPr algn="ctr"/>
            <a:r>
              <a:rPr lang="ru-RU" sz="2400" b="1" dirty="0">
                <a:solidFill>
                  <a:srgbClr val="6600CC"/>
                </a:solidFill>
              </a:rPr>
              <a:t> рыбе, яйцах,</a:t>
            </a:r>
          </a:p>
          <a:p>
            <a:pPr algn="ctr"/>
            <a:r>
              <a:rPr lang="ru-RU" sz="2400" b="1" dirty="0">
                <a:solidFill>
                  <a:srgbClr val="6600CC"/>
                </a:solidFill>
              </a:rPr>
              <a:t>масле, моркови,</a:t>
            </a:r>
          </a:p>
          <a:p>
            <a:pPr algn="ctr"/>
            <a:r>
              <a:rPr lang="ru-RU" sz="2400" b="1" dirty="0">
                <a:solidFill>
                  <a:srgbClr val="6600CC"/>
                </a:solidFill>
              </a:rPr>
              <a:t>петрушке,</a:t>
            </a:r>
          </a:p>
          <a:p>
            <a:pPr algn="ctr"/>
            <a:r>
              <a:rPr lang="ru-RU" sz="2400" b="1" dirty="0">
                <a:solidFill>
                  <a:srgbClr val="6600CC"/>
                </a:solidFill>
              </a:rPr>
              <a:t>абрикосах</a:t>
            </a:r>
            <a:endParaRPr lang="ru-RU" sz="2400" dirty="0"/>
          </a:p>
        </p:txBody>
      </p:sp>
      <p:pic>
        <p:nvPicPr>
          <p:cNvPr id="18434" name="Picture 2" descr="Витамины красоты ЖЕНСКИЕ ШТУЧКИ"/>
          <p:cNvPicPr>
            <a:picLocks noChangeAspect="1" noChangeArrowheads="1"/>
          </p:cNvPicPr>
          <p:nvPr/>
        </p:nvPicPr>
        <p:blipFill>
          <a:blip r:embed="rId2"/>
          <a:srcRect/>
          <a:stretch>
            <a:fillRect/>
          </a:stretch>
        </p:blipFill>
        <p:spPr bwMode="auto">
          <a:xfrm>
            <a:off x="285720" y="4286256"/>
            <a:ext cx="3238491" cy="2428868"/>
          </a:xfrm>
          <a:prstGeom prst="rect">
            <a:avLst/>
          </a:prstGeom>
          <a:noFill/>
        </p:spPr>
      </p:pic>
      <p:pic>
        <p:nvPicPr>
          <p:cNvPr id="18436" name="Picture 4" descr="Россия 2045 111let.ru - Part 6"/>
          <p:cNvPicPr>
            <a:picLocks noChangeAspect="1" noChangeArrowheads="1"/>
          </p:cNvPicPr>
          <p:nvPr/>
        </p:nvPicPr>
        <p:blipFill>
          <a:blip r:embed="rId3"/>
          <a:srcRect/>
          <a:stretch>
            <a:fillRect/>
          </a:stretch>
        </p:blipFill>
        <p:spPr bwMode="auto">
          <a:xfrm>
            <a:off x="5143504" y="1785926"/>
            <a:ext cx="3357545" cy="2238364"/>
          </a:xfrm>
          <a:prstGeom prst="rect">
            <a:avLst/>
          </a:prstGeom>
          <a:noFill/>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1785927"/>
            <a:ext cx="3971924" cy="2500330"/>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a:buNone/>
            </a:pPr>
            <a:r>
              <a:rPr lang="ru-RU" b="1" dirty="0">
                <a:solidFill>
                  <a:srgbClr val="7030A0"/>
                </a:solidFill>
              </a:rPr>
              <a:t>Участвует в обмене веществ,</a:t>
            </a:r>
          </a:p>
          <a:p>
            <a:pPr>
              <a:buNone/>
            </a:pPr>
            <a:r>
              <a:rPr lang="ru-RU" b="1" dirty="0">
                <a:solidFill>
                  <a:srgbClr val="7030A0"/>
                </a:solidFill>
              </a:rPr>
              <a:t>регулирует циркуляцию крови и</a:t>
            </a:r>
          </a:p>
          <a:p>
            <a:pPr>
              <a:buNone/>
            </a:pPr>
            <a:r>
              <a:rPr lang="ru-RU" b="1" dirty="0">
                <a:solidFill>
                  <a:srgbClr val="7030A0"/>
                </a:solidFill>
              </a:rPr>
              <a:t>кроветворение, работу гладкой</a:t>
            </a:r>
          </a:p>
          <a:p>
            <a:pPr>
              <a:buNone/>
            </a:pPr>
            <a:r>
              <a:rPr lang="ru-RU" b="1" dirty="0">
                <a:solidFill>
                  <a:srgbClr val="7030A0"/>
                </a:solidFill>
              </a:rPr>
              <a:t>мускулатуры, активизирует работу</a:t>
            </a:r>
          </a:p>
          <a:p>
            <a:pPr>
              <a:buNone/>
            </a:pPr>
            <a:r>
              <a:rPr lang="ru-RU" b="1" dirty="0">
                <a:solidFill>
                  <a:srgbClr val="7030A0"/>
                </a:solidFill>
              </a:rPr>
              <a:t>мозга.</a:t>
            </a:r>
          </a:p>
          <a:p>
            <a:pPr>
              <a:buNone/>
            </a:pPr>
            <a:r>
              <a:rPr lang="ru-RU" b="1" dirty="0">
                <a:solidFill>
                  <a:srgbClr val="7030A0"/>
                </a:solidFill>
              </a:rPr>
              <a:t>При недостатке - заболевание</a:t>
            </a:r>
          </a:p>
          <a:p>
            <a:pPr>
              <a:buNone/>
            </a:pPr>
            <a:r>
              <a:rPr lang="ru-RU" b="1" dirty="0">
                <a:solidFill>
                  <a:srgbClr val="FF0000"/>
                </a:solidFill>
              </a:rPr>
              <a:t>Бери-бери</a:t>
            </a:r>
            <a:r>
              <a:rPr lang="ru-RU" b="1" dirty="0">
                <a:solidFill>
                  <a:srgbClr val="7030A0"/>
                </a:solidFill>
              </a:rPr>
              <a:t> (поражение нервной</a:t>
            </a:r>
          </a:p>
          <a:p>
            <a:pPr>
              <a:buNone/>
            </a:pPr>
            <a:r>
              <a:rPr lang="ru-RU" b="1" dirty="0">
                <a:solidFill>
                  <a:srgbClr val="7030A0"/>
                </a:solidFill>
              </a:rPr>
              <a:t>системы, отставание в росте,</a:t>
            </a:r>
          </a:p>
          <a:p>
            <a:pPr>
              <a:buNone/>
            </a:pPr>
            <a:r>
              <a:rPr lang="ru-RU" b="1" dirty="0">
                <a:solidFill>
                  <a:srgbClr val="7030A0"/>
                </a:solidFill>
              </a:rPr>
              <a:t>слабость и паралич конечностей</a:t>
            </a:r>
            <a:endParaRPr lang="ru-RU" dirty="0">
              <a:solidFill>
                <a:srgbClr val="7030A0"/>
              </a:solidFill>
            </a:endParaRPr>
          </a:p>
        </p:txBody>
      </p:sp>
      <p:sp>
        <p:nvSpPr>
          <p:cNvPr id="4" name="Волна 3"/>
          <p:cNvSpPr/>
          <p:nvPr/>
        </p:nvSpPr>
        <p:spPr>
          <a:xfrm>
            <a:off x="2214546" y="142852"/>
            <a:ext cx="4214842" cy="1928826"/>
          </a:xfrm>
          <a:prstGeom prst="wave">
            <a:avLst>
              <a:gd name="adj1" fmla="val 12500"/>
              <a:gd name="adj2" fmla="val 1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00"/>
                </a:solidFill>
                <a:latin typeface="Times New Roman" pitchFamily="18" charset="0"/>
                <a:cs typeface="Times New Roman" pitchFamily="18" charset="0"/>
              </a:rPr>
              <a:t>Витамин В</a:t>
            </a:r>
            <a:r>
              <a:rPr lang="ru-RU" sz="3200" b="1" baseline="-25000" dirty="0">
                <a:solidFill>
                  <a:srgbClr val="FF0000"/>
                </a:solidFill>
                <a:latin typeface="Times New Roman" pitchFamily="18" charset="0"/>
                <a:cs typeface="Times New Roman" pitchFamily="18" charset="0"/>
              </a:rPr>
              <a:t>1</a:t>
            </a:r>
          </a:p>
          <a:p>
            <a:pPr algn="ctr"/>
            <a:r>
              <a:rPr lang="ru-RU" sz="3200" b="1" baseline="-25000" dirty="0">
                <a:solidFill>
                  <a:srgbClr val="FF0000"/>
                </a:solidFill>
                <a:latin typeface="Times New Roman" pitchFamily="18" charset="0"/>
                <a:cs typeface="Times New Roman" pitchFamily="18" charset="0"/>
              </a:rPr>
              <a:t>( тиамин)</a:t>
            </a:r>
            <a:endParaRPr lang="ru-RU" sz="3200" dirty="0">
              <a:solidFill>
                <a:srgbClr val="FF0000"/>
              </a:solidFill>
            </a:endParaRPr>
          </a:p>
        </p:txBody>
      </p:sp>
      <p:sp>
        <p:nvSpPr>
          <p:cNvPr id="5" name="Загнутый угол 4"/>
          <p:cNvSpPr/>
          <p:nvPr/>
        </p:nvSpPr>
        <p:spPr>
          <a:xfrm rot="463384">
            <a:off x="5357818" y="4286256"/>
            <a:ext cx="2986102" cy="2271722"/>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орехах, </a:t>
            </a:r>
          </a:p>
          <a:p>
            <a:pPr algn="ctr"/>
            <a:r>
              <a:rPr lang="ru-RU" b="1" dirty="0">
                <a:solidFill>
                  <a:srgbClr val="6600CC"/>
                </a:solidFill>
              </a:rPr>
              <a:t>апельсинах,</a:t>
            </a:r>
          </a:p>
          <a:p>
            <a:pPr algn="ctr"/>
            <a:r>
              <a:rPr lang="ru-RU" b="1" dirty="0">
                <a:solidFill>
                  <a:srgbClr val="6600CC"/>
                </a:solidFill>
              </a:rPr>
              <a:t> хлебе </a:t>
            </a:r>
          </a:p>
          <a:p>
            <a:pPr algn="ctr"/>
            <a:r>
              <a:rPr lang="ru-RU" b="1" dirty="0">
                <a:solidFill>
                  <a:srgbClr val="6600CC"/>
                </a:solidFill>
              </a:rPr>
              <a:t>грубого помола,</a:t>
            </a:r>
          </a:p>
          <a:p>
            <a:pPr algn="ctr"/>
            <a:r>
              <a:rPr lang="ru-RU" b="1" dirty="0">
                <a:solidFill>
                  <a:srgbClr val="6600CC"/>
                </a:solidFill>
              </a:rPr>
              <a:t>мясе птицы, </a:t>
            </a:r>
          </a:p>
          <a:p>
            <a:pPr algn="ctr"/>
            <a:r>
              <a:rPr lang="ru-RU" b="1" dirty="0">
                <a:solidFill>
                  <a:srgbClr val="6600CC"/>
                </a:solidFill>
              </a:rPr>
              <a:t>зелени.</a:t>
            </a:r>
          </a:p>
        </p:txBody>
      </p:sp>
      <p:pic>
        <p:nvPicPr>
          <p:cNvPr id="19458" name="Picture 2" descr="Тиамин (витамин В 1). 10 г, фото 1 - Мыльный магазинчик. Основа для мыла. Все для мыловара. Интернет магазин компоненты ингридие"/>
          <p:cNvPicPr>
            <a:picLocks noChangeAspect="1" noChangeArrowheads="1"/>
          </p:cNvPicPr>
          <p:nvPr/>
        </p:nvPicPr>
        <p:blipFill>
          <a:blip r:embed="rId2"/>
          <a:srcRect/>
          <a:stretch>
            <a:fillRect/>
          </a:stretch>
        </p:blipFill>
        <p:spPr bwMode="auto">
          <a:xfrm>
            <a:off x="1071538" y="3973954"/>
            <a:ext cx="3000396" cy="2541150"/>
          </a:xfrm>
          <a:prstGeom prst="rect">
            <a:avLst/>
          </a:prstGeom>
          <a:noFill/>
        </p:spPr>
      </p:pic>
      <p:pic>
        <p:nvPicPr>
          <p:cNvPr id="19460" name="Picture 4" descr="ВИТАМИНЫ"/>
          <p:cNvPicPr>
            <a:picLocks noChangeAspect="1" noChangeArrowheads="1"/>
          </p:cNvPicPr>
          <p:nvPr/>
        </p:nvPicPr>
        <p:blipFill>
          <a:blip r:embed="rId3"/>
          <a:srcRect/>
          <a:stretch>
            <a:fillRect/>
          </a:stretch>
        </p:blipFill>
        <p:spPr bwMode="auto">
          <a:xfrm>
            <a:off x="4500562" y="2143116"/>
            <a:ext cx="3462271" cy="1562102"/>
          </a:xfrm>
          <a:prstGeom prst="rect">
            <a:avLst/>
          </a:prstGeom>
          <a:noFill/>
        </p:spPr>
      </p:pic>
      <p:pic>
        <p:nvPicPr>
          <p:cNvPr id="8" name="Рисунок 7" descr="1297840615_p01.jpg"/>
          <p:cNvPicPr>
            <a:picLocks noChangeAspect="1"/>
          </p:cNvPicPr>
          <p:nvPr/>
        </p:nvPicPr>
        <p:blipFill>
          <a:blip r:embed="rId4"/>
          <a:stretch>
            <a:fillRect/>
          </a:stretch>
        </p:blipFill>
        <p:spPr>
          <a:xfrm>
            <a:off x="7286644" y="214290"/>
            <a:ext cx="1476372" cy="1476372"/>
          </a:xfrm>
          <a:prstGeom prst="rect">
            <a:avLst/>
          </a:prstGeom>
        </p:spPr>
      </p:pic>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1472" y="1714488"/>
            <a:ext cx="4186238" cy="278608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buNone/>
            </a:pPr>
            <a:r>
              <a:rPr lang="ru-RU" b="1" dirty="0">
                <a:solidFill>
                  <a:srgbClr val="7030A0"/>
                </a:solidFill>
              </a:rPr>
              <a:t>Регулирует обмен веществ,</a:t>
            </a:r>
          </a:p>
          <a:p>
            <a:pPr>
              <a:buNone/>
            </a:pPr>
            <a:r>
              <a:rPr lang="ru-RU" b="1" dirty="0">
                <a:solidFill>
                  <a:srgbClr val="7030A0"/>
                </a:solidFill>
              </a:rPr>
              <a:t>участвует в кроветворении,</a:t>
            </a:r>
          </a:p>
          <a:p>
            <a:pPr>
              <a:buNone/>
            </a:pPr>
            <a:r>
              <a:rPr lang="ru-RU" b="1" dirty="0">
                <a:solidFill>
                  <a:srgbClr val="7030A0"/>
                </a:solidFill>
              </a:rPr>
              <a:t>снижает усталость глаз, облегчает</a:t>
            </a:r>
          </a:p>
          <a:p>
            <a:pPr>
              <a:buNone/>
            </a:pPr>
            <a:r>
              <a:rPr lang="ru-RU" b="1" dirty="0">
                <a:solidFill>
                  <a:srgbClr val="7030A0"/>
                </a:solidFill>
              </a:rPr>
              <a:t>поглощение кислорода клетками.</a:t>
            </a:r>
          </a:p>
          <a:p>
            <a:pPr>
              <a:buNone/>
            </a:pPr>
            <a:r>
              <a:rPr lang="ru-RU" b="1" dirty="0">
                <a:solidFill>
                  <a:srgbClr val="7030A0"/>
                </a:solidFill>
              </a:rPr>
              <a:t>При недостатке - слабость,</a:t>
            </a:r>
          </a:p>
          <a:p>
            <a:pPr>
              <a:buNone/>
            </a:pPr>
            <a:r>
              <a:rPr lang="ru-RU" b="1" dirty="0">
                <a:solidFill>
                  <a:srgbClr val="7030A0"/>
                </a:solidFill>
              </a:rPr>
              <a:t>снижение аппетита, воспаление</a:t>
            </a:r>
          </a:p>
          <a:p>
            <a:pPr>
              <a:buNone/>
            </a:pPr>
            <a:r>
              <a:rPr lang="ru-RU" b="1" dirty="0">
                <a:solidFill>
                  <a:srgbClr val="7030A0"/>
                </a:solidFill>
              </a:rPr>
              <a:t>слизистых оболочек, нарушение</a:t>
            </a:r>
          </a:p>
          <a:p>
            <a:pPr>
              <a:buNone/>
            </a:pPr>
            <a:r>
              <a:rPr lang="ru-RU" b="1" dirty="0">
                <a:solidFill>
                  <a:srgbClr val="7030A0"/>
                </a:solidFill>
              </a:rPr>
              <a:t>функций зрения</a:t>
            </a:r>
          </a:p>
          <a:p>
            <a:endParaRPr lang="ru-RU" dirty="0"/>
          </a:p>
        </p:txBody>
      </p:sp>
      <p:sp>
        <p:nvSpPr>
          <p:cNvPr id="4" name="Блок-схема: перфолента 3"/>
          <p:cNvSpPr/>
          <p:nvPr/>
        </p:nvSpPr>
        <p:spPr>
          <a:xfrm>
            <a:off x="2428860" y="0"/>
            <a:ext cx="4000528" cy="178595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tx2">
                    <a:lumMod val="75000"/>
                  </a:schemeClr>
                </a:solidFill>
                <a:latin typeface="Times New Roman" pitchFamily="18" charset="0"/>
                <a:cs typeface="Times New Roman" pitchFamily="18" charset="0"/>
              </a:rPr>
              <a:t>Витамин В</a:t>
            </a:r>
            <a:r>
              <a:rPr lang="ru-RU" sz="3200" b="1" baseline="-25000" dirty="0">
                <a:solidFill>
                  <a:schemeClr val="tx2">
                    <a:lumMod val="75000"/>
                  </a:schemeClr>
                </a:solidFill>
                <a:latin typeface="Times New Roman" pitchFamily="18" charset="0"/>
                <a:cs typeface="Times New Roman" pitchFamily="18" charset="0"/>
              </a:rPr>
              <a:t>2</a:t>
            </a:r>
          </a:p>
          <a:p>
            <a:pPr algn="ctr"/>
            <a:r>
              <a:rPr lang="ru-RU" sz="3200" b="1" baseline="-25000" dirty="0">
                <a:solidFill>
                  <a:schemeClr val="tx2">
                    <a:lumMod val="75000"/>
                  </a:schemeClr>
                </a:solidFill>
                <a:latin typeface="Times New Roman" pitchFamily="18" charset="0"/>
                <a:cs typeface="Times New Roman" pitchFamily="18" charset="0"/>
              </a:rPr>
              <a:t>(рибофлавин)</a:t>
            </a:r>
            <a:endParaRPr lang="ru-RU" sz="3200" dirty="0">
              <a:solidFill>
                <a:schemeClr val="tx2">
                  <a:lumMod val="75000"/>
                </a:schemeClr>
              </a:solidFill>
            </a:endParaRPr>
          </a:p>
        </p:txBody>
      </p:sp>
      <p:sp>
        <p:nvSpPr>
          <p:cNvPr id="5" name="Загнутый угол 4"/>
          <p:cNvSpPr/>
          <p:nvPr/>
        </p:nvSpPr>
        <p:spPr>
          <a:xfrm rot="491458">
            <a:off x="6000760" y="4286256"/>
            <a:ext cx="2843226" cy="2414598"/>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мясе, </a:t>
            </a:r>
          </a:p>
          <a:p>
            <a:pPr algn="ctr"/>
            <a:r>
              <a:rPr lang="ru-RU" b="1" dirty="0">
                <a:solidFill>
                  <a:srgbClr val="6600CC"/>
                </a:solidFill>
              </a:rPr>
              <a:t>молочных продуктах,</a:t>
            </a:r>
          </a:p>
          <a:p>
            <a:pPr algn="ctr"/>
            <a:r>
              <a:rPr lang="ru-RU" b="1" dirty="0">
                <a:solidFill>
                  <a:srgbClr val="6600CC"/>
                </a:solidFill>
              </a:rPr>
              <a:t>зеленых овощах,</a:t>
            </a:r>
          </a:p>
          <a:p>
            <a:pPr algn="ctr"/>
            <a:r>
              <a:rPr lang="ru-RU" b="1" dirty="0">
                <a:solidFill>
                  <a:srgbClr val="6600CC"/>
                </a:solidFill>
              </a:rPr>
              <a:t>зерновых и бобовых</a:t>
            </a:r>
          </a:p>
          <a:p>
            <a:pPr algn="ctr"/>
            <a:r>
              <a:rPr lang="ru-RU" b="1" dirty="0">
                <a:solidFill>
                  <a:srgbClr val="6600CC"/>
                </a:solidFill>
              </a:rPr>
              <a:t>культурах. </a:t>
            </a:r>
          </a:p>
        </p:txBody>
      </p:sp>
      <p:pic>
        <p:nvPicPr>
          <p:cNvPr id="20482" name="Picture 2" descr="Здоровье от VISION в Перми"/>
          <p:cNvPicPr>
            <a:picLocks noChangeAspect="1" noChangeArrowheads="1"/>
          </p:cNvPicPr>
          <p:nvPr/>
        </p:nvPicPr>
        <p:blipFill>
          <a:blip r:embed="rId2"/>
          <a:srcRect/>
          <a:stretch>
            <a:fillRect/>
          </a:stretch>
        </p:blipFill>
        <p:spPr bwMode="auto">
          <a:xfrm>
            <a:off x="5652498" y="2000240"/>
            <a:ext cx="2886667" cy="1776411"/>
          </a:xfrm>
          <a:prstGeom prst="rect">
            <a:avLst/>
          </a:prstGeom>
          <a:noFill/>
        </p:spPr>
      </p:pic>
      <p:pic>
        <p:nvPicPr>
          <p:cNvPr id="20484" name="Picture 4" descr="18 Июня 2013 - Персональный сайт"/>
          <p:cNvPicPr>
            <a:picLocks noChangeAspect="1" noChangeArrowheads="1"/>
          </p:cNvPicPr>
          <p:nvPr/>
        </p:nvPicPr>
        <p:blipFill>
          <a:blip r:embed="rId3"/>
          <a:srcRect/>
          <a:stretch>
            <a:fillRect/>
          </a:stretch>
        </p:blipFill>
        <p:spPr bwMode="auto">
          <a:xfrm>
            <a:off x="1394090" y="4071943"/>
            <a:ext cx="3768429" cy="2786058"/>
          </a:xfrm>
          <a:prstGeom prst="rect">
            <a:avLst/>
          </a:prstGeom>
          <a:noFill/>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1214422"/>
            <a:ext cx="3614734" cy="285752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buNone/>
            </a:pPr>
            <a:r>
              <a:rPr lang="ru-RU" b="1" dirty="0">
                <a:solidFill>
                  <a:srgbClr val="002060"/>
                </a:solidFill>
              </a:rPr>
              <a:t>Участие в обмене</a:t>
            </a:r>
          </a:p>
          <a:p>
            <a:pPr>
              <a:buNone/>
            </a:pPr>
            <a:r>
              <a:rPr lang="ru-RU" b="1" dirty="0">
                <a:solidFill>
                  <a:srgbClr val="002060"/>
                </a:solidFill>
              </a:rPr>
              <a:t>аминокислот,</a:t>
            </a:r>
          </a:p>
          <a:p>
            <a:pPr>
              <a:buNone/>
            </a:pPr>
            <a:r>
              <a:rPr lang="ru-RU" b="1" dirty="0">
                <a:solidFill>
                  <a:srgbClr val="002060"/>
                </a:solidFill>
              </a:rPr>
              <a:t>жиров, работе нервной</a:t>
            </a:r>
          </a:p>
          <a:p>
            <a:pPr>
              <a:buNone/>
            </a:pPr>
            <a:r>
              <a:rPr lang="ru-RU" b="1" dirty="0">
                <a:solidFill>
                  <a:srgbClr val="002060"/>
                </a:solidFill>
              </a:rPr>
              <a:t>системы,</a:t>
            </a:r>
          </a:p>
          <a:p>
            <a:pPr>
              <a:buNone/>
            </a:pPr>
            <a:r>
              <a:rPr lang="ru-RU" b="1" dirty="0">
                <a:solidFill>
                  <a:srgbClr val="002060"/>
                </a:solidFill>
              </a:rPr>
              <a:t>снижает уровень холестерина.</a:t>
            </a:r>
          </a:p>
          <a:p>
            <a:pPr>
              <a:buNone/>
            </a:pPr>
            <a:r>
              <a:rPr lang="ru-RU" b="1" dirty="0">
                <a:solidFill>
                  <a:srgbClr val="FF0000"/>
                </a:solidFill>
              </a:rPr>
              <a:t>При недостатке - анемия,</a:t>
            </a:r>
          </a:p>
          <a:p>
            <a:pPr>
              <a:buNone/>
            </a:pPr>
            <a:r>
              <a:rPr lang="ru-RU" b="1" dirty="0">
                <a:solidFill>
                  <a:srgbClr val="FF0000"/>
                </a:solidFill>
              </a:rPr>
              <a:t>дерматит, судороги,</a:t>
            </a:r>
          </a:p>
          <a:p>
            <a:pPr>
              <a:buNone/>
            </a:pPr>
            <a:r>
              <a:rPr lang="ru-RU" b="1" dirty="0">
                <a:solidFill>
                  <a:srgbClr val="FF0000"/>
                </a:solidFill>
              </a:rPr>
              <a:t>расстройство пищеварения</a:t>
            </a:r>
          </a:p>
          <a:p>
            <a:endParaRPr lang="ru-RU" dirty="0"/>
          </a:p>
        </p:txBody>
      </p:sp>
      <p:sp>
        <p:nvSpPr>
          <p:cNvPr id="4" name="Волна 3"/>
          <p:cNvSpPr/>
          <p:nvPr/>
        </p:nvSpPr>
        <p:spPr>
          <a:xfrm>
            <a:off x="2643174" y="142852"/>
            <a:ext cx="4000528" cy="162878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C00000"/>
                </a:solidFill>
                <a:latin typeface="Times New Roman" pitchFamily="18" charset="0"/>
                <a:cs typeface="Times New Roman" pitchFamily="18" charset="0"/>
              </a:rPr>
              <a:t>Витамин В</a:t>
            </a:r>
            <a:r>
              <a:rPr lang="ru-RU" sz="2400" b="1" baseline="-25000" dirty="0">
                <a:solidFill>
                  <a:srgbClr val="C00000"/>
                </a:solidFill>
                <a:latin typeface="Times New Roman" pitchFamily="18" charset="0"/>
                <a:cs typeface="Times New Roman" pitchFamily="18" charset="0"/>
              </a:rPr>
              <a:t>6</a:t>
            </a:r>
          </a:p>
          <a:p>
            <a:pPr algn="ctr"/>
            <a:r>
              <a:rPr lang="ru-RU" sz="2400" b="1" baseline="-25000" dirty="0">
                <a:solidFill>
                  <a:srgbClr val="C00000"/>
                </a:solidFill>
                <a:latin typeface="Times New Roman" pitchFamily="18" charset="0"/>
                <a:cs typeface="Times New Roman" pitchFamily="18" charset="0"/>
              </a:rPr>
              <a:t>( пиридоксин)</a:t>
            </a:r>
            <a:endParaRPr lang="ru-RU" sz="2400" dirty="0">
              <a:solidFill>
                <a:srgbClr val="C00000"/>
              </a:solidFill>
            </a:endParaRPr>
          </a:p>
        </p:txBody>
      </p:sp>
      <p:sp>
        <p:nvSpPr>
          <p:cNvPr id="5" name="Загнутый угол 4"/>
          <p:cNvSpPr/>
          <p:nvPr/>
        </p:nvSpPr>
        <p:spPr>
          <a:xfrm rot="388116">
            <a:off x="6072198" y="4643446"/>
            <a:ext cx="2714644" cy="1928826"/>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a:solidFill>
                  <a:srgbClr val="6600CC"/>
                </a:solidFill>
              </a:rPr>
              <a:t>Содержится</a:t>
            </a:r>
            <a:r>
              <a:rPr lang="ru-RU" sz="2000" b="1" dirty="0">
                <a:solidFill>
                  <a:srgbClr val="6600CC"/>
                </a:solidFill>
              </a:rPr>
              <a:t>:</a:t>
            </a:r>
          </a:p>
          <a:p>
            <a:pPr algn="ctr"/>
            <a:r>
              <a:rPr lang="ru-RU" sz="2000" b="1" dirty="0">
                <a:solidFill>
                  <a:srgbClr val="6600CC"/>
                </a:solidFill>
              </a:rPr>
              <a:t>сое, бананах,</a:t>
            </a:r>
          </a:p>
          <a:p>
            <a:pPr algn="ctr"/>
            <a:r>
              <a:rPr lang="ru-RU" sz="2000" b="1" dirty="0">
                <a:solidFill>
                  <a:srgbClr val="6600CC"/>
                </a:solidFill>
              </a:rPr>
              <a:t>в морепродуктах, </a:t>
            </a:r>
          </a:p>
          <a:p>
            <a:pPr algn="ctr"/>
            <a:r>
              <a:rPr lang="ru-RU" sz="2000" b="1" dirty="0">
                <a:solidFill>
                  <a:srgbClr val="6600CC"/>
                </a:solidFill>
              </a:rPr>
              <a:t>картофеле,</a:t>
            </a:r>
          </a:p>
          <a:p>
            <a:pPr algn="ctr"/>
            <a:r>
              <a:rPr lang="ru-RU" sz="2000" b="1" dirty="0">
                <a:solidFill>
                  <a:srgbClr val="6600CC"/>
                </a:solidFill>
              </a:rPr>
              <a:t> моркови,</a:t>
            </a:r>
          </a:p>
          <a:p>
            <a:pPr algn="ctr"/>
            <a:r>
              <a:rPr lang="ru-RU" sz="2000" b="1" dirty="0">
                <a:solidFill>
                  <a:srgbClr val="6600CC"/>
                </a:solidFill>
              </a:rPr>
              <a:t>бобовых</a:t>
            </a:r>
            <a:endParaRPr lang="ru-RU" sz="2000" dirty="0"/>
          </a:p>
        </p:txBody>
      </p:sp>
      <p:pic>
        <p:nvPicPr>
          <p:cNvPr id="21506" name="Picture 2" descr="Витамин В6 (пиридоксин) - польза и полезные свойства - инструкция по применению витамина, полезные свойства, а так же польза и в"/>
          <p:cNvPicPr>
            <a:picLocks noChangeAspect="1" noChangeArrowheads="1"/>
          </p:cNvPicPr>
          <p:nvPr/>
        </p:nvPicPr>
        <p:blipFill>
          <a:blip r:embed="rId2"/>
          <a:srcRect/>
          <a:stretch>
            <a:fillRect/>
          </a:stretch>
        </p:blipFill>
        <p:spPr bwMode="auto">
          <a:xfrm>
            <a:off x="928662" y="4214818"/>
            <a:ext cx="2428867" cy="2428868"/>
          </a:xfrm>
          <a:prstGeom prst="rect">
            <a:avLst/>
          </a:prstGeom>
          <a:noFill/>
        </p:spPr>
      </p:pic>
      <p:pic>
        <p:nvPicPr>
          <p:cNvPr id="21508" name="Picture 4" descr="Красный перец, картофель и куриная грудка уменьшают хроничес…"/>
          <p:cNvPicPr>
            <a:picLocks noChangeAspect="1" noChangeArrowheads="1"/>
          </p:cNvPicPr>
          <p:nvPr/>
        </p:nvPicPr>
        <p:blipFill>
          <a:blip r:embed="rId3"/>
          <a:srcRect/>
          <a:stretch>
            <a:fillRect/>
          </a:stretch>
        </p:blipFill>
        <p:spPr bwMode="auto">
          <a:xfrm>
            <a:off x="5643570" y="1785926"/>
            <a:ext cx="3286148" cy="2464611"/>
          </a:xfrm>
          <a:prstGeom prst="rect">
            <a:avLst/>
          </a:prstGeom>
          <a:noFill/>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71613"/>
            <a:ext cx="3043230" cy="2571768"/>
          </a:xfrm>
          <a:solidFill>
            <a:schemeClr val="bg1">
              <a:lumMod val="85000"/>
            </a:schemeClr>
          </a:solidFill>
        </p:spPr>
        <p:txBody>
          <a:bodyPr>
            <a:noAutofit/>
          </a:bodyPr>
          <a:lstStyle/>
          <a:p>
            <a:pPr>
              <a:buNone/>
            </a:pPr>
            <a:r>
              <a:rPr lang="ru-RU" sz="1600" b="1" dirty="0">
                <a:solidFill>
                  <a:srgbClr val="C00000"/>
                </a:solidFill>
              </a:rPr>
              <a:t>Помогает организму бороться</a:t>
            </a:r>
          </a:p>
          <a:p>
            <a:pPr>
              <a:buNone/>
            </a:pPr>
            <a:r>
              <a:rPr lang="ru-RU" sz="1600" b="1" dirty="0">
                <a:solidFill>
                  <a:srgbClr val="C00000"/>
                </a:solidFill>
              </a:rPr>
              <a:t>с инфекциями, лучше видеть,</a:t>
            </a:r>
          </a:p>
          <a:p>
            <a:pPr>
              <a:buNone/>
            </a:pPr>
            <a:r>
              <a:rPr lang="ru-RU" sz="1600" b="1" dirty="0">
                <a:solidFill>
                  <a:srgbClr val="C00000"/>
                </a:solidFill>
              </a:rPr>
              <a:t>стимулирует обновление клеток.</a:t>
            </a:r>
          </a:p>
          <a:p>
            <a:pPr>
              <a:buNone/>
            </a:pPr>
            <a:r>
              <a:rPr lang="ru-RU" sz="1600" b="1" dirty="0">
                <a:solidFill>
                  <a:srgbClr val="C00000"/>
                </a:solidFill>
              </a:rPr>
              <a:t>При недостатке – </a:t>
            </a:r>
            <a:r>
              <a:rPr lang="ru-RU" sz="1600" b="1" dirty="0">
                <a:solidFill>
                  <a:srgbClr val="FF0000"/>
                </a:solidFill>
              </a:rPr>
              <a:t>цинга</a:t>
            </a:r>
          </a:p>
          <a:p>
            <a:pPr>
              <a:buNone/>
            </a:pPr>
            <a:r>
              <a:rPr lang="ru-RU" sz="1600" b="1" dirty="0">
                <a:solidFill>
                  <a:srgbClr val="C00000"/>
                </a:solidFill>
              </a:rPr>
              <a:t>Набухают и кровоточат десны,</a:t>
            </a:r>
          </a:p>
          <a:p>
            <a:pPr>
              <a:buNone/>
            </a:pPr>
            <a:r>
              <a:rPr lang="ru-RU" sz="1600" b="1" dirty="0">
                <a:solidFill>
                  <a:srgbClr val="C00000"/>
                </a:solidFill>
              </a:rPr>
              <a:t>Выпадают зубы. Слабость,</a:t>
            </a:r>
          </a:p>
          <a:p>
            <a:pPr>
              <a:buNone/>
            </a:pPr>
            <a:r>
              <a:rPr lang="ru-RU" sz="1600" b="1" dirty="0">
                <a:solidFill>
                  <a:srgbClr val="C00000"/>
                </a:solidFill>
              </a:rPr>
              <a:t>вялость, утомляемость,</a:t>
            </a:r>
          </a:p>
          <a:p>
            <a:pPr>
              <a:buNone/>
            </a:pPr>
            <a:r>
              <a:rPr lang="ru-RU" sz="1600" b="1" dirty="0">
                <a:solidFill>
                  <a:srgbClr val="C00000"/>
                </a:solidFill>
              </a:rPr>
              <a:t>головокружение</a:t>
            </a:r>
            <a:endParaRPr lang="ru-RU" sz="1600" dirty="0">
              <a:solidFill>
                <a:srgbClr val="C00000"/>
              </a:solidFill>
            </a:endParaRPr>
          </a:p>
        </p:txBody>
      </p:sp>
      <p:sp>
        <p:nvSpPr>
          <p:cNvPr id="4" name="Блок-схема: перфолента 3"/>
          <p:cNvSpPr/>
          <p:nvPr/>
        </p:nvSpPr>
        <p:spPr>
          <a:xfrm>
            <a:off x="2786050" y="214290"/>
            <a:ext cx="4071966" cy="1376176"/>
          </a:xfrm>
          <a:prstGeom prst="flowChartPunched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70C0"/>
                </a:solidFill>
              </a:rPr>
              <a:t>Витамин С.</a:t>
            </a:r>
          </a:p>
          <a:p>
            <a:pPr algn="ctr"/>
            <a:r>
              <a:rPr lang="ru-RU" sz="2400" dirty="0">
                <a:solidFill>
                  <a:srgbClr val="0070C0"/>
                </a:solidFill>
              </a:rPr>
              <a:t>( Аскорбиновая кислота)</a:t>
            </a:r>
          </a:p>
        </p:txBody>
      </p:sp>
      <p:pic>
        <p:nvPicPr>
          <p:cNvPr id="1026" name="Picture 2" descr="Туберкулез евролаб. . Лечение простуды"/>
          <p:cNvPicPr>
            <a:picLocks noChangeAspect="1" noChangeArrowheads="1"/>
          </p:cNvPicPr>
          <p:nvPr/>
        </p:nvPicPr>
        <p:blipFill>
          <a:blip r:embed="rId2"/>
          <a:srcRect/>
          <a:stretch>
            <a:fillRect/>
          </a:stretch>
        </p:blipFill>
        <p:spPr bwMode="auto">
          <a:xfrm>
            <a:off x="6858016" y="1571612"/>
            <a:ext cx="1942931" cy="2005005"/>
          </a:xfrm>
          <a:prstGeom prst="rect">
            <a:avLst/>
          </a:prstGeom>
          <a:noFill/>
        </p:spPr>
      </p:pic>
      <p:pic>
        <p:nvPicPr>
          <p:cNvPr id="1028" name="Picture 4" descr="Спокойствие, только спокойствие - Детки.kz"/>
          <p:cNvPicPr>
            <a:picLocks noChangeAspect="1" noChangeArrowheads="1"/>
          </p:cNvPicPr>
          <p:nvPr/>
        </p:nvPicPr>
        <p:blipFill>
          <a:blip r:embed="rId3"/>
          <a:srcRect/>
          <a:stretch>
            <a:fillRect/>
          </a:stretch>
        </p:blipFill>
        <p:spPr bwMode="auto">
          <a:xfrm>
            <a:off x="714348" y="4214818"/>
            <a:ext cx="3176564" cy="2343063"/>
          </a:xfrm>
          <a:prstGeom prst="rect">
            <a:avLst/>
          </a:prstGeom>
          <a:noFill/>
        </p:spPr>
      </p:pic>
      <p:sp>
        <p:nvSpPr>
          <p:cNvPr id="7" name="Загнутый угол 6"/>
          <p:cNvSpPr/>
          <p:nvPr/>
        </p:nvSpPr>
        <p:spPr>
          <a:xfrm rot="551363">
            <a:off x="6215074" y="4500570"/>
            <a:ext cx="2571768" cy="1928826"/>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цитрусовых, </a:t>
            </a:r>
          </a:p>
          <a:p>
            <a:pPr algn="ctr"/>
            <a:r>
              <a:rPr lang="ru-RU" b="1" dirty="0">
                <a:solidFill>
                  <a:srgbClr val="6600CC"/>
                </a:solidFill>
              </a:rPr>
              <a:t>сладком перце,</a:t>
            </a:r>
          </a:p>
          <a:p>
            <a:pPr algn="ctr"/>
            <a:r>
              <a:rPr lang="ru-RU" b="1" dirty="0">
                <a:solidFill>
                  <a:srgbClr val="6600CC"/>
                </a:solidFill>
              </a:rPr>
              <a:t>ягодах,</a:t>
            </a:r>
          </a:p>
          <a:p>
            <a:pPr algn="ctr"/>
            <a:r>
              <a:rPr lang="ru-RU" b="1" dirty="0">
                <a:solidFill>
                  <a:srgbClr val="6600CC"/>
                </a:solidFill>
              </a:rPr>
              <a:t>моркови </a:t>
            </a:r>
          </a:p>
        </p:txBody>
      </p:sp>
      <p:pic>
        <p:nvPicPr>
          <p:cNvPr id="8" name="Picture 14" descr="LIMON"/>
          <p:cNvPicPr>
            <a:picLocks noChangeAspect="1" noChangeArrowheads="1"/>
          </p:cNvPicPr>
          <p:nvPr/>
        </p:nvPicPr>
        <p:blipFill>
          <a:blip r:embed="rId4"/>
          <a:srcRect/>
          <a:stretch>
            <a:fillRect/>
          </a:stretch>
        </p:blipFill>
        <p:spPr bwMode="auto">
          <a:xfrm>
            <a:off x="4429124" y="1785926"/>
            <a:ext cx="1655762" cy="1454150"/>
          </a:xfrm>
          <a:prstGeom prst="rect">
            <a:avLst/>
          </a:prstGeom>
          <a:noFill/>
          <a:ln w="12700">
            <a:solidFill>
              <a:srgbClr val="FF6600"/>
            </a:solidFill>
            <a:miter lim="800000"/>
            <a:headEnd/>
            <a:tailEnd/>
          </a:ln>
        </p:spPr>
      </p:pic>
      <p:pic>
        <p:nvPicPr>
          <p:cNvPr id="9" name="Picture 17" descr="Po4375i"/>
          <p:cNvPicPr>
            <a:picLocks noChangeAspect="1" noChangeArrowheads="1"/>
          </p:cNvPicPr>
          <p:nvPr/>
        </p:nvPicPr>
        <p:blipFill>
          <a:blip r:embed="rId5"/>
          <a:srcRect/>
          <a:stretch>
            <a:fillRect/>
          </a:stretch>
        </p:blipFill>
        <p:spPr bwMode="auto">
          <a:xfrm>
            <a:off x="4143372" y="3929066"/>
            <a:ext cx="1771650" cy="1971675"/>
          </a:xfrm>
          <a:prstGeom prst="rect">
            <a:avLst/>
          </a:prstGeom>
          <a:noFill/>
          <a:ln w="19050">
            <a:solidFill>
              <a:srgbClr val="3F15EF"/>
            </a:solidFill>
            <a:miter lim="800000"/>
            <a:headEnd/>
            <a:tailEnd/>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71613"/>
            <a:ext cx="4471990" cy="214314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buNone/>
            </a:pPr>
            <a:r>
              <a:rPr lang="ru-RU" b="1" dirty="0">
                <a:solidFill>
                  <a:srgbClr val="CC3399"/>
                </a:solidFill>
              </a:rPr>
              <a:t>Участвует в синтезе нуклеиновых</a:t>
            </a:r>
          </a:p>
          <a:p>
            <a:pPr>
              <a:buNone/>
            </a:pPr>
            <a:r>
              <a:rPr lang="ru-RU" b="1" dirty="0">
                <a:solidFill>
                  <a:srgbClr val="CC3399"/>
                </a:solidFill>
              </a:rPr>
              <a:t>кислот, аминокислот, регулирует</a:t>
            </a:r>
          </a:p>
          <a:p>
            <a:pPr>
              <a:buNone/>
            </a:pPr>
            <a:r>
              <a:rPr lang="ru-RU" b="1" dirty="0">
                <a:solidFill>
                  <a:srgbClr val="CC3399"/>
                </a:solidFill>
              </a:rPr>
              <a:t>работу органов кроветворения.</a:t>
            </a:r>
          </a:p>
          <a:p>
            <a:pPr>
              <a:buNone/>
            </a:pPr>
            <a:r>
              <a:rPr lang="ru-RU" b="1" dirty="0">
                <a:solidFill>
                  <a:srgbClr val="FF0000"/>
                </a:solidFill>
              </a:rPr>
              <a:t>При недостатке - пеллагра </a:t>
            </a:r>
          </a:p>
          <a:p>
            <a:pPr>
              <a:buNone/>
            </a:pPr>
            <a:r>
              <a:rPr lang="ru-RU" b="1" dirty="0">
                <a:solidFill>
                  <a:srgbClr val="FF0000"/>
                </a:solidFill>
              </a:rPr>
              <a:t>(поражение кожи, дерматит, диарея,</a:t>
            </a:r>
          </a:p>
          <a:p>
            <a:pPr>
              <a:buNone/>
            </a:pPr>
            <a:r>
              <a:rPr lang="ru-RU" b="1" dirty="0">
                <a:solidFill>
                  <a:srgbClr val="FF0000"/>
                </a:solidFill>
              </a:rPr>
              <a:t>бессонница, депрессия)</a:t>
            </a:r>
          </a:p>
          <a:p>
            <a:endParaRPr lang="ru-RU" dirty="0"/>
          </a:p>
        </p:txBody>
      </p:sp>
      <p:sp>
        <p:nvSpPr>
          <p:cNvPr id="4" name="Блок-схема: перфолента 3"/>
          <p:cNvSpPr/>
          <p:nvPr/>
        </p:nvSpPr>
        <p:spPr>
          <a:xfrm>
            <a:off x="2428860" y="142852"/>
            <a:ext cx="4500594" cy="1376176"/>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70C0"/>
                </a:solidFill>
              </a:rPr>
              <a:t>Витамин РР</a:t>
            </a:r>
          </a:p>
          <a:p>
            <a:pPr algn="ctr"/>
            <a:r>
              <a:rPr lang="ru-RU" sz="2400" b="1" dirty="0">
                <a:solidFill>
                  <a:srgbClr val="0070C0"/>
                </a:solidFill>
              </a:rPr>
              <a:t>(никотиновая кислота)</a:t>
            </a:r>
          </a:p>
        </p:txBody>
      </p:sp>
      <p:sp>
        <p:nvSpPr>
          <p:cNvPr id="5" name="Загнутый угол 4"/>
          <p:cNvSpPr/>
          <p:nvPr/>
        </p:nvSpPr>
        <p:spPr>
          <a:xfrm rot="391994">
            <a:off x="6000760" y="4214818"/>
            <a:ext cx="2571768" cy="234316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 </a:t>
            </a:r>
          </a:p>
          <a:p>
            <a:pPr algn="ctr"/>
            <a:r>
              <a:rPr lang="ru-RU" b="1" dirty="0">
                <a:solidFill>
                  <a:srgbClr val="6600CC"/>
                </a:solidFill>
              </a:rPr>
              <a:t>в</a:t>
            </a:r>
          </a:p>
          <a:p>
            <a:pPr algn="ctr"/>
            <a:r>
              <a:rPr lang="ru-RU" b="1" dirty="0">
                <a:solidFill>
                  <a:srgbClr val="6600CC"/>
                </a:solidFill>
              </a:rPr>
              <a:t>свинине, рыбе,</a:t>
            </a:r>
          </a:p>
          <a:p>
            <a:pPr algn="ctr"/>
            <a:r>
              <a:rPr lang="ru-RU" b="1" dirty="0">
                <a:solidFill>
                  <a:srgbClr val="6600CC"/>
                </a:solidFill>
              </a:rPr>
              <a:t>арахисе, помидорах, </a:t>
            </a:r>
          </a:p>
          <a:p>
            <a:pPr algn="ctr"/>
            <a:r>
              <a:rPr lang="ru-RU" b="1" dirty="0">
                <a:solidFill>
                  <a:srgbClr val="6600CC"/>
                </a:solidFill>
              </a:rPr>
              <a:t>петрушке,</a:t>
            </a:r>
          </a:p>
          <a:p>
            <a:pPr algn="ctr"/>
            <a:r>
              <a:rPr lang="ru-RU" b="1" dirty="0">
                <a:solidFill>
                  <a:srgbClr val="6600CC"/>
                </a:solidFill>
              </a:rPr>
              <a:t>шиповнике,</a:t>
            </a:r>
          </a:p>
          <a:p>
            <a:pPr algn="ctr"/>
            <a:r>
              <a:rPr lang="ru-RU" b="1" dirty="0">
                <a:solidFill>
                  <a:srgbClr val="6600CC"/>
                </a:solidFill>
              </a:rPr>
              <a:t>мяте</a:t>
            </a:r>
          </a:p>
        </p:txBody>
      </p:sp>
      <p:pic>
        <p:nvPicPr>
          <p:cNvPr id="22530" name="Picture 2" descr="Полезные знания"/>
          <p:cNvPicPr>
            <a:picLocks noChangeAspect="1" noChangeArrowheads="1"/>
          </p:cNvPicPr>
          <p:nvPr/>
        </p:nvPicPr>
        <p:blipFill>
          <a:blip r:embed="rId2"/>
          <a:srcRect/>
          <a:stretch>
            <a:fillRect/>
          </a:stretch>
        </p:blipFill>
        <p:spPr bwMode="auto">
          <a:xfrm>
            <a:off x="357158" y="3857628"/>
            <a:ext cx="2857488" cy="2857488"/>
          </a:xfrm>
          <a:prstGeom prst="rect">
            <a:avLst/>
          </a:prstGeom>
          <a:noFill/>
        </p:spPr>
      </p:pic>
      <p:pic>
        <p:nvPicPr>
          <p:cNvPr id="22532" name="Picture 4" descr="Витамины для женщин. Как правильно выбрать / Для себя любимой / Femiss"/>
          <p:cNvPicPr>
            <a:picLocks noChangeAspect="1" noChangeArrowheads="1"/>
          </p:cNvPicPr>
          <p:nvPr/>
        </p:nvPicPr>
        <p:blipFill>
          <a:blip r:embed="rId3"/>
          <a:srcRect/>
          <a:stretch>
            <a:fillRect/>
          </a:stretch>
        </p:blipFill>
        <p:spPr bwMode="auto">
          <a:xfrm>
            <a:off x="7786710" y="285728"/>
            <a:ext cx="1066800" cy="1038225"/>
          </a:xfrm>
          <a:prstGeom prst="rect">
            <a:avLst/>
          </a:prstGeom>
          <a:noFill/>
        </p:spPr>
      </p:pic>
      <p:pic>
        <p:nvPicPr>
          <p:cNvPr id="9" name="Picture 17" descr="Pn4367i"/>
          <p:cNvPicPr>
            <a:picLocks noChangeAspect="1" noChangeArrowheads="1"/>
          </p:cNvPicPr>
          <p:nvPr/>
        </p:nvPicPr>
        <p:blipFill>
          <a:blip r:embed="rId4"/>
          <a:srcRect/>
          <a:stretch>
            <a:fillRect/>
          </a:stretch>
        </p:blipFill>
        <p:spPr bwMode="auto">
          <a:xfrm>
            <a:off x="6000760" y="1928802"/>
            <a:ext cx="1728787" cy="1290638"/>
          </a:xfrm>
          <a:prstGeom prst="rect">
            <a:avLst/>
          </a:prstGeom>
          <a:noFill/>
          <a:ln w="19050">
            <a:solidFill>
              <a:srgbClr val="3F15EF"/>
            </a:solidFill>
            <a:miter lim="800000"/>
            <a:headEnd/>
            <a:tailEnd/>
          </a:ln>
        </p:spPr>
      </p:pic>
      <p:pic>
        <p:nvPicPr>
          <p:cNvPr id="10" name="Picture 16" descr="arachis_hypogaea"/>
          <p:cNvPicPr>
            <a:picLocks noChangeAspect="1" noChangeArrowheads="1"/>
          </p:cNvPicPr>
          <p:nvPr/>
        </p:nvPicPr>
        <p:blipFill>
          <a:blip r:embed="rId5"/>
          <a:srcRect/>
          <a:stretch>
            <a:fillRect/>
          </a:stretch>
        </p:blipFill>
        <p:spPr bwMode="auto">
          <a:xfrm>
            <a:off x="3571868" y="3929066"/>
            <a:ext cx="1606548" cy="2384214"/>
          </a:xfrm>
          <a:prstGeom prst="rect">
            <a:avLst/>
          </a:prstGeom>
          <a:noFill/>
          <a:ln w="12700">
            <a:solidFill>
              <a:srgbClr val="339966"/>
            </a:solidFill>
            <a:miter lim="800000"/>
            <a:headEnd/>
            <a:tailEnd/>
          </a:ln>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43051"/>
            <a:ext cx="3971924" cy="2143139"/>
          </a:xfrm>
        </p:spPr>
        <p:txBody>
          <a:bodyPr>
            <a:normAutofit fontScale="85000" lnSpcReduction="20000"/>
          </a:bodyPr>
          <a:lstStyle/>
          <a:p>
            <a:pPr>
              <a:buNone/>
            </a:pPr>
            <a:r>
              <a:rPr lang="ru-RU" b="1" dirty="0">
                <a:solidFill>
                  <a:schemeClr val="accent5">
                    <a:lumMod val="50000"/>
                  </a:schemeClr>
                </a:solidFill>
              </a:rPr>
              <a:t>Регулирует работу</a:t>
            </a:r>
          </a:p>
          <a:p>
            <a:pPr>
              <a:buNone/>
            </a:pPr>
            <a:r>
              <a:rPr lang="ru-RU" b="1" dirty="0">
                <a:solidFill>
                  <a:schemeClr val="accent5">
                    <a:lumMod val="50000"/>
                  </a:schemeClr>
                </a:solidFill>
              </a:rPr>
              <a:t>надпочечников,</a:t>
            </a:r>
          </a:p>
          <a:p>
            <a:pPr>
              <a:buNone/>
            </a:pPr>
            <a:r>
              <a:rPr lang="ru-RU" b="1" dirty="0">
                <a:solidFill>
                  <a:schemeClr val="accent5">
                    <a:lumMod val="50000"/>
                  </a:schemeClr>
                </a:solidFill>
              </a:rPr>
              <a:t>Усвоение витаминов,</a:t>
            </a:r>
          </a:p>
          <a:p>
            <a:pPr>
              <a:buNone/>
            </a:pPr>
            <a:r>
              <a:rPr lang="ru-RU" b="1" dirty="0">
                <a:solidFill>
                  <a:schemeClr val="accent5">
                    <a:lumMod val="50000"/>
                  </a:schemeClr>
                </a:solidFill>
              </a:rPr>
              <a:t>синтез антител,</a:t>
            </a:r>
          </a:p>
          <a:p>
            <a:pPr>
              <a:buNone/>
            </a:pPr>
            <a:r>
              <a:rPr lang="ru-RU" b="1" dirty="0">
                <a:solidFill>
                  <a:schemeClr val="accent5">
                    <a:lumMod val="50000"/>
                  </a:schemeClr>
                </a:solidFill>
              </a:rPr>
              <a:t>жировой обмен</a:t>
            </a:r>
          </a:p>
          <a:p>
            <a:endParaRPr lang="ru-RU" dirty="0"/>
          </a:p>
        </p:txBody>
      </p:sp>
      <p:sp>
        <p:nvSpPr>
          <p:cNvPr id="4" name="Блок-схема: перфолента 3"/>
          <p:cNvSpPr/>
          <p:nvPr/>
        </p:nvSpPr>
        <p:spPr>
          <a:xfrm>
            <a:off x="2143108" y="142852"/>
            <a:ext cx="4143404" cy="159049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2">
                    <a:lumMod val="75000"/>
                  </a:schemeClr>
                </a:solidFill>
                <a:latin typeface="Times New Roman" pitchFamily="18" charset="0"/>
                <a:cs typeface="Times New Roman" pitchFamily="18" charset="0"/>
              </a:rPr>
              <a:t>Витамин  В</a:t>
            </a:r>
            <a:r>
              <a:rPr lang="ru-RU" sz="2800" b="1" baseline="-25000" dirty="0">
                <a:solidFill>
                  <a:schemeClr val="tx2">
                    <a:lumMod val="75000"/>
                  </a:schemeClr>
                </a:solidFill>
                <a:latin typeface="Times New Roman" pitchFamily="18" charset="0"/>
                <a:cs typeface="Times New Roman" pitchFamily="18" charset="0"/>
              </a:rPr>
              <a:t>5</a:t>
            </a:r>
          </a:p>
          <a:p>
            <a:pPr algn="ctr"/>
            <a:r>
              <a:rPr lang="ru-RU" sz="2800" b="1" baseline="-25000" dirty="0">
                <a:solidFill>
                  <a:schemeClr val="tx2">
                    <a:lumMod val="75000"/>
                  </a:schemeClr>
                </a:solidFill>
                <a:latin typeface="Times New Roman" pitchFamily="18" charset="0"/>
                <a:cs typeface="Times New Roman" pitchFamily="18" charset="0"/>
              </a:rPr>
              <a:t>( пантотеновая кислота)</a:t>
            </a:r>
            <a:endParaRPr lang="ru-RU" sz="2800" dirty="0">
              <a:solidFill>
                <a:schemeClr val="tx2">
                  <a:lumMod val="75000"/>
                </a:schemeClr>
              </a:solidFill>
            </a:endParaRPr>
          </a:p>
        </p:txBody>
      </p:sp>
      <p:sp>
        <p:nvSpPr>
          <p:cNvPr id="5" name="Загнутый угол 4"/>
          <p:cNvSpPr/>
          <p:nvPr/>
        </p:nvSpPr>
        <p:spPr>
          <a:xfrm rot="281220">
            <a:off x="5722859" y="4484987"/>
            <a:ext cx="3200416" cy="2071678"/>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p>
          <a:p>
            <a:pPr algn="ctr"/>
            <a:r>
              <a:rPr lang="ru-RU" b="1" dirty="0">
                <a:solidFill>
                  <a:srgbClr val="6600CC"/>
                </a:solidFill>
              </a:rPr>
              <a:t>в горохе,</a:t>
            </a:r>
          </a:p>
          <a:p>
            <a:pPr algn="ctr"/>
            <a:r>
              <a:rPr lang="ru-RU" b="1" dirty="0">
                <a:solidFill>
                  <a:srgbClr val="6600CC"/>
                </a:solidFill>
              </a:rPr>
              <a:t> дрожжах, фундуке,</a:t>
            </a:r>
          </a:p>
          <a:p>
            <a:pPr algn="ctr"/>
            <a:r>
              <a:rPr lang="ru-RU" b="1" dirty="0">
                <a:solidFill>
                  <a:srgbClr val="6600CC"/>
                </a:solidFill>
              </a:rPr>
              <a:t>листовых овощах,</a:t>
            </a:r>
          </a:p>
          <a:p>
            <a:pPr algn="ctr"/>
            <a:r>
              <a:rPr lang="ru-RU" b="1" dirty="0">
                <a:solidFill>
                  <a:srgbClr val="6600CC"/>
                </a:solidFill>
              </a:rPr>
              <a:t>цыплятах, крупах,</a:t>
            </a:r>
          </a:p>
          <a:p>
            <a:pPr algn="ctr"/>
            <a:r>
              <a:rPr lang="ru-RU" b="1" dirty="0">
                <a:solidFill>
                  <a:srgbClr val="6600CC"/>
                </a:solidFill>
              </a:rPr>
              <a:t>икре</a:t>
            </a:r>
          </a:p>
        </p:txBody>
      </p:sp>
      <p:pic>
        <p:nvPicPr>
          <p:cNvPr id="3074" name="Picture 2" descr="Витамин В5 (пантотеновая кислота) - польза и полезные свойства - инструкция по применению витамина, полезные свойства, а так же"/>
          <p:cNvPicPr>
            <a:picLocks noChangeAspect="1" noChangeArrowheads="1"/>
          </p:cNvPicPr>
          <p:nvPr/>
        </p:nvPicPr>
        <p:blipFill>
          <a:blip r:embed="rId2"/>
          <a:srcRect/>
          <a:stretch>
            <a:fillRect/>
          </a:stretch>
        </p:blipFill>
        <p:spPr bwMode="auto">
          <a:xfrm>
            <a:off x="500034" y="3714752"/>
            <a:ext cx="2800350" cy="2800351"/>
          </a:xfrm>
          <a:prstGeom prst="rect">
            <a:avLst/>
          </a:prstGeom>
          <a:noFill/>
        </p:spPr>
      </p:pic>
      <p:pic>
        <p:nvPicPr>
          <p:cNvPr id="7" name="Picture 15" descr="p4365i"/>
          <p:cNvPicPr>
            <a:picLocks noChangeAspect="1" noChangeArrowheads="1"/>
          </p:cNvPicPr>
          <p:nvPr/>
        </p:nvPicPr>
        <p:blipFill>
          <a:blip r:embed="rId3">
            <a:lum bright="-6000" contrast="12000"/>
          </a:blip>
          <a:srcRect/>
          <a:stretch>
            <a:fillRect/>
          </a:stretch>
        </p:blipFill>
        <p:spPr bwMode="auto">
          <a:xfrm>
            <a:off x="4000496" y="2357430"/>
            <a:ext cx="2736850" cy="2044700"/>
          </a:xfrm>
          <a:prstGeom prst="rect">
            <a:avLst/>
          </a:prstGeom>
          <a:noFill/>
          <a:ln w="19050">
            <a:solidFill>
              <a:srgbClr val="3F15EF"/>
            </a:solidFill>
            <a:miter lim="800000"/>
            <a:headEnd/>
            <a:tailEnd/>
          </a:ln>
        </p:spPr>
      </p:pic>
      <p:pic>
        <p:nvPicPr>
          <p:cNvPr id="3076" name="Picture 4" descr="Витамин В5 / Ваше питание / Ваше здоровье"/>
          <p:cNvPicPr>
            <a:picLocks noChangeAspect="1" noChangeArrowheads="1"/>
          </p:cNvPicPr>
          <p:nvPr/>
        </p:nvPicPr>
        <p:blipFill>
          <a:blip r:embed="rId4"/>
          <a:srcRect/>
          <a:stretch>
            <a:fillRect/>
          </a:stretch>
        </p:blipFill>
        <p:spPr bwMode="auto">
          <a:xfrm>
            <a:off x="6572264" y="714356"/>
            <a:ext cx="2333600" cy="1554479"/>
          </a:xfrm>
          <a:prstGeom prst="rect">
            <a:avLst/>
          </a:prstGeom>
          <a:noFill/>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3"/>
            <a:ext cx="3186106" cy="2143140"/>
          </a:xfrm>
          <a:blipFill>
            <a:blip r:embed="rId2"/>
            <a:tile tx="0" ty="0" sx="100000" sy="100000" flip="none" algn="tl"/>
          </a:blipFill>
        </p:spPr>
        <p:txBody>
          <a:bodyPr>
            <a:normAutofit fontScale="70000" lnSpcReduction="20000"/>
          </a:bodyPr>
          <a:lstStyle/>
          <a:p>
            <a:pPr>
              <a:buNone/>
            </a:pPr>
            <a:r>
              <a:rPr lang="ru-RU" b="1" dirty="0">
                <a:solidFill>
                  <a:srgbClr val="CC3399"/>
                </a:solidFill>
              </a:rPr>
              <a:t>Участвует в синтезе</a:t>
            </a:r>
          </a:p>
          <a:p>
            <a:pPr>
              <a:buNone/>
            </a:pPr>
            <a:r>
              <a:rPr lang="ru-RU" b="1" dirty="0">
                <a:solidFill>
                  <a:srgbClr val="CC3399"/>
                </a:solidFill>
              </a:rPr>
              <a:t>нуклеиновых кислот,</a:t>
            </a:r>
          </a:p>
          <a:p>
            <a:pPr>
              <a:buNone/>
            </a:pPr>
            <a:r>
              <a:rPr lang="ru-RU" b="1" dirty="0">
                <a:solidFill>
                  <a:srgbClr val="CC3399"/>
                </a:solidFill>
              </a:rPr>
              <a:t> аминокислот,</a:t>
            </a:r>
          </a:p>
          <a:p>
            <a:pPr>
              <a:buNone/>
            </a:pPr>
            <a:r>
              <a:rPr lang="ru-RU" b="1" dirty="0">
                <a:solidFill>
                  <a:srgbClr val="CC3399"/>
                </a:solidFill>
              </a:rPr>
              <a:t>регулирует работу </a:t>
            </a:r>
          </a:p>
          <a:p>
            <a:pPr>
              <a:buNone/>
            </a:pPr>
            <a:r>
              <a:rPr lang="ru-RU" b="1" dirty="0">
                <a:solidFill>
                  <a:srgbClr val="CC3399"/>
                </a:solidFill>
              </a:rPr>
              <a:t>органов кроветворения</a:t>
            </a:r>
          </a:p>
          <a:p>
            <a:endParaRPr lang="ru-RU" dirty="0"/>
          </a:p>
        </p:txBody>
      </p:sp>
      <p:sp>
        <p:nvSpPr>
          <p:cNvPr id="4" name="Блок-схема: перфолента 3"/>
          <p:cNvSpPr/>
          <p:nvPr/>
        </p:nvSpPr>
        <p:spPr>
          <a:xfrm>
            <a:off x="2714612" y="142852"/>
            <a:ext cx="4214842" cy="1447614"/>
          </a:xfrm>
          <a:prstGeom prst="flowChartPunchedTap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2">
                    <a:lumMod val="25000"/>
                  </a:schemeClr>
                </a:solidFill>
                <a:latin typeface="Times New Roman" pitchFamily="18" charset="0"/>
                <a:cs typeface="Times New Roman" pitchFamily="18" charset="0"/>
              </a:rPr>
              <a:t>Витамин В</a:t>
            </a:r>
            <a:r>
              <a:rPr lang="ru-RU" sz="2800" b="1" baseline="-25000" dirty="0">
                <a:solidFill>
                  <a:schemeClr val="bg2">
                    <a:lumMod val="25000"/>
                  </a:schemeClr>
                </a:solidFill>
                <a:latin typeface="Times New Roman" pitchFamily="18" charset="0"/>
                <a:cs typeface="Times New Roman" pitchFamily="18" charset="0"/>
              </a:rPr>
              <a:t>9</a:t>
            </a:r>
          </a:p>
          <a:p>
            <a:pPr algn="ctr"/>
            <a:r>
              <a:rPr lang="ru-RU" sz="2800" b="1" baseline="-25000" dirty="0">
                <a:solidFill>
                  <a:schemeClr val="bg2">
                    <a:lumMod val="25000"/>
                  </a:schemeClr>
                </a:solidFill>
                <a:latin typeface="Times New Roman" pitchFamily="18" charset="0"/>
                <a:cs typeface="Times New Roman" pitchFamily="18" charset="0"/>
              </a:rPr>
              <a:t>( Фолиевая кислота)</a:t>
            </a:r>
            <a:endParaRPr lang="ru-RU" sz="2800" dirty="0">
              <a:solidFill>
                <a:schemeClr val="bg2">
                  <a:lumMod val="25000"/>
                </a:schemeClr>
              </a:solidFill>
            </a:endParaRPr>
          </a:p>
        </p:txBody>
      </p:sp>
      <p:sp>
        <p:nvSpPr>
          <p:cNvPr id="5" name="Загнутый угол 4"/>
          <p:cNvSpPr/>
          <p:nvPr/>
        </p:nvSpPr>
        <p:spPr>
          <a:xfrm rot="695632">
            <a:off x="5214942" y="4286256"/>
            <a:ext cx="3128978" cy="2200284"/>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мясе, корнеплодах,</a:t>
            </a:r>
          </a:p>
          <a:p>
            <a:pPr algn="ctr"/>
            <a:r>
              <a:rPr lang="ru-RU" b="1" dirty="0">
                <a:solidFill>
                  <a:srgbClr val="6600CC"/>
                </a:solidFill>
              </a:rPr>
              <a:t>финиках, абрикосах, </a:t>
            </a:r>
          </a:p>
          <a:p>
            <a:pPr algn="ctr"/>
            <a:r>
              <a:rPr lang="ru-RU" b="1" dirty="0">
                <a:solidFill>
                  <a:srgbClr val="6600CC"/>
                </a:solidFill>
              </a:rPr>
              <a:t>грибах, тыкве,</a:t>
            </a:r>
            <a:endParaRPr lang="en-US" b="1" dirty="0">
              <a:solidFill>
                <a:srgbClr val="6600CC"/>
              </a:solidFill>
            </a:endParaRPr>
          </a:p>
          <a:p>
            <a:pPr algn="ctr"/>
            <a:r>
              <a:rPr lang="ru-RU" b="1" dirty="0">
                <a:solidFill>
                  <a:srgbClr val="6600CC"/>
                </a:solidFill>
              </a:rPr>
              <a:t> отрубях</a:t>
            </a:r>
          </a:p>
        </p:txBody>
      </p:sp>
      <p:pic>
        <p:nvPicPr>
          <p:cNvPr id="6" name="Picture 26" descr="F4372i"/>
          <p:cNvPicPr>
            <a:picLocks noChangeAspect="1" noChangeArrowheads="1"/>
          </p:cNvPicPr>
          <p:nvPr/>
        </p:nvPicPr>
        <p:blipFill>
          <a:blip r:embed="rId3">
            <a:lum bright="-24000" contrast="54000"/>
          </a:blip>
          <a:srcRect/>
          <a:stretch>
            <a:fillRect/>
          </a:stretch>
        </p:blipFill>
        <p:spPr bwMode="auto">
          <a:xfrm>
            <a:off x="5715008" y="1785926"/>
            <a:ext cx="3024187" cy="2092325"/>
          </a:xfrm>
          <a:prstGeom prst="rect">
            <a:avLst/>
          </a:prstGeom>
          <a:noFill/>
          <a:ln w="19050">
            <a:solidFill>
              <a:srgbClr val="3F15EF"/>
            </a:solidFill>
            <a:miter lim="800000"/>
            <a:headEnd/>
            <a:tailEnd/>
          </a:ln>
        </p:spPr>
      </p:pic>
      <p:pic>
        <p:nvPicPr>
          <p:cNvPr id="2050" name="Picture 2" descr="Статьи"/>
          <p:cNvPicPr>
            <a:picLocks noChangeAspect="1" noChangeArrowheads="1"/>
          </p:cNvPicPr>
          <p:nvPr/>
        </p:nvPicPr>
        <p:blipFill>
          <a:blip r:embed="rId4"/>
          <a:srcRect/>
          <a:stretch>
            <a:fillRect/>
          </a:stretch>
        </p:blipFill>
        <p:spPr bwMode="auto">
          <a:xfrm>
            <a:off x="500034" y="4071942"/>
            <a:ext cx="4238612" cy="2384220"/>
          </a:xfrm>
          <a:prstGeom prst="rect">
            <a:avLst/>
          </a:prstGeom>
          <a:noFill/>
        </p:spPr>
      </p:pic>
      <p:pic>
        <p:nvPicPr>
          <p:cNvPr id="2052" name="Picture 4" descr="Как избавиться от похмелья"/>
          <p:cNvPicPr>
            <a:picLocks noChangeAspect="1" noChangeArrowheads="1"/>
          </p:cNvPicPr>
          <p:nvPr/>
        </p:nvPicPr>
        <p:blipFill>
          <a:blip r:embed="rId5"/>
          <a:srcRect/>
          <a:stretch>
            <a:fillRect/>
          </a:stretch>
        </p:blipFill>
        <p:spPr bwMode="auto">
          <a:xfrm>
            <a:off x="3857620" y="2143116"/>
            <a:ext cx="1531143" cy="1576367"/>
          </a:xfrm>
          <a:prstGeom prst="rect">
            <a:avLst/>
          </a:prstGeom>
          <a:noFill/>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Содержимое 2"/>
          <p:cNvSpPr>
            <a:spLocks noGrp="1"/>
          </p:cNvSpPr>
          <p:nvPr>
            <p:ph idx="1"/>
          </p:nvPr>
        </p:nvSpPr>
        <p:spPr>
          <a:xfrm>
            <a:off x="457200" y="1643051"/>
            <a:ext cx="4186238" cy="2428891"/>
          </a:xfrm>
          <a:blipFill>
            <a:blip r:embed="rId2"/>
            <a:tile tx="0" ty="0" sx="100000" sy="100000" flip="none" algn="tl"/>
          </a:blipFill>
        </p:spPr>
        <p:txBody>
          <a:bodyPr>
            <a:normAutofit fontScale="55000" lnSpcReduction="20000"/>
          </a:bodyPr>
          <a:lstStyle/>
          <a:p>
            <a:pPr>
              <a:buNone/>
            </a:pPr>
            <a:r>
              <a:rPr lang="ru-RU" sz="3800" b="1" dirty="0">
                <a:solidFill>
                  <a:srgbClr val="0000CC"/>
                </a:solidFill>
              </a:rPr>
              <a:t>Усиливает</a:t>
            </a:r>
          </a:p>
          <a:p>
            <a:pPr>
              <a:buNone/>
            </a:pPr>
            <a:r>
              <a:rPr lang="ru-RU" sz="3800" b="1" dirty="0">
                <a:solidFill>
                  <a:srgbClr val="0000CC"/>
                </a:solidFill>
              </a:rPr>
              <a:t>иммунитет, участвует в</a:t>
            </a:r>
          </a:p>
          <a:p>
            <a:pPr>
              <a:buNone/>
            </a:pPr>
            <a:r>
              <a:rPr lang="ru-RU" sz="3800" b="1" dirty="0">
                <a:solidFill>
                  <a:srgbClr val="0000CC"/>
                </a:solidFill>
              </a:rPr>
              <a:t>кроветворении,</a:t>
            </a:r>
          </a:p>
          <a:p>
            <a:pPr>
              <a:buNone/>
            </a:pPr>
            <a:r>
              <a:rPr lang="ru-RU" sz="3800" b="1" dirty="0">
                <a:solidFill>
                  <a:srgbClr val="0000CC"/>
                </a:solidFill>
              </a:rPr>
              <a:t>Нормализует кровяное</a:t>
            </a:r>
          </a:p>
          <a:p>
            <a:pPr>
              <a:buNone/>
            </a:pPr>
            <a:r>
              <a:rPr lang="ru-RU" sz="3800" b="1" dirty="0">
                <a:solidFill>
                  <a:srgbClr val="0000CC"/>
                </a:solidFill>
              </a:rPr>
              <a:t>давление. При недостатке-</a:t>
            </a:r>
          </a:p>
          <a:p>
            <a:pPr>
              <a:buNone/>
            </a:pPr>
            <a:r>
              <a:rPr lang="ru-RU" b="1" dirty="0">
                <a:solidFill>
                  <a:srgbClr val="FF0000"/>
                </a:solidFill>
              </a:rPr>
              <a:t>злокачественная анемия и дегенеративные</a:t>
            </a:r>
          </a:p>
          <a:p>
            <a:pPr>
              <a:buNone/>
            </a:pPr>
            <a:r>
              <a:rPr lang="ru-RU" b="1" dirty="0">
                <a:solidFill>
                  <a:srgbClr val="FF0000"/>
                </a:solidFill>
              </a:rPr>
              <a:t>Изменения нервной ткани.</a:t>
            </a:r>
            <a:endParaRPr lang="ru-RU" dirty="0">
              <a:solidFill>
                <a:srgbClr val="FF0000"/>
              </a:solidFill>
            </a:endParaRPr>
          </a:p>
        </p:txBody>
      </p:sp>
      <p:sp>
        <p:nvSpPr>
          <p:cNvPr id="4" name="Блок-схема: перфолента 3"/>
          <p:cNvSpPr/>
          <p:nvPr/>
        </p:nvSpPr>
        <p:spPr>
          <a:xfrm>
            <a:off x="2857488" y="0"/>
            <a:ext cx="3857652" cy="1857364"/>
          </a:xfrm>
          <a:prstGeom prst="flowChartPunchedTap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rgbClr val="FF0000"/>
                </a:solidFill>
                <a:latin typeface="Times New Roman" pitchFamily="18" charset="0"/>
                <a:cs typeface="Times New Roman" pitchFamily="18" charset="0"/>
              </a:rPr>
              <a:t>Витамин В</a:t>
            </a:r>
            <a:r>
              <a:rPr lang="ru-RU" sz="4000" b="1" baseline="-25000" dirty="0">
                <a:solidFill>
                  <a:srgbClr val="FF0000"/>
                </a:solidFill>
                <a:latin typeface="Times New Roman" pitchFamily="18" charset="0"/>
                <a:cs typeface="Times New Roman" pitchFamily="18" charset="0"/>
              </a:rPr>
              <a:t>12</a:t>
            </a:r>
          </a:p>
          <a:p>
            <a:pPr algn="ctr"/>
            <a:r>
              <a:rPr lang="ru-RU" sz="4000" b="1" baseline="-25000" dirty="0">
                <a:solidFill>
                  <a:srgbClr val="FF0000"/>
                </a:solidFill>
                <a:latin typeface="Times New Roman" pitchFamily="18" charset="0"/>
                <a:cs typeface="Times New Roman" pitchFamily="18" charset="0"/>
              </a:rPr>
              <a:t>(</a:t>
            </a:r>
            <a:r>
              <a:rPr lang="ru-RU" sz="4000" b="1" baseline="-25000" dirty="0" err="1">
                <a:solidFill>
                  <a:srgbClr val="FF0000"/>
                </a:solidFill>
                <a:latin typeface="Times New Roman" pitchFamily="18" charset="0"/>
                <a:cs typeface="Times New Roman" pitchFamily="18" charset="0"/>
              </a:rPr>
              <a:t>цианкобаламин</a:t>
            </a:r>
            <a:r>
              <a:rPr lang="ru-RU" sz="4000" b="1" baseline="-25000" dirty="0">
                <a:solidFill>
                  <a:srgbClr val="FF0000"/>
                </a:solidFill>
                <a:latin typeface="Times New Roman" pitchFamily="18" charset="0"/>
                <a:cs typeface="Times New Roman" pitchFamily="18" charset="0"/>
              </a:rPr>
              <a:t>)</a:t>
            </a:r>
            <a:endParaRPr lang="ru-RU" sz="4000" dirty="0">
              <a:solidFill>
                <a:srgbClr val="FF0000"/>
              </a:solidFill>
            </a:endParaRPr>
          </a:p>
        </p:txBody>
      </p:sp>
      <p:sp>
        <p:nvSpPr>
          <p:cNvPr id="6" name="Загнутый угол 5"/>
          <p:cNvSpPr/>
          <p:nvPr/>
        </p:nvSpPr>
        <p:spPr>
          <a:xfrm rot="475986">
            <a:off x="6215074" y="4429132"/>
            <a:ext cx="2057408" cy="198597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сое, субпродуктах,</a:t>
            </a:r>
          </a:p>
          <a:p>
            <a:pPr algn="ctr"/>
            <a:r>
              <a:rPr lang="ru-RU" b="1" dirty="0">
                <a:solidFill>
                  <a:srgbClr val="6600CC"/>
                </a:solidFill>
              </a:rPr>
              <a:t>сыре, устрицах,</a:t>
            </a:r>
            <a:endParaRPr lang="en-US" b="1" dirty="0">
              <a:solidFill>
                <a:srgbClr val="6600CC"/>
              </a:solidFill>
            </a:endParaRPr>
          </a:p>
          <a:p>
            <a:pPr algn="ctr"/>
            <a:r>
              <a:rPr lang="ru-RU" b="1" dirty="0">
                <a:solidFill>
                  <a:srgbClr val="6600CC"/>
                </a:solidFill>
              </a:rPr>
              <a:t> дрожжах, </a:t>
            </a:r>
          </a:p>
          <a:p>
            <a:pPr algn="ctr"/>
            <a:r>
              <a:rPr lang="ru-RU" b="1" dirty="0">
                <a:solidFill>
                  <a:srgbClr val="6600CC"/>
                </a:solidFill>
              </a:rPr>
              <a:t>яйцах</a:t>
            </a:r>
          </a:p>
        </p:txBody>
      </p:sp>
      <p:pic>
        <p:nvPicPr>
          <p:cNvPr id="7" name="Picture 20" descr="scheme_05s1044i"/>
          <p:cNvPicPr>
            <a:picLocks noChangeAspect="1" noChangeArrowheads="1"/>
          </p:cNvPicPr>
          <p:nvPr/>
        </p:nvPicPr>
        <p:blipFill>
          <a:blip r:embed="rId3">
            <a:lum bright="-18000" contrast="36000"/>
          </a:blip>
          <a:srcRect/>
          <a:stretch>
            <a:fillRect/>
          </a:stretch>
        </p:blipFill>
        <p:spPr bwMode="auto">
          <a:xfrm>
            <a:off x="5072066" y="1857364"/>
            <a:ext cx="2077560" cy="2312980"/>
          </a:xfrm>
          <a:prstGeom prst="rect">
            <a:avLst/>
          </a:prstGeom>
          <a:noFill/>
          <a:ln w="19050">
            <a:solidFill>
              <a:srgbClr val="3F15EF"/>
            </a:solidFill>
            <a:miter lim="800000"/>
            <a:headEnd/>
            <a:tailEnd/>
          </a:ln>
        </p:spPr>
      </p:pic>
      <p:pic>
        <p:nvPicPr>
          <p:cNvPr id="1026" name="Picture 2" descr="Все, что нужно знать о витамине В12"/>
          <p:cNvPicPr>
            <a:picLocks noChangeAspect="1" noChangeArrowheads="1"/>
          </p:cNvPicPr>
          <p:nvPr/>
        </p:nvPicPr>
        <p:blipFill>
          <a:blip r:embed="rId4"/>
          <a:srcRect/>
          <a:stretch>
            <a:fillRect/>
          </a:stretch>
        </p:blipFill>
        <p:spPr bwMode="auto">
          <a:xfrm>
            <a:off x="785786" y="4214818"/>
            <a:ext cx="3524250" cy="2524126"/>
          </a:xfrm>
          <a:prstGeom prst="rect">
            <a:avLst/>
          </a:prstGeom>
          <a:noFill/>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3"/>
            <a:ext cx="4471990" cy="2500329"/>
          </a:xfrm>
          <a:solidFill>
            <a:schemeClr val="bg2">
              <a:lumMod val="90000"/>
            </a:schemeClr>
          </a:solidFill>
        </p:spPr>
        <p:txBody>
          <a:bodyPr>
            <a:normAutofit fontScale="70000" lnSpcReduction="20000"/>
          </a:bodyPr>
          <a:lstStyle/>
          <a:p>
            <a:pPr>
              <a:buNone/>
            </a:pPr>
            <a:r>
              <a:rPr lang="ru-RU" b="1" dirty="0">
                <a:solidFill>
                  <a:srgbClr val="CC3399"/>
                </a:solidFill>
              </a:rPr>
              <a:t>Отвечает за обмен фосфора и кальция,</a:t>
            </a:r>
          </a:p>
          <a:p>
            <a:pPr>
              <a:buNone/>
            </a:pPr>
            <a:r>
              <a:rPr lang="ru-RU" b="1" dirty="0">
                <a:solidFill>
                  <a:srgbClr val="CC3399"/>
                </a:solidFill>
              </a:rPr>
              <a:t>правильный рост костей. При</a:t>
            </a:r>
          </a:p>
          <a:p>
            <a:pPr>
              <a:buNone/>
            </a:pPr>
            <a:r>
              <a:rPr lang="ru-RU" b="1" dirty="0">
                <a:solidFill>
                  <a:srgbClr val="CC3399"/>
                </a:solidFill>
              </a:rPr>
              <a:t>недостатке - рахит</a:t>
            </a:r>
          </a:p>
          <a:p>
            <a:pPr>
              <a:buNone/>
            </a:pPr>
            <a:r>
              <a:rPr lang="ru-RU" b="1" dirty="0">
                <a:solidFill>
                  <a:srgbClr val="CC3399"/>
                </a:solidFill>
              </a:rPr>
              <a:t>(деформация костей, нарушения</a:t>
            </a:r>
          </a:p>
          <a:p>
            <a:pPr>
              <a:buNone/>
            </a:pPr>
            <a:r>
              <a:rPr lang="ru-RU" b="1" dirty="0">
                <a:solidFill>
                  <a:srgbClr val="CC3399"/>
                </a:solidFill>
              </a:rPr>
              <a:t>нервной системы, слабость,</a:t>
            </a:r>
          </a:p>
          <a:p>
            <a:pPr>
              <a:buNone/>
            </a:pPr>
            <a:r>
              <a:rPr lang="ru-RU" b="1" dirty="0">
                <a:solidFill>
                  <a:srgbClr val="CC3399"/>
                </a:solidFill>
              </a:rPr>
              <a:t>раздражительность)</a:t>
            </a:r>
          </a:p>
          <a:p>
            <a:endParaRPr lang="ru-RU" dirty="0"/>
          </a:p>
        </p:txBody>
      </p:sp>
      <p:sp>
        <p:nvSpPr>
          <p:cNvPr id="4" name="Блок-схема: перфолента 3"/>
          <p:cNvSpPr/>
          <p:nvPr/>
        </p:nvSpPr>
        <p:spPr>
          <a:xfrm>
            <a:off x="3214678" y="-49161"/>
            <a:ext cx="3429024" cy="166192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70C0"/>
                </a:solidFill>
              </a:rPr>
              <a:t>Витамин </a:t>
            </a:r>
            <a:r>
              <a:rPr lang="en-US" sz="2800" dirty="0">
                <a:solidFill>
                  <a:srgbClr val="0070C0"/>
                </a:solidFill>
              </a:rPr>
              <a:t>D</a:t>
            </a:r>
            <a:endParaRPr lang="ru-RU" sz="2800" dirty="0">
              <a:solidFill>
                <a:srgbClr val="0070C0"/>
              </a:solidFill>
            </a:endParaRPr>
          </a:p>
          <a:p>
            <a:pPr algn="ctr"/>
            <a:r>
              <a:rPr lang="ru-RU" sz="2800" dirty="0">
                <a:solidFill>
                  <a:srgbClr val="0070C0"/>
                </a:solidFill>
              </a:rPr>
              <a:t>(кальциферол)</a:t>
            </a:r>
          </a:p>
        </p:txBody>
      </p:sp>
      <p:sp>
        <p:nvSpPr>
          <p:cNvPr id="5" name="Загнутый угол 4"/>
          <p:cNvSpPr/>
          <p:nvPr/>
        </p:nvSpPr>
        <p:spPr>
          <a:xfrm rot="11121849" flipH="1" flipV="1">
            <a:off x="6449613" y="4068816"/>
            <a:ext cx="2357454" cy="2290089"/>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6600CC"/>
                </a:solidFill>
              </a:rPr>
              <a:t>Вырабатывается </a:t>
            </a:r>
          </a:p>
          <a:p>
            <a:pPr algn="ctr"/>
            <a:r>
              <a:rPr lang="ru-RU" b="1" dirty="0">
                <a:solidFill>
                  <a:srgbClr val="6600CC"/>
                </a:solidFill>
              </a:rPr>
              <a:t>в коже </a:t>
            </a:r>
          </a:p>
          <a:p>
            <a:pPr algn="ctr"/>
            <a:r>
              <a:rPr lang="ru-RU" b="1" dirty="0">
                <a:solidFill>
                  <a:srgbClr val="6600CC"/>
                </a:solidFill>
              </a:rPr>
              <a:t>под действием УФО,</a:t>
            </a:r>
          </a:p>
          <a:p>
            <a:pPr algn="ctr"/>
            <a:r>
              <a:rPr lang="ru-RU" b="1" dirty="0">
                <a:solidFill>
                  <a:srgbClr val="6600CC"/>
                </a:solidFill>
              </a:rPr>
              <a:t>им </a:t>
            </a:r>
            <a:r>
              <a:rPr lang="ru-RU" b="1" u="sng" dirty="0">
                <a:solidFill>
                  <a:srgbClr val="6600CC"/>
                </a:solidFill>
              </a:rPr>
              <a:t>богаты</a:t>
            </a:r>
            <a:r>
              <a:rPr lang="ru-RU" b="1" dirty="0">
                <a:solidFill>
                  <a:srgbClr val="6600CC"/>
                </a:solidFill>
              </a:rPr>
              <a:t>:</a:t>
            </a:r>
          </a:p>
          <a:p>
            <a:pPr algn="ctr"/>
            <a:r>
              <a:rPr lang="ru-RU" b="1" dirty="0">
                <a:solidFill>
                  <a:srgbClr val="6600CC"/>
                </a:solidFill>
              </a:rPr>
              <a:t>яичный желток,</a:t>
            </a:r>
          </a:p>
          <a:p>
            <a:pPr algn="ctr"/>
            <a:r>
              <a:rPr lang="ru-RU" b="1" dirty="0">
                <a:solidFill>
                  <a:srgbClr val="6600CC"/>
                </a:solidFill>
              </a:rPr>
              <a:t>сливочное масло,</a:t>
            </a:r>
          </a:p>
          <a:p>
            <a:pPr algn="ctr"/>
            <a:r>
              <a:rPr lang="ru-RU" b="1" dirty="0">
                <a:solidFill>
                  <a:srgbClr val="6600CC"/>
                </a:solidFill>
              </a:rPr>
              <a:t>рыбий жир, икра</a:t>
            </a:r>
          </a:p>
        </p:txBody>
      </p:sp>
      <p:pic>
        <p:nvPicPr>
          <p:cNvPr id="29698" name="Picture 2" descr="Новости медицины и здорового образа жизни &quot; Blog Archive &quot; Риск бесплодия повышается из-за нехватки витамина D"/>
          <p:cNvPicPr>
            <a:picLocks noChangeAspect="1" noChangeArrowheads="1"/>
          </p:cNvPicPr>
          <p:nvPr/>
        </p:nvPicPr>
        <p:blipFill>
          <a:blip r:embed="rId2" cstate="print"/>
          <a:srcRect/>
          <a:stretch>
            <a:fillRect/>
          </a:stretch>
        </p:blipFill>
        <p:spPr bwMode="auto">
          <a:xfrm>
            <a:off x="1071538" y="4214818"/>
            <a:ext cx="3047968" cy="2285976"/>
          </a:xfrm>
          <a:prstGeom prst="rect">
            <a:avLst/>
          </a:prstGeom>
          <a:noFill/>
        </p:spPr>
      </p:pic>
      <p:pic>
        <p:nvPicPr>
          <p:cNvPr id="29700" name="Picture 4" descr="Блоги"/>
          <p:cNvPicPr>
            <a:picLocks noChangeAspect="1" noChangeArrowheads="1"/>
          </p:cNvPicPr>
          <p:nvPr/>
        </p:nvPicPr>
        <p:blipFill>
          <a:blip r:embed="rId3"/>
          <a:srcRect/>
          <a:stretch>
            <a:fillRect/>
          </a:stretch>
        </p:blipFill>
        <p:spPr bwMode="auto">
          <a:xfrm>
            <a:off x="6143636" y="1357298"/>
            <a:ext cx="2643206" cy="2318602"/>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ru-RU" dirty="0">
                <a:solidFill>
                  <a:srgbClr val="7030A0"/>
                </a:solidFill>
                <a:latin typeface="Times New Roman" pitchFamily="18" charset="0"/>
                <a:cs typeface="Times New Roman" pitchFamily="18" charset="0"/>
              </a:rPr>
              <a:t>Цель занятия</a:t>
            </a:r>
            <a:endParaRPr lang="ru-RU" dirty="0"/>
          </a:p>
        </p:txBody>
      </p:sp>
      <p:sp>
        <p:nvSpPr>
          <p:cNvPr id="3" name="Содержимое 2"/>
          <p:cNvSpPr>
            <a:spLocks noGrp="1"/>
          </p:cNvSpPr>
          <p:nvPr>
            <p:ph idx="1"/>
          </p:nvPr>
        </p:nvSpPr>
        <p:spPr/>
        <p:txBody>
          <a:bodyPr>
            <a:normAutofit fontScale="92500" lnSpcReduction="10000"/>
          </a:bodyPr>
          <a:lstStyle/>
          <a:p>
            <a:pPr algn="just">
              <a:buFont typeface="Wingdings" pitchFamily="2" charset="2"/>
              <a:buChar char="v"/>
              <a:defRPr/>
            </a:pPr>
            <a:r>
              <a:rPr lang="ru-RU" b="1" dirty="0">
                <a:solidFill>
                  <a:srgbClr val="7030A0"/>
                </a:solidFill>
                <a:effectLst>
                  <a:outerShdw blurRad="38100" dist="38100" dir="2700000" algn="tl">
                    <a:srgbClr val="000000"/>
                  </a:outerShdw>
                </a:effectLst>
                <a:latin typeface="Times New Roman" pitchFamily="18" charset="0"/>
                <a:cs typeface="Times New Roman" pitchFamily="18" charset="0"/>
              </a:rPr>
              <a:t>Сформировать общее представление о витаминах, познакомиться с классификацией, представителями и значением.</a:t>
            </a:r>
          </a:p>
          <a:p>
            <a:pPr algn="just">
              <a:buFont typeface="Wingdings" pitchFamily="2" charset="2"/>
              <a:buChar char="v"/>
              <a:defRPr/>
            </a:pPr>
            <a:r>
              <a:rPr lang="ru-RU" b="1" dirty="0">
                <a:solidFill>
                  <a:srgbClr val="7030A0"/>
                </a:solidFill>
                <a:effectLst>
                  <a:outerShdw blurRad="38100" dist="38100" dir="2700000" algn="tl">
                    <a:srgbClr val="000000"/>
                  </a:outerShdw>
                </a:effectLst>
                <a:latin typeface="Times New Roman" pitchFamily="18" charset="0"/>
                <a:cs typeface="Times New Roman" pitchFamily="18" charset="0"/>
              </a:rPr>
              <a:t>Раскрыть важнейшую роль витаминов для здоровья человека, дать понятие об авитаминозах, гиповитаминозах и гипервитаминозах на примере важнейших представителей водо- и жирорастворимых витаминов.</a:t>
            </a:r>
          </a:p>
          <a:p>
            <a:endParaRPr lang="ru-RU"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071677"/>
            <a:ext cx="3757610" cy="1571637"/>
          </a:xfrm>
        </p:spPr>
        <p:txBody>
          <a:bodyPr>
            <a:normAutofit fontScale="77500" lnSpcReduction="20000"/>
          </a:bodyPr>
          <a:lstStyle/>
          <a:p>
            <a:pPr>
              <a:buNone/>
            </a:pPr>
            <a:r>
              <a:rPr lang="ru-RU" b="1" dirty="0">
                <a:solidFill>
                  <a:srgbClr val="CC3399"/>
                </a:solidFill>
              </a:rPr>
              <a:t>Обеспечивает</a:t>
            </a:r>
          </a:p>
          <a:p>
            <a:pPr>
              <a:buNone/>
            </a:pPr>
            <a:r>
              <a:rPr lang="ru-RU" b="1" dirty="0">
                <a:solidFill>
                  <a:srgbClr val="CC3399"/>
                </a:solidFill>
              </a:rPr>
              <a:t> свертываемость крови,</a:t>
            </a:r>
          </a:p>
          <a:p>
            <a:pPr>
              <a:buNone/>
            </a:pPr>
            <a:r>
              <a:rPr lang="ru-RU" b="1" dirty="0">
                <a:solidFill>
                  <a:srgbClr val="CC3399"/>
                </a:solidFill>
              </a:rPr>
              <a:t>Предупреждает</a:t>
            </a:r>
          </a:p>
          <a:p>
            <a:pPr>
              <a:buNone/>
            </a:pPr>
            <a:r>
              <a:rPr lang="ru-RU" b="1" dirty="0">
                <a:solidFill>
                  <a:srgbClr val="CC3399"/>
                </a:solidFill>
              </a:rPr>
              <a:t>Остеопороз.</a:t>
            </a:r>
          </a:p>
          <a:p>
            <a:endParaRPr lang="ru-RU" dirty="0"/>
          </a:p>
        </p:txBody>
      </p:sp>
      <p:sp>
        <p:nvSpPr>
          <p:cNvPr id="4" name="Блок-схема: перфолента 3"/>
          <p:cNvSpPr/>
          <p:nvPr/>
        </p:nvSpPr>
        <p:spPr>
          <a:xfrm>
            <a:off x="2285984" y="214290"/>
            <a:ext cx="4071966" cy="1733366"/>
          </a:xfrm>
          <a:prstGeom prst="flowChartPunchedTap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2">
                    <a:lumMod val="75000"/>
                  </a:schemeClr>
                </a:solidFill>
              </a:rPr>
              <a:t>Витамин К.</a:t>
            </a:r>
          </a:p>
          <a:p>
            <a:pPr algn="ctr"/>
            <a:r>
              <a:rPr lang="ru-RU" sz="2800" dirty="0">
                <a:solidFill>
                  <a:schemeClr val="tx2">
                    <a:lumMod val="75000"/>
                  </a:schemeClr>
                </a:solidFill>
              </a:rPr>
              <a:t>( фитоменадион)</a:t>
            </a:r>
          </a:p>
        </p:txBody>
      </p:sp>
      <p:sp>
        <p:nvSpPr>
          <p:cNvPr id="5" name="Загнутый угол 4"/>
          <p:cNvSpPr/>
          <p:nvPr/>
        </p:nvSpPr>
        <p:spPr>
          <a:xfrm rot="463290">
            <a:off x="6072198" y="4357694"/>
            <a:ext cx="2428892" cy="2286016"/>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зелени, </a:t>
            </a:r>
          </a:p>
          <a:p>
            <a:pPr algn="ctr"/>
            <a:r>
              <a:rPr lang="ru-RU" b="1" dirty="0">
                <a:solidFill>
                  <a:srgbClr val="6600CC"/>
                </a:solidFill>
              </a:rPr>
              <a:t>зеленых помидорах,</a:t>
            </a:r>
          </a:p>
          <a:p>
            <a:pPr algn="ctr"/>
            <a:r>
              <a:rPr lang="ru-RU" b="1" dirty="0">
                <a:solidFill>
                  <a:srgbClr val="6600CC"/>
                </a:solidFill>
              </a:rPr>
              <a:t>хлебе грубого помола, </a:t>
            </a:r>
          </a:p>
          <a:p>
            <a:pPr algn="ctr"/>
            <a:r>
              <a:rPr lang="ru-RU" b="1" dirty="0">
                <a:solidFill>
                  <a:srgbClr val="6600CC"/>
                </a:solidFill>
              </a:rPr>
              <a:t> капусте, </a:t>
            </a:r>
          </a:p>
          <a:p>
            <a:pPr algn="ctr"/>
            <a:r>
              <a:rPr lang="ru-RU" b="1" dirty="0">
                <a:solidFill>
                  <a:srgbClr val="6600CC"/>
                </a:solidFill>
              </a:rPr>
              <a:t>шпинате, </a:t>
            </a:r>
          </a:p>
        </p:txBody>
      </p:sp>
      <p:pic>
        <p:nvPicPr>
          <p:cNvPr id="6" name="Picture 16" descr="scheme_05s0993i"/>
          <p:cNvPicPr>
            <a:picLocks noChangeAspect="1" noChangeArrowheads="1"/>
          </p:cNvPicPr>
          <p:nvPr/>
        </p:nvPicPr>
        <p:blipFill>
          <a:blip r:embed="rId2">
            <a:lum bright="-24000" contrast="42000"/>
          </a:blip>
          <a:srcRect t="19543" b="18356"/>
          <a:stretch>
            <a:fillRect/>
          </a:stretch>
        </p:blipFill>
        <p:spPr bwMode="auto">
          <a:xfrm>
            <a:off x="5214942" y="2071678"/>
            <a:ext cx="3529013" cy="1633538"/>
          </a:xfrm>
          <a:prstGeom prst="rect">
            <a:avLst/>
          </a:prstGeom>
          <a:noFill/>
          <a:ln w="19050">
            <a:solidFill>
              <a:srgbClr val="3F15EF"/>
            </a:solidFill>
            <a:miter lim="800000"/>
            <a:headEnd/>
            <a:tailEnd/>
          </a:ln>
        </p:spPr>
      </p:pic>
      <p:pic>
        <p:nvPicPr>
          <p:cNvPr id="7" name="Picture 11" descr="k1"/>
          <p:cNvPicPr>
            <a:picLocks noChangeAspect="1" noChangeArrowheads="1"/>
          </p:cNvPicPr>
          <p:nvPr/>
        </p:nvPicPr>
        <p:blipFill>
          <a:blip r:embed="rId3"/>
          <a:srcRect/>
          <a:stretch>
            <a:fillRect/>
          </a:stretch>
        </p:blipFill>
        <p:spPr bwMode="auto">
          <a:xfrm>
            <a:off x="6786578" y="285728"/>
            <a:ext cx="1954213" cy="2159000"/>
          </a:xfrm>
          <a:prstGeom prst="rect">
            <a:avLst/>
          </a:prstGeom>
          <a:noFill/>
          <a:ln w="12700">
            <a:solidFill>
              <a:srgbClr val="660033"/>
            </a:solidFill>
            <a:miter lim="800000"/>
            <a:headEnd/>
            <a:tailEnd/>
          </a:ln>
        </p:spPr>
      </p:pic>
      <p:pic>
        <p:nvPicPr>
          <p:cNvPr id="28674" name="Picture 2" descr="Конакион восполняет недостаток витамина К в организме - 06274.com.ua"/>
          <p:cNvPicPr>
            <a:picLocks noChangeAspect="1" noChangeArrowheads="1"/>
          </p:cNvPicPr>
          <p:nvPr/>
        </p:nvPicPr>
        <p:blipFill>
          <a:blip r:embed="rId4"/>
          <a:srcRect/>
          <a:stretch>
            <a:fillRect/>
          </a:stretch>
        </p:blipFill>
        <p:spPr bwMode="auto">
          <a:xfrm>
            <a:off x="2143108" y="3429000"/>
            <a:ext cx="2857520" cy="2857520"/>
          </a:xfrm>
          <a:prstGeom prst="rect">
            <a:avLst/>
          </a:prstGeom>
          <a:noFill/>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643051"/>
            <a:ext cx="2971792" cy="2786082"/>
          </a:xfrm>
          <a:solidFill>
            <a:schemeClr val="accent3">
              <a:lumMod val="40000"/>
              <a:lumOff val="60000"/>
            </a:schemeClr>
          </a:solidFill>
        </p:spPr>
        <p:txBody>
          <a:bodyPr>
            <a:normAutofit fontScale="70000" lnSpcReduction="20000"/>
          </a:bodyPr>
          <a:lstStyle/>
          <a:p>
            <a:pPr>
              <a:buNone/>
            </a:pPr>
            <a:r>
              <a:rPr lang="ru-RU" b="1" dirty="0">
                <a:solidFill>
                  <a:srgbClr val="0070C0"/>
                </a:solidFill>
              </a:rPr>
              <a:t>Помогает организму </a:t>
            </a:r>
          </a:p>
          <a:p>
            <a:pPr>
              <a:buNone/>
            </a:pPr>
            <a:r>
              <a:rPr lang="ru-RU" b="1" dirty="0">
                <a:solidFill>
                  <a:srgbClr val="0070C0"/>
                </a:solidFill>
              </a:rPr>
              <a:t>Стимулирует обновление клеток, </a:t>
            </a:r>
          </a:p>
          <a:p>
            <a:pPr>
              <a:buNone/>
            </a:pPr>
            <a:r>
              <a:rPr lang="ru-RU" b="1" dirty="0">
                <a:solidFill>
                  <a:srgbClr val="0070C0"/>
                </a:solidFill>
              </a:rPr>
              <a:t>Поддерживает нервную систему, </a:t>
            </a:r>
          </a:p>
          <a:p>
            <a:pPr>
              <a:buNone/>
            </a:pPr>
            <a:r>
              <a:rPr lang="ru-RU" b="1" dirty="0">
                <a:solidFill>
                  <a:srgbClr val="0070C0"/>
                </a:solidFill>
              </a:rPr>
              <a:t>отвечает</a:t>
            </a:r>
          </a:p>
          <a:p>
            <a:pPr>
              <a:buNone/>
            </a:pPr>
            <a:r>
              <a:rPr lang="ru-RU" b="1" dirty="0">
                <a:solidFill>
                  <a:srgbClr val="0070C0"/>
                </a:solidFill>
              </a:rPr>
              <a:t> за репродуктивное здоровье</a:t>
            </a:r>
          </a:p>
          <a:p>
            <a:endParaRPr lang="ru-RU" dirty="0"/>
          </a:p>
        </p:txBody>
      </p:sp>
      <p:sp>
        <p:nvSpPr>
          <p:cNvPr id="4" name="Блок-схема: перфолента 3"/>
          <p:cNvSpPr/>
          <p:nvPr/>
        </p:nvSpPr>
        <p:spPr>
          <a:xfrm>
            <a:off x="2786050" y="0"/>
            <a:ext cx="3857652" cy="2019118"/>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accent6">
                    <a:lumMod val="75000"/>
                  </a:schemeClr>
                </a:solidFill>
              </a:rPr>
              <a:t>Витамин Е.</a:t>
            </a:r>
          </a:p>
          <a:p>
            <a:pPr algn="ctr"/>
            <a:r>
              <a:rPr lang="ru-RU" sz="3200" dirty="0">
                <a:solidFill>
                  <a:schemeClr val="accent6">
                    <a:lumMod val="75000"/>
                  </a:schemeClr>
                </a:solidFill>
              </a:rPr>
              <a:t>( токоферол)</a:t>
            </a:r>
          </a:p>
        </p:txBody>
      </p:sp>
      <p:sp>
        <p:nvSpPr>
          <p:cNvPr id="5" name="Загнутый угол 4"/>
          <p:cNvSpPr/>
          <p:nvPr/>
        </p:nvSpPr>
        <p:spPr>
          <a:xfrm rot="612028">
            <a:off x="6431571" y="3725891"/>
            <a:ext cx="2386142" cy="2517958"/>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6600CC"/>
                </a:solidFill>
              </a:rPr>
              <a:t>в молоке</a:t>
            </a:r>
          </a:p>
          <a:p>
            <a:pPr algn="ctr"/>
            <a:r>
              <a:rPr lang="ru-RU" b="1" dirty="0">
                <a:solidFill>
                  <a:srgbClr val="6600CC"/>
                </a:solidFill>
              </a:rPr>
              <a:t>зародышах пшеницы,</a:t>
            </a:r>
          </a:p>
          <a:p>
            <a:pPr algn="ctr"/>
            <a:r>
              <a:rPr lang="ru-RU" b="1" dirty="0">
                <a:solidFill>
                  <a:srgbClr val="6600CC"/>
                </a:solidFill>
              </a:rPr>
              <a:t>растительном масле,</a:t>
            </a:r>
          </a:p>
          <a:p>
            <a:pPr algn="ctr"/>
            <a:r>
              <a:rPr lang="ru-RU" b="1" dirty="0">
                <a:solidFill>
                  <a:srgbClr val="6600CC"/>
                </a:solidFill>
              </a:rPr>
              <a:t>листьях салата,</a:t>
            </a:r>
          </a:p>
          <a:p>
            <a:pPr algn="ctr"/>
            <a:r>
              <a:rPr lang="ru-RU" b="1" dirty="0">
                <a:solidFill>
                  <a:srgbClr val="6600CC"/>
                </a:solidFill>
              </a:rPr>
              <a:t> мясе, печени,</a:t>
            </a:r>
          </a:p>
          <a:p>
            <a:pPr algn="ctr"/>
            <a:r>
              <a:rPr lang="ru-RU" b="1" dirty="0">
                <a:solidFill>
                  <a:srgbClr val="6600CC"/>
                </a:solidFill>
              </a:rPr>
              <a:t>масле</a:t>
            </a:r>
          </a:p>
        </p:txBody>
      </p:sp>
      <p:pic>
        <p:nvPicPr>
          <p:cNvPr id="6" name="Picture 17" descr="scheme_05s0911i"/>
          <p:cNvPicPr>
            <a:picLocks noChangeAspect="1" noChangeArrowheads="1"/>
          </p:cNvPicPr>
          <p:nvPr/>
        </p:nvPicPr>
        <p:blipFill>
          <a:blip r:embed="rId2">
            <a:lum bright="-12000" contrast="18000"/>
          </a:blip>
          <a:srcRect l="-2098" t="18631" b="17654"/>
          <a:stretch>
            <a:fillRect/>
          </a:stretch>
        </p:blipFill>
        <p:spPr bwMode="auto">
          <a:xfrm>
            <a:off x="5357818" y="1785926"/>
            <a:ext cx="3208102" cy="1525585"/>
          </a:xfrm>
          <a:prstGeom prst="rect">
            <a:avLst/>
          </a:prstGeom>
          <a:noFill/>
          <a:ln w="19050">
            <a:solidFill>
              <a:srgbClr val="3F15EF"/>
            </a:solidFill>
            <a:miter lim="800000"/>
            <a:headEnd/>
            <a:tailEnd/>
          </a:ln>
        </p:spPr>
      </p:pic>
      <p:pic>
        <p:nvPicPr>
          <p:cNvPr id="27652" name="Picture 4" descr="Витамин Е Блог о здоровье"/>
          <p:cNvPicPr>
            <a:picLocks noChangeAspect="1" noChangeArrowheads="1"/>
          </p:cNvPicPr>
          <p:nvPr/>
        </p:nvPicPr>
        <p:blipFill>
          <a:blip r:embed="rId3"/>
          <a:srcRect/>
          <a:stretch>
            <a:fillRect/>
          </a:stretch>
        </p:blipFill>
        <p:spPr bwMode="auto">
          <a:xfrm>
            <a:off x="3143240" y="3714752"/>
            <a:ext cx="2800350" cy="2800351"/>
          </a:xfrm>
          <a:prstGeom prst="rect">
            <a:avLst/>
          </a:prstGeom>
          <a:noFill/>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627784" y="0"/>
            <a:ext cx="3857652" cy="2019118"/>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err="1">
                <a:solidFill>
                  <a:schemeClr val="accent6">
                    <a:lumMod val="75000"/>
                  </a:schemeClr>
                </a:solidFill>
              </a:rPr>
              <a:t>Витаминоподобные</a:t>
            </a:r>
            <a:r>
              <a:rPr lang="ru-RU" sz="3200" dirty="0">
                <a:solidFill>
                  <a:schemeClr val="accent6">
                    <a:lumMod val="75000"/>
                  </a:schemeClr>
                </a:solidFill>
              </a:rPr>
              <a:t> вещества</a:t>
            </a:r>
          </a:p>
          <a:p>
            <a:pPr algn="ctr"/>
            <a:endParaRPr lang="ru-RU" sz="3200" dirty="0">
              <a:solidFill>
                <a:schemeClr val="accent6">
                  <a:lumMod val="75000"/>
                </a:schemeClr>
              </a:solidFill>
            </a:endParaRPr>
          </a:p>
        </p:txBody>
      </p:sp>
      <p:sp>
        <p:nvSpPr>
          <p:cNvPr id="3" name="Загнутый угол 2"/>
          <p:cNvSpPr/>
          <p:nvPr/>
        </p:nvSpPr>
        <p:spPr>
          <a:xfrm rot="612028">
            <a:off x="6431571" y="3725891"/>
            <a:ext cx="2386142" cy="2517958"/>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6600CC"/>
                </a:solidFill>
              </a:rPr>
              <a:t>Содержится</a:t>
            </a:r>
            <a:r>
              <a:rPr lang="ru-RU" b="1" dirty="0">
                <a:solidFill>
                  <a:srgbClr val="6600CC"/>
                </a:solidFill>
              </a:rPr>
              <a:t>:</a:t>
            </a:r>
          </a:p>
          <a:p>
            <a:pPr algn="ctr"/>
            <a:r>
              <a:rPr lang="ru-RU" b="1" dirty="0">
                <a:solidFill>
                  <a:srgbClr val="002060"/>
                </a:solidFill>
              </a:rPr>
              <a:t>В капусте, сырых желтках, свекле, зелени петрушки и других зеленых растениях</a:t>
            </a:r>
          </a:p>
          <a:p>
            <a:pPr algn="ctr"/>
            <a:r>
              <a:rPr lang="ru-RU" b="1" dirty="0">
                <a:solidFill>
                  <a:srgbClr val="002060"/>
                </a:solidFill>
              </a:rPr>
              <a:t>зародышах пшеницы</a:t>
            </a:r>
          </a:p>
        </p:txBody>
      </p:sp>
      <p:sp>
        <p:nvSpPr>
          <p:cNvPr id="4" name="Прямоугольник 3"/>
          <p:cNvSpPr/>
          <p:nvPr/>
        </p:nvSpPr>
        <p:spPr>
          <a:xfrm>
            <a:off x="467544" y="2019118"/>
            <a:ext cx="5616624" cy="2308324"/>
          </a:xfrm>
          <a:prstGeom prst="rect">
            <a:avLst/>
          </a:prstGeom>
        </p:spPr>
        <p:txBody>
          <a:bodyPr wrap="square">
            <a:spAutoFit/>
          </a:bodyPr>
          <a:lstStyle/>
          <a:p>
            <a:pPr algn="just"/>
            <a:r>
              <a:rPr lang="ru-RU" sz="2400" dirty="0">
                <a:solidFill>
                  <a:srgbClr val="212529"/>
                </a:solidFill>
                <a:latin typeface="Times New Roman" panose="02020603050405020304" pitchFamily="18" charset="0"/>
                <a:cs typeface="Times New Roman" panose="02020603050405020304" pitchFamily="18" charset="0"/>
              </a:rPr>
              <a:t>Функции: образуют структурные элементы клеточных мембран; играет важную роль в нервной функции; участвует в различных метаболических процессах, в том числе транспорте жиров из печени.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59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028998" y="4184595"/>
            <a:ext cx="4139952" cy="2671192"/>
          </a:xfrm>
          <a:prstGeom prst="rect">
            <a:avLst/>
          </a:prstGeom>
        </p:spPr>
      </p:pic>
      <p:sp>
        <p:nvSpPr>
          <p:cNvPr id="3" name="Прямоугольник 2"/>
          <p:cNvSpPr/>
          <p:nvPr/>
        </p:nvSpPr>
        <p:spPr>
          <a:xfrm>
            <a:off x="395536" y="1500821"/>
            <a:ext cx="8568952" cy="2954655"/>
          </a:xfrm>
          <a:prstGeom prst="rect">
            <a:avLst/>
          </a:prstGeom>
        </p:spPr>
        <p:txBody>
          <a:bodyPr wrap="square">
            <a:spAutoFit/>
          </a:bodyPr>
          <a:lstStyle/>
          <a:p>
            <a:endParaRPr lang="ru-RU" dirty="0">
              <a:solidFill>
                <a:srgbClr val="333333"/>
              </a:solidFill>
              <a:latin typeface="Tinos"/>
            </a:endParaRPr>
          </a:p>
          <a:p>
            <a:r>
              <a:rPr lang="ru-RU" sz="2400" dirty="0">
                <a:solidFill>
                  <a:srgbClr val="333333"/>
                </a:solidFill>
                <a:latin typeface="Tinos"/>
              </a:rPr>
              <a:t>Находится  в сердечной мышце и костных тканях. Ему отведена функция «транспортировщика» жирных кислот, в частности, для обеспечения мышц энергией. Кроме того, позитивно влияет на репродуктивную систему мужского организма, важен для развития эмбриона и плода. Но еще до рождения плод самостоятельно синтезирует это вещество. </a:t>
            </a:r>
          </a:p>
        </p:txBody>
      </p:sp>
      <p:sp>
        <p:nvSpPr>
          <p:cNvPr id="4" name="Блок-схема: перфолента 3"/>
          <p:cNvSpPr/>
          <p:nvPr/>
        </p:nvSpPr>
        <p:spPr>
          <a:xfrm>
            <a:off x="2483768" y="35017"/>
            <a:ext cx="4071966" cy="1733366"/>
          </a:xfrm>
          <a:prstGeom prst="flowChartPunchedTap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2">
                    <a:lumMod val="75000"/>
                  </a:schemeClr>
                </a:solidFill>
              </a:rPr>
              <a:t>Карнитин </a:t>
            </a:r>
          </a:p>
        </p:txBody>
      </p:sp>
    </p:spTree>
    <p:extLst>
      <p:ext uri="{BB962C8B-B14F-4D97-AF65-F5344CB8AC3E}">
        <p14:creationId xmlns:p14="http://schemas.microsoft.com/office/powerpoint/2010/main" val="170810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2627784" y="0"/>
            <a:ext cx="4032448" cy="2019118"/>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accent6">
                    <a:lumMod val="75000"/>
                  </a:schemeClr>
                </a:solidFill>
              </a:rPr>
              <a:t>Парааминобензойная кислота</a:t>
            </a:r>
          </a:p>
          <a:p>
            <a:pPr algn="ctr"/>
            <a:endParaRPr lang="ru-RU" sz="3200" dirty="0">
              <a:solidFill>
                <a:schemeClr val="accent6">
                  <a:lumMod val="75000"/>
                </a:schemeClr>
              </a:solidFill>
            </a:endParaRPr>
          </a:p>
        </p:txBody>
      </p:sp>
      <p:sp>
        <p:nvSpPr>
          <p:cNvPr id="3" name="Прямоугольник 2"/>
          <p:cNvSpPr/>
          <p:nvPr/>
        </p:nvSpPr>
        <p:spPr>
          <a:xfrm>
            <a:off x="467544" y="2204864"/>
            <a:ext cx="8568952" cy="1477328"/>
          </a:xfrm>
          <a:prstGeom prst="rect">
            <a:avLst/>
          </a:prstGeom>
        </p:spPr>
        <p:txBody>
          <a:bodyPr wrap="square">
            <a:spAutoFit/>
          </a:bodyPr>
          <a:lstStyle/>
          <a:p>
            <a:r>
              <a:rPr lang="ru-RU" dirty="0">
                <a:solidFill>
                  <a:srgbClr val="333333"/>
                </a:solidFill>
                <a:latin typeface="Tinos"/>
              </a:rPr>
              <a:t>Ранее считалось, что парааминобензойная кислота – это витамин. Затем исследователи доказали, что вещество Н1 не является жизненно важным для человека. Тем не менее Н1 играет важную роль для поддержания здоровой микрофлоры кишечника. Без этих полезных бактерий синтез многих витаминов был бы невозможным. </a:t>
            </a:r>
            <a:endParaRPr lang="ru-RU" dirty="0"/>
          </a:p>
        </p:txBody>
      </p:sp>
    </p:spTree>
    <p:extLst>
      <p:ext uri="{BB962C8B-B14F-4D97-AF65-F5344CB8AC3E}">
        <p14:creationId xmlns:p14="http://schemas.microsoft.com/office/powerpoint/2010/main" val="319409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97839"/>
            <a:ext cx="7992888" cy="1200329"/>
          </a:xfrm>
          <a:prstGeom prst="rect">
            <a:avLst/>
          </a:prstGeom>
        </p:spPr>
        <p:txBody>
          <a:bodyPr wrap="square">
            <a:spAutoFit/>
          </a:bodyPr>
          <a:lstStyle/>
          <a:p>
            <a:r>
              <a:rPr lang="ru-RU" dirty="0">
                <a:solidFill>
                  <a:srgbClr val="333333"/>
                </a:solidFill>
                <a:latin typeface="Tinos"/>
              </a:rPr>
              <a:t>Витамин P (рутин, или биофлавоноиды) также принадлежит к числу </a:t>
            </a:r>
            <a:r>
              <a:rPr lang="ru-RU" dirty="0" err="1">
                <a:solidFill>
                  <a:srgbClr val="333333"/>
                </a:solidFill>
                <a:latin typeface="Tinos"/>
              </a:rPr>
              <a:t>витаминоподобных</a:t>
            </a:r>
            <a:r>
              <a:rPr lang="ru-RU" dirty="0">
                <a:solidFill>
                  <a:srgbClr val="333333"/>
                </a:solidFill>
                <a:latin typeface="Tinos"/>
              </a:rPr>
              <a:t> веществ. Известен своими способностями укреплять стенки сосудов, снижать их проницаемость. По функциям, выполняемым в организме, напоминает действие витамина С. </a:t>
            </a:r>
            <a:endParaRPr lang="ru-RU" dirty="0"/>
          </a:p>
        </p:txBody>
      </p:sp>
      <p:sp>
        <p:nvSpPr>
          <p:cNvPr id="3" name="Блок-схема: перфолента 2"/>
          <p:cNvSpPr/>
          <p:nvPr/>
        </p:nvSpPr>
        <p:spPr>
          <a:xfrm>
            <a:off x="2771800" y="0"/>
            <a:ext cx="3888432" cy="1844824"/>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accent6">
                    <a:lumMod val="75000"/>
                  </a:schemeClr>
                </a:solidFill>
              </a:rPr>
              <a:t>Рутин</a:t>
            </a:r>
          </a:p>
          <a:p>
            <a:pPr algn="ctr"/>
            <a:endParaRPr lang="ru-RU" sz="3200" dirty="0">
              <a:solidFill>
                <a:schemeClr val="accent6">
                  <a:lumMod val="75000"/>
                </a:schemeClr>
              </a:solidFill>
            </a:endParaRPr>
          </a:p>
        </p:txBody>
      </p:sp>
    </p:spTree>
    <p:extLst>
      <p:ext uri="{BB962C8B-B14F-4D97-AF65-F5344CB8AC3E}">
        <p14:creationId xmlns:p14="http://schemas.microsoft.com/office/powerpoint/2010/main" val="3390927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C9AB81-4B1B-4FE3-9C6C-FEB223FE9E7E}"/>
              </a:ext>
            </a:extLst>
          </p:cNvPr>
          <p:cNvSpPr/>
          <p:nvPr/>
        </p:nvSpPr>
        <p:spPr>
          <a:xfrm>
            <a:off x="575556" y="116632"/>
            <a:ext cx="7992888" cy="3416320"/>
          </a:xfrm>
          <a:prstGeom prst="rect">
            <a:avLst/>
          </a:prstGeom>
        </p:spPr>
        <p:txBody>
          <a:bodyPr wrap="square">
            <a:spAutoFit/>
          </a:bodyPr>
          <a:lstStyle/>
          <a:p>
            <a:pPr algn="ctr"/>
            <a:r>
              <a:rPr lang="ru-RU" sz="2400" b="1" dirty="0">
                <a:solidFill>
                  <a:schemeClr val="accent4">
                    <a:lumMod val="50000"/>
                  </a:schemeClr>
                </a:solidFill>
                <a:latin typeface="Times New Roman" panose="02020603050405020304" pitchFamily="18" charset="0"/>
                <a:cs typeface="Times New Roman" panose="02020603050405020304" pitchFamily="18" charset="0"/>
              </a:rPr>
              <a:t>Антивитамины</a:t>
            </a:r>
          </a:p>
          <a:p>
            <a:pPr algn="just"/>
            <a:r>
              <a:rPr lang="ru-RU" sz="2400" b="1" dirty="0">
                <a:solidFill>
                  <a:schemeClr val="accent4">
                    <a:lumMod val="50000"/>
                  </a:schemeClr>
                </a:solidFill>
                <a:latin typeface="Times New Roman" panose="02020603050405020304" pitchFamily="18" charset="0"/>
                <a:cs typeface="Times New Roman" panose="02020603050405020304" pitchFamily="18" charset="0"/>
              </a:rPr>
              <a:t>	</a:t>
            </a:r>
            <a:r>
              <a:rPr lang="ru-RU" sz="2400" dirty="0">
                <a:solidFill>
                  <a:schemeClr val="accent4">
                    <a:lumMod val="50000"/>
                  </a:schemeClr>
                </a:solidFill>
                <a:latin typeface="Times New Roman" panose="02020603050405020304" pitchFamily="18" charset="0"/>
                <a:cs typeface="Times New Roman" panose="02020603050405020304" pitchFamily="18" charset="0"/>
              </a:rPr>
              <a:t>Вещества, которые замещают витаминные коферменты в биохимических реакциях, либо препятствуют синтезу кофермента или еще каким-либо образом препятствуют действию витамина, получили название антивитамины.   </a:t>
            </a:r>
          </a:p>
          <a:p>
            <a:pPr algn="just"/>
            <a:r>
              <a:rPr lang="ru-RU" sz="2400" dirty="0" err="1">
                <a:solidFill>
                  <a:schemeClr val="accent4">
                    <a:lumMod val="50000"/>
                  </a:schemeClr>
                </a:solidFill>
                <a:latin typeface="Times New Roman" panose="02020603050405020304" pitchFamily="18" charset="0"/>
                <a:cs typeface="Times New Roman" panose="02020603050405020304" pitchFamily="18" charset="0"/>
              </a:rPr>
              <a:t>Дикумарол</a:t>
            </a:r>
            <a:r>
              <a:rPr lang="ru-RU" sz="2400" dirty="0">
                <a:solidFill>
                  <a:schemeClr val="accent4">
                    <a:lumMod val="50000"/>
                  </a:schemeClr>
                </a:solidFill>
                <a:latin typeface="Times New Roman" panose="02020603050405020304" pitchFamily="18" charset="0"/>
                <a:cs typeface="Times New Roman" panose="02020603050405020304" pitchFamily="18" charset="0"/>
              </a:rPr>
              <a:t> (антивитамин К) препятствует образованию активной формы витамина К, что блокирует синтез факторов свертывания крови.   </a:t>
            </a:r>
          </a:p>
        </p:txBody>
      </p:sp>
    </p:spTree>
    <p:extLst>
      <p:ext uri="{BB962C8B-B14F-4D97-AF65-F5344CB8AC3E}">
        <p14:creationId xmlns:p14="http://schemas.microsoft.com/office/powerpoint/2010/main" val="359559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C5EE7E-6810-40A1-BCF8-D88B6ADC8896}"/>
              </a:ext>
            </a:extLst>
          </p:cNvPr>
          <p:cNvSpPr/>
          <p:nvPr/>
        </p:nvSpPr>
        <p:spPr>
          <a:xfrm>
            <a:off x="431540" y="260648"/>
            <a:ext cx="8280920" cy="4154984"/>
          </a:xfrm>
          <a:prstGeom prst="rect">
            <a:avLst/>
          </a:prstGeom>
        </p:spPr>
        <p:txBody>
          <a:bodyPr wrap="square">
            <a:spAutoFit/>
          </a:bodyPr>
          <a:lstStyle/>
          <a:p>
            <a:pPr algn="ctr"/>
            <a:r>
              <a:rPr lang="ru-RU" sz="2400" b="1" dirty="0">
                <a:solidFill>
                  <a:schemeClr val="accent4">
                    <a:lumMod val="50000"/>
                  </a:schemeClr>
                </a:solidFill>
                <a:latin typeface="Times New Roman" panose="02020603050405020304" pitchFamily="18" charset="0"/>
                <a:cs typeface="Times New Roman" panose="02020603050405020304" pitchFamily="18" charset="0"/>
              </a:rPr>
              <a:t>	Антивитамины</a:t>
            </a:r>
          </a:p>
          <a:p>
            <a:pPr algn="just"/>
            <a:r>
              <a:rPr lang="ru-RU" sz="2400" b="1" dirty="0">
                <a:solidFill>
                  <a:schemeClr val="accent4">
                    <a:lumMod val="50000"/>
                  </a:schemeClr>
                </a:solidFill>
                <a:latin typeface="Times New Roman" panose="02020603050405020304" pitchFamily="18" charset="0"/>
                <a:cs typeface="Times New Roman" panose="02020603050405020304" pitchFamily="18" charset="0"/>
              </a:rPr>
              <a:t>	Изониазид (антивитамин РР) </a:t>
            </a:r>
            <a:r>
              <a:rPr lang="ru-RU" sz="2400" dirty="0">
                <a:solidFill>
                  <a:schemeClr val="accent4">
                    <a:lumMod val="50000"/>
                  </a:schemeClr>
                </a:solidFill>
                <a:latin typeface="Times New Roman" panose="02020603050405020304" pitchFamily="18" charset="0"/>
                <a:cs typeface="Times New Roman" panose="02020603050405020304" pitchFamily="18" charset="0"/>
              </a:rPr>
              <a:t>образует «неправильные» коферменты, аналогичные НАД+ и НАДФ+, что блокирует протекание </a:t>
            </a:r>
            <a:r>
              <a:rPr lang="ru-RU" sz="2400" dirty="0" err="1">
                <a:solidFill>
                  <a:schemeClr val="accent4">
                    <a:lumMod val="50000"/>
                  </a:schemeClr>
                </a:solidFill>
                <a:latin typeface="Times New Roman" panose="02020603050405020304" pitchFamily="18" charset="0"/>
                <a:cs typeface="Times New Roman" panose="02020603050405020304" pitchFamily="18" charset="0"/>
              </a:rPr>
              <a:t>окислительновосстановительных</a:t>
            </a:r>
            <a:r>
              <a:rPr lang="ru-RU" sz="2400" dirty="0">
                <a:solidFill>
                  <a:schemeClr val="accent4">
                    <a:lumMod val="50000"/>
                  </a:schemeClr>
                </a:solidFill>
                <a:latin typeface="Times New Roman" panose="02020603050405020304" pitchFamily="18" charset="0"/>
                <a:cs typeface="Times New Roman" panose="02020603050405020304" pitchFamily="18" charset="0"/>
              </a:rPr>
              <a:t> реакций.  </a:t>
            </a:r>
          </a:p>
          <a:p>
            <a:pPr algn="just"/>
            <a:r>
              <a:rPr lang="ru-RU" sz="2400" dirty="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err="1">
                <a:solidFill>
                  <a:schemeClr val="accent4">
                    <a:lumMod val="50000"/>
                  </a:schemeClr>
                </a:solidFill>
                <a:latin typeface="Times New Roman" panose="02020603050405020304" pitchFamily="18" charset="0"/>
                <a:cs typeface="Times New Roman" panose="02020603050405020304" pitchFamily="18" charset="0"/>
              </a:rPr>
              <a:t>Птеридины</a:t>
            </a:r>
            <a:r>
              <a:rPr lang="ru-RU" sz="2400" b="1" dirty="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err="1">
                <a:solidFill>
                  <a:schemeClr val="accent4">
                    <a:lumMod val="50000"/>
                  </a:schemeClr>
                </a:solidFill>
                <a:latin typeface="Times New Roman" panose="02020603050405020304" pitchFamily="18" charset="0"/>
                <a:cs typeface="Times New Roman" panose="02020603050405020304" pitchFamily="18" charset="0"/>
              </a:rPr>
              <a:t>антифолаты</a:t>
            </a:r>
            <a:r>
              <a:rPr lang="ru-RU" sz="2400" b="1" dirty="0">
                <a:solidFill>
                  <a:schemeClr val="accent4">
                    <a:lumMod val="50000"/>
                  </a:schemeClr>
                </a:solidFill>
                <a:latin typeface="Times New Roman" panose="02020603050405020304" pitchFamily="18" charset="0"/>
                <a:cs typeface="Times New Roman" panose="02020603050405020304" pitchFamily="18" charset="0"/>
              </a:rPr>
              <a:t>) </a:t>
            </a:r>
            <a:r>
              <a:rPr lang="ru-RU" sz="2400" dirty="0">
                <a:solidFill>
                  <a:schemeClr val="accent4">
                    <a:lumMod val="50000"/>
                  </a:schemeClr>
                </a:solidFill>
                <a:latin typeface="Times New Roman" panose="02020603050405020304" pitchFamily="18" charset="0"/>
                <a:cs typeface="Times New Roman" panose="02020603050405020304" pitchFamily="18" charset="0"/>
              </a:rPr>
              <a:t>вытесняют витамин В9 из реакций и препятствуют синтезу пуриновых и пиримидиновых оснований и, как следствие, нуклеиновых кислот.  </a:t>
            </a:r>
          </a:p>
          <a:p>
            <a:pPr algn="just"/>
            <a:r>
              <a:rPr lang="ru-RU" sz="2400" dirty="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err="1">
                <a:solidFill>
                  <a:schemeClr val="accent4">
                    <a:lumMod val="50000"/>
                  </a:schemeClr>
                </a:solidFill>
                <a:latin typeface="Times New Roman" panose="02020603050405020304" pitchFamily="18" charset="0"/>
                <a:cs typeface="Times New Roman" panose="02020603050405020304" pitchFamily="18" charset="0"/>
              </a:rPr>
              <a:t>Авидин</a:t>
            </a:r>
            <a:r>
              <a:rPr lang="ru-RU" sz="2400" b="1" dirty="0">
                <a:solidFill>
                  <a:schemeClr val="accent4">
                    <a:lumMod val="50000"/>
                  </a:schemeClr>
                </a:solidFill>
                <a:latin typeface="Times New Roman" panose="02020603050405020304" pitchFamily="18" charset="0"/>
                <a:cs typeface="Times New Roman" panose="02020603050405020304" pitchFamily="18" charset="0"/>
              </a:rPr>
              <a:t> (антивитамин Н)</a:t>
            </a:r>
            <a:r>
              <a:rPr lang="ru-RU" sz="2400" dirty="0">
                <a:solidFill>
                  <a:schemeClr val="accent4">
                    <a:lumMod val="50000"/>
                  </a:schemeClr>
                </a:solidFill>
                <a:latin typeface="Times New Roman" panose="02020603050405020304" pitchFamily="18" charset="0"/>
                <a:cs typeface="Times New Roman" panose="02020603050405020304" pitchFamily="18" charset="0"/>
              </a:rPr>
              <a:t> связывается с витамином в кишечнике и не допускает его всасывания в кровь.</a:t>
            </a:r>
            <a:endParaRPr lang="ru-RU" sz="2400" dirty="0">
              <a:solidFill>
                <a:schemeClr val="accent4">
                  <a:lumMod val="50000"/>
                </a:schemeClr>
              </a:solidFill>
            </a:endParaRPr>
          </a:p>
        </p:txBody>
      </p:sp>
    </p:spTree>
    <p:extLst>
      <p:ext uri="{BB962C8B-B14F-4D97-AF65-F5344CB8AC3E}">
        <p14:creationId xmlns:p14="http://schemas.microsoft.com/office/powerpoint/2010/main" val="206945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00.infourok.ru/images/doc/198/225935/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6632"/>
            <a:ext cx="4152461"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829" y="116632"/>
            <a:ext cx="4572000" cy="4351256"/>
          </a:xfrm>
          <a:prstGeom prst="rect">
            <a:avLst/>
          </a:prstGeom>
        </p:spPr>
        <p:txBody>
          <a:bodyPr>
            <a:spAutoFit/>
          </a:bodyPr>
          <a:lstStyle/>
          <a:p>
            <a:pPr>
              <a:lnSpc>
                <a:spcPct val="107000"/>
              </a:lnSpc>
              <a:spcAft>
                <a:spcPts val="800"/>
              </a:spcAft>
            </a:pPr>
            <a:r>
              <a:rPr lang="ru-RU" sz="200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В процессе хранения и кулинарной обработки пищевых продуктов некоторые витамины разрушаются, особенно витамин С. Отрицательными факторами, снижающими витаминную активность овощей и плодов, являются: солнечный свет, кислород воздуха, высокая температура, повышенная влажность воздуха и вода, в которой витамин хорошо растворяется. Ускоряют процесс его разрушения ферменты, содержащиеся в пищевых продуктах.</a:t>
            </a:r>
            <a:endParaRPr lang="ru-RU" sz="20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00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ru-RU" dirty="0"/>
              <a:t>Что лучше – естественные или искусственные витамины?</a:t>
            </a:r>
          </a:p>
        </p:txBody>
      </p:sp>
      <p:sp>
        <p:nvSpPr>
          <p:cNvPr id="3" name="Содержимое 2"/>
          <p:cNvSpPr>
            <a:spLocks noGrp="1"/>
          </p:cNvSpPr>
          <p:nvPr>
            <p:ph idx="1"/>
          </p:nvPr>
        </p:nvSpPr>
        <p:spPr>
          <a:xfrm>
            <a:off x="457200" y="1571612"/>
            <a:ext cx="3328982" cy="3857651"/>
          </a:xfrm>
        </p:spPr>
        <p:style>
          <a:lnRef idx="3">
            <a:schemeClr val="lt1"/>
          </a:lnRef>
          <a:fillRef idx="1">
            <a:schemeClr val="accent1"/>
          </a:fillRef>
          <a:effectRef idx="1">
            <a:schemeClr val="accent1"/>
          </a:effectRef>
          <a:fontRef idx="minor">
            <a:schemeClr val="lt1"/>
          </a:fontRef>
        </p:style>
        <p:txBody>
          <a:bodyPr>
            <a:normAutofit fontScale="62500" lnSpcReduction="20000"/>
          </a:bodyPr>
          <a:lstStyle/>
          <a:p>
            <a:pPr>
              <a:spcBef>
                <a:spcPct val="50000"/>
              </a:spcBef>
              <a:defRPr/>
            </a:pPr>
            <a:r>
              <a:rPr lang="ru-RU" b="1" dirty="0">
                <a:solidFill>
                  <a:srgbClr val="003300"/>
                </a:solidFill>
                <a:effectLst>
                  <a:outerShdw blurRad="38100" dist="38100" dir="2700000" algn="tl">
                    <a:srgbClr val="000000"/>
                  </a:outerShdw>
                </a:effectLst>
              </a:rPr>
              <a:t>Естественные витамины – биологический комплекс, он имеет  особую структуру и естественно связан с другими веществами.</a:t>
            </a:r>
          </a:p>
          <a:p>
            <a:pPr>
              <a:spcBef>
                <a:spcPct val="50000"/>
              </a:spcBef>
              <a:defRPr/>
            </a:pPr>
            <a:r>
              <a:rPr lang="ru-RU" b="1" dirty="0">
                <a:solidFill>
                  <a:srgbClr val="003300"/>
                </a:solidFill>
                <a:effectLst>
                  <a:outerShdw blurRad="38100" dist="38100" dir="2700000" algn="tl">
                    <a:srgbClr val="000000"/>
                  </a:outerShdw>
                </a:effectLst>
              </a:rPr>
              <a:t>Но даже летом и осенью витамины, содержащиеся в свежих продуктах, не могут обеспечить потребности  организма.</a:t>
            </a:r>
          </a:p>
          <a:p>
            <a:endParaRPr lang="ru-RU" dirty="0"/>
          </a:p>
        </p:txBody>
      </p:sp>
      <p:sp>
        <p:nvSpPr>
          <p:cNvPr id="4" name="Прямоугольник 3"/>
          <p:cNvSpPr/>
          <p:nvPr/>
        </p:nvSpPr>
        <p:spPr>
          <a:xfrm>
            <a:off x="3857620" y="1571612"/>
            <a:ext cx="4572000" cy="424731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spcBef>
                <a:spcPct val="50000"/>
              </a:spcBef>
              <a:defRPr/>
            </a:pPr>
            <a:r>
              <a:rPr lang="ru-RU" b="1" dirty="0"/>
              <a:t>Синтетические</a:t>
            </a:r>
            <a:r>
              <a:rPr lang="ru-RU" dirty="0"/>
              <a:t> </a:t>
            </a:r>
            <a:r>
              <a:rPr lang="ru-RU" b="1" dirty="0"/>
              <a:t>витамины</a:t>
            </a:r>
            <a:r>
              <a:rPr lang="ru-RU" dirty="0"/>
              <a:t> — </a:t>
            </a:r>
            <a:r>
              <a:rPr lang="ru-RU" b="1" dirty="0"/>
              <a:t>это</a:t>
            </a:r>
            <a:r>
              <a:rPr lang="ru-RU" dirty="0"/>
              <a:t> сложные вещества, которые производятся в лабораториях из отдельных химических веществ, соответствующих составным частям </a:t>
            </a:r>
            <a:r>
              <a:rPr lang="ru-RU" b="1" dirty="0"/>
              <a:t>витамина</a:t>
            </a:r>
            <a:r>
              <a:rPr lang="ru-RU" dirty="0"/>
              <a:t>, существующего в натуральном виде.</a:t>
            </a:r>
          </a:p>
          <a:p>
            <a:pPr>
              <a:spcBef>
                <a:spcPct val="50000"/>
              </a:spcBef>
              <a:defRPr/>
            </a:pPr>
            <a:r>
              <a:rPr lang="ru-RU" dirty="0"/>
              <a:t>Прием витаминно-минеральных комплексов, в которых количество витаминов адаптировано, не вызовет избытка.</a:t>
            </a:r>
          </a:p>
          <a:p>
            <a:pPr>
              <a:spcBef>
                <a:spcPct val="50000"/>
              </a:spcBef>
              <a:defRPr/>
            </a:pPr>
            <a:r>
              <a:rPr lang="ru-RU" b="1" dirty="0">
                <a:solidFill>
                  <a:srgbClr val="A50021"/>
                </a:solidFill>
                <a:latin typeface="Times New Roman" pitchFamily="18" charset="0"/>
                <a:cs typeface="Times New Roman" pitchFamily="18" charset="0"/>
              </a:rPr>
              <a:t>Приём витаминов должен вестись с учётом пола, возраста, общего состояния организма, работы, режима питания, после консультации врача</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style>
          <a:lnRef idx="2">
            <a:schemeClr val="accent6"/>
          </a:lnRef>
          <a:fillRef idx="1">
            <a:schemeClr val="lt1"/>
          </a:fillRef>
          <a:effectRef idx="0">
            <a:schemeClr val="accent6"/>
          </a:effectRef>
          <a:fontRef idx="minor">
            <a:schemeClr val="dk1"/>
          </a:fontRef>
        </p:style>
        <p:txBody>
          <a:bodyPr/>
          <a:lstStyle/>
          <a:p>
            <a:r>
              <a:rPr lang="ru-RU" dirty="0">
                <a:solidFill>
                  <a:srgbClr val="7030A0"/>
                </a:solidFill>
              </a:rPr>
              <a:t>Задачи занятия</a:t>
            </a:r>
          </a:p>
        </p:txBody>
      </p:sp>
      <p:sp>
        <p:nvSpPr>
          <p:cNvPr id="3" name="Содержимое 2"/>
          <p:cNvSpPr>
            <a:spLocks noGrp="1"/>
          </p:cNvSpPr>
          <p:nvPr>
            <p:ph idx="1"/>
          </p:nvPr>
        </p:nvSpPr>
        <p:spPr/>
        <p:txBody>
          <a:bodyPr>
            <a:normAutofit fontScale="85000" lnSpcReduction="10000"/>
          </a:bodyPr>
          <a:lstStyle/>
          <a:p>
            <a:pPr algn="just">
              <a:buNone/>
              <a:defRPr/>
            </a:pPr>
            <a:endParaRPr lang="ru-RU" b="1" dirty="0">
              <a:solidFill>
                <a:srgbClr val="7030A0"/>
              </a:solidFill>
              <a:effectLst>
                <a:outerShdw blurRad="38100" dist="38100" dir="2700000" algn="tl">
                  <a:srgbClr val="000000"/>
                </a:outerShdw>
              </a:effectLst>
            </a:endParaRPr>
          </a:p>
          <a:p>
            <a:pPr algn="just">
              <a:buFont typeface="Wingdings" pitchFamily="2" charset="2"/>
              <a:buChar char="Ø"/>
              <a:defRPr/>
            </a:pPr>
            <a:r>
              <a:rPr lang="ru-RU" b="1" dirty="0">
                <a:solidFill>
                  <a:srgbClr val="7030A0"/>
                </a:solidFill>
                <a:effectLst>
                  <a:outerShdw blurRad="38100" dist="38100" dir="2700000" algn="tl">
                    <a:srgbClr val="000000"/>
                  </a:outerShdw>
                </a:effectLst>
              </a:rPr>
              <a:t>Познакомиться с важнейшими представителями витаминов</a:t>
            </a:r>
          </a:p>
          <a:p>
            <a:pPr algn="just">
              <a:buFont typeface="Wingdings" pitchFamily="2" charset="2"/>
              <a:buChar char="Ø"/>
              <a:defRPr/>
            </a:pPr>
            <a:r>
              <a:rPr lang="ru-RU" b="1" dirty="0">
                <a:solidFill>
                  <a:srgbClr val="7030A0"/>
                </a:solidFill>
                <a:effectLst>
                  <a:outerShdw blurRad="38100" dist="38100" dir="2700000" algn="tl">
                    <a:srgbClr val="000000"/>
                  </a:outerShdw>
                </a:effectLst>
              </a:rPr>
              <a:t>Определить значимость витаминов для здоровья человека</a:t>
            </a:r>
          </a:p>
          <a:p>
            <a:pPr algn="just">
              <a:buFont typeface="Wingdings" pitchFamily="2" charset="2"/>
              <a:buChar char="Ø"/>
              <a:defRPr/>
            </a:pPr>
            <a:r>
              <a:rPr lang="ru-RU" b="1" dirty="0">
                <a:solidFill>
                  <a:srgbClr val="7030A0"/>
                </a:solidFill>
                <a:effectLst>
                  <a:outerShdw blurRad="38100" dist="38100" dir="2700000" algn="tl">
                    <a:srgbClr val="000000"/>
                  </a:outerShdw>
                </a:effectLst>
              </a:rPr>
              <a:t>Сравнить природные и искусственные витамины</a:t>
            </a:r>
          </a:p>
          <a:p>
            <a:pPr algn="just">
              <a:buFont typeface="Wingdings" pitchFamily="2" charset="2"/>
              <a:buChar char="Ø"/>
              <a:defRPr/>
            </a:pPr>
            <a:r>
              <a:rPr lang="ru-RU" b="1" dirty="0">
                <a:solidFill>
                  <a:srgbClr val="7030A0"/>
                </a:solidFill>
                <a:effectLst>
                  <a:outerShdw blurRad="38100" dist="38100" dir="2700000" algn="tl">
                    <a:srgbClr val="000000"/>
                  </a:outerShdw>
                </a:effectLst>
              </a:rPr>
              <a:t> Рассмотреть методы изучения содержания витаминов в </a:t>
            </a:r>
            <a:r>
              <a:rPr lang="ru-RU" b="1" dirty="0" err="1">
                <a:solidFill>
                  <a:srgbClr val="7030A0"/>
                </a:solidFill>
                <a:effectLst>
                  <a:outerShdw blurRad="38100" dist="38100" dir="2700000" algn="tl">
                    <a:srgbClr val="000000"/>
                  </a:outerShdw>
                </a:effectLst>
              </a:rPr>
              <a:t>биообьектах</a:t>
            </a:r>
            <a:endParaRPr lang="ru-RU" b="1" dirty="0">
              <a:solidFill>
                <a:srgbClr val="7030A0"/>
              </a:solidFill>
              <a:effectLst>
                <a:outerShdw blurRad="38100" dist="38100" dir="2700000" algn="tl">
                  <a:srgbClr val="000000"/>
                </a:outerShdw>
              </a:effectLst>
            </a:endParaRPr>
          </a:p>
          <a:p>
            <a:pPr algn="just">
              <a:buFont typeface="Wingdings" pitchFamily="2" charset="2"/>
              <a:buChar char="Ø"/>
              <a:defRPr/>
            </a:pPr>
            <a:r>
              <a:rPr lang="ru-RU" b="1" dirty="0">
                <a:solidFill>
                  <a:srgbClr val="7030A0"/>
                </a:solidFill>
                <a:effectLst>
                  <a:outerShdw blurRad="38100" dist="38100" dir="2700000" algn="tl">
                    <a:srgbClr val="000000"/>
                  </a:outerShdw>
                </a:effectLst>
              </a:rPr>
              <a:t>Дать характеристику продуктов питания по присутствию в них витаминов</a:t>
            </a:r>
          </a:p>
          <a:p>
            <a:endParaRPr lang="ru-RU" dirty="0"/>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к делают витамины. Секреты производств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696" y="3866339"/>
            <a:ext cx="2736304" cy="29916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404664"/>
            <a:ext cx="8557120" cy="3785652"/>
          </a:xfrm>
          <a:prstGeom prst="rect">
            <a:avLst/>
          </a:prstGeom>
        </p:spPr>
        <p:txBody>
          <a:bodyPr wrap="square">
            <a:spAutoFit/>
          </a:bodyPr>
          <a:lstStyle/>
          <a:p>
            <a:pPr algn="just">
              <a:spcAft>
                <a:spcPts val="0"/>
              </a:spcAft>
            </a:pPr>
            <a:r>
              <a:rPr lang="ru-RU" sz="2400" u="sng" kern="400" dirty="0">
                <a:solidFill>
                  <a:schemeClr val="tx1">
                    <a:lumMod val="1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3"/>
              </a:rPr>
              <a:t>Витамины группы В</a:t>
            </a:r>
            <a:r>
              <a:rPr lang="ru-RU" sz="2400" kern="400" dirty="0">
                <a:solidFill>
                  <a:schemeClr val="tx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изготавливают из естественного сырья (добывают из природного источника). Производители применяют инновационный синтез микроорганизмов. Аскорбиновая кислота выделяется из природных сахаров (глюкоза), а при изготовлении витамина Р используют черноплодную рябину и цитрусовые. Для получения высокой биологической активности в витаминные препараты добавляют специальные вещества.</a:t>
            </a:r>
            <a:endParaRPr lang="ru-RU" sz="2400" kern="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500"/>
              </a:spcAft>
            </a:pPr>
            <a:r>
              <a:rPr lang="ru-RU" sz="2400" kern="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Например, аскорбиновую кислоту изготавливают с добавлением:</a:t>
            </a:r>
            <a:r>
              <a:rPr lang="ru-RU" sz="2400" kern="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биофлавоноидов;</a:t>
            </a:r>
            <a:r>
              <a:rPr lang="ru-RU" sz="2400" kern="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рутина.</a:t>
            </a:r>
            <a:endParaRPr lang="ru-RU" sz="2400" kern="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7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Авитаминоз.</a:t>
            </a:r>
          </a:p>
        </p:txBody>
      </p:sp>
      <p:sp>
        <p:nvSpPr>
          <p:cNvPr id="3" name="Содержимое 2"/>
          <p:cNvSpPr>
            <a:spLocks noGrp="1"/>
          </p:cNvSpPr>
          <p:nvPr>
            <p:ph idx="1"/>
          </p:nvPr>
        </p:nvSpPr>
        <p:spPr>
          <a:xfrm>
            <a:off x="1142976" y="4714884"/>
            <a:ext cx="2000264" cy="1525567"/>
          </a:xfrm>
        </p:spPr>
        <p:txBody>
          <a:bodyPr>
            <a:normAutofit fontScale="70000" lnSpcReduction="20000"/>
          </a:bodyPr>
          <a:lstStyle/>
          <a:p>
            <a:pPr>
              <a:buNone/>
            </a:pPr>
            <a:r>
              <a:rPr lang="ru-RU" b="1" dirty="0">
                <a:solidFill>
                  <a:srgbClr val="853305"/>
                </a:solidFill>
                <a:effectLst>
                  <a:outerShdw blurRad="38100" dist="38100" dir="2700000" algn="tl">
                    <a:srgbClr val="000000"/>
                  </a:outerShdw>
                </a:effectLst>
              </a:rPr>
              <a:t>Отсутствие в</a:t>
            </a:r>
          </a:p>
          <a:p>
            <a:pPr>
              <a:buNone/>
            </a:pPr>
            <a:r>
              <a:rPr lang="ru-RU" b="1" dirty="0">
                <a:solidFill>
                  <a:srgbClr val="853305"/>
                </a:solidFill>
                <a:effectLst>
                  <a:outerShdw blurRad="38100" dist="38100" dir="2700000" algn="tl">
                    <a:srgbClr val="000000"/>
                  </a:outerShdw>
                </a:effectLst>
              </a:rPr>
              <a:t>Организме</a:t>
            </a:r>
          </a:p>
          <a:p>
            <a:pPr>
              <a:buNone/>
            </a:pPr>
            <a:r>
              <a:rPr lang="ru-RU" b="1" dirty="0">
                <a:solidFill>
                  <a:srgbClr val="853305"/>
                </a:solidFill>
                <a:effectLst>
                  <a:outerShdw blurRad="38100" dist="38100" dir="2700000" algn="tl">
                    <a:srgbClr val="000000"/>
                  </a:outerShdw>
                </a:effectLst>
              </a:rPr>
              <a:t>какого-либо</a:t>
            </a:r>
          </a:p>
          <a:p>
            <a:pPr>
              <a:buNone/>
            </a:pPr>
            <a:r>
              <a:rPr lang="ru-RU" b="1" dirty="0">
                <a:solidFill>
                  <a:srgbClr val="853305"/>
                </a:solidFill>
                <a:effectLst>
                  <a:outerShdw blurRad="38100" dist="38100" dir="2700000" algn="tl">
                    <a:srgbClr val="000000"/>
                  </a:outerShdw>
                </a:effectLst>
              </a:rPr>
              <a:t>витамина</a:t>
            </a:r>
          </a:p>
          <a:p>
            <a:endParaRPr lang="ru-RU" dirty="0"/>
          </a:p>
        </p:txBody>
      </p:sp>
      <p:sp>
        <p:nvSpPr>
          <p:cNvPr id="4" name="Выгнутая влево стрелка 3"/>
          <p:cNvSpPr/>
          <p:nvPr/>
        </p:nvSpPr>
        <p:spPr>
          <a:xfrm>
            <a:off x="2071670" y="928670"/>
            <a:ext cx="857256" cy="18573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Выгнутая вправо стрелка 4"/>
          <p:cNvSpPr/>
          <p:nvPr/>
        </p:nvSpPr>
        <p:spPr>
          <a:xfrm>
            <a:off x="6215074" y="928670"/>
            <a:ext cx="785818" cy="185738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Капля 6"/>
          <p:cNvSpPr/>
          <p:nvPr/>
        </p:nvSpPr>
        <p:spPr>
          <a:xfrm>
            <a:off x="1071538" y="2857496"/>
            <a:ext cx="1914532" cy="1771656"/>
          </a:xfrm>
          <a:prstGeom prst="teardrop">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Авитаминоз</a:t>
            </a:r>
          </a:p>
        </p:txBody>
      </p:sp>
      <p:sp>
        <p:nvSpPr>
          <p:cNvPr id="8" name="Капля 7"/>
          <p:cNvSpPr/>
          <p:nvPr/>
        </p:nvSpPr>
        <p:spPr>
          <a:xfrm>
            <a:off x="6072198" y="2857496"/>
            <a:ext cx="2000264" cy="1785950"/>
          </a:xfrm>
          <a:prstGeom prst="teardrop">
            <a:avLst>
              <a:gd name="adj" fmla="val 10265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Гиповитаминоз.</a:t>
            </a:r>
          </a:p>
        </p:txBody>
      </p:sp>
      <p:sp>
        <p:nvSpPr>
          <p:cNvPr id="9" name="Прямоугольник 8"/>
          <p:cNvSpPr/>
          <p:nvPr/>
        </p:nvSpPr>
        <p:spPr>
          <a:xfrm>
            <a:off x="5929322" y="4714884"/>
            <a:ext cx="2643174" cy="646331"/>
          </a:xfrm>
          <a:prstGeom prst="rect">
            <a:avLst/>
          </a:prstGeom>
        </p:spPr>
        <p:txBody>
          <a:bodyPr wrap="square">
            <a:spAutoFit/>
          </a:bodyPr>
          <a:lstStyle/>
          <a:p>
            <a:pPr>
              <a:spcBef>
                <a:spcPct val="50000"/>
              </a:spcBef>
              <a:defRPr/>
            </a:pPr>
            <a:r>
              <a:rPr lang="ru-RU" b="1" dirty="0">
                <a:solidFill>
                  <a:srgbClr val="853305"/>
                </a:solidFill>
                <a:effectLst>
                  <a:outerShdw blurRad="38100" dist="38100" dir="2700000" algn="tl">
                    <a:srgbClr val="000000"/>
                  </a:outerShdw>
                </a:effectLst>
              </a:rPr>
              <a:t>Отсутствие в организме какого-либо витамина</a:t>
            </a:r>
          </a:p>
        </p:txBody>
      </p:sp>
      <p:pic>
        <p:nvPicPr>
          <p:cNvPr id="1026" name="Picture 2" descr="Винница.info Неврологические проблемы у винничан может вызвать банальный авитаминоз"/>
          <p:cNvPicPr>
            <a:picLocks noChangeAspect="1" noChangeArrowheads="1"/>
          </p:cNvPicPr>
          <p:nvPr/>
        </p:nvPicPr>
        <p:blipFill>
          <a:blip r:embed="rId2"/>
          <a:srcRect/>
          <a:stretch>
            <a:fillRect/>
          </a:stretch>
        </p:blipFill>
        <p:spPr bwMode="auto">
          <a:xfrm>
            <a:off x="3428992" y="1285860"/>
            <a:ext cx="2238348" cy="1493398"/>
          </a:xfrm>
          <a:prstGeom prst="rect">
            <a:avLst/>
          </a:prstGeom>
          <a:noFill/>
        </p:spPr>
      </p:pic>
      <p:pic>
        <p:nvPicPr>
          <p:cNvPr id="11" name="Picture 17" descr="E2ADD0B1"/>
          <p:cNvPicPr>
            <a:picLocks noChangeAspect="1" noChangeArrowheads="1"/>
          </p:cNvPicPr>
          <p:nvPr/>
        </p:nvPicPr>
        <p:blipFill>
          <a:blip r:embed="rId3">
            <a:lum bright="-12000" contrast="42000"/>
          </a:blip>
          <a:srcRect/>
          <a:stretch>
            <a:fillRect/>
          </a:stretch>
        </p:blipFill>
        <p:spPr bwMode="auto">
          <a:xfrm>
            <a:off x="3214678" y="5238750"/>
            <a:ext cx="2376487" cy="1619250"/>
          </a:xfrm>
          <a:prstGeom prst="rect">
            <a:avLst/>
          </a:prstGeom>
          <a:noFill/>
          <a:ln w="19050">
            <a:solidFill>
              <a:srgbClr val="3F15EF"/>
            </a:solidFill>
            <a:miter lim="800000"/>
            <a:headEnd/>
            <a:tailEnd/>
          </a:ln>
        </p:spPr>
      </p:pic>
      <p:pic>
        <p:nvPicPr>
          <p:cNvPr id="12" name="Picture 8"/>
          <p:cNvPicPr>
            <a:picLocks noChangeAspect="1" noChangeArrowheads="1"/>
          </p:cNvPicPr>
          <p:nvPr/>
        </p:nvPicPr>
        <p:blipFill>
          <a:blip r:embed="rId4">
            <a:lum bright="12000" contrast="18000"/>
          </a:blip>
          <a:srcRect/>
          <a:stretch>
            <a:fillRect/>
          </a:stretch>
        </p:blipFill>
        <p:spPr bwMode="auto">
          <a:xfrm>
            <a:off x="3929058" y="3000372"/>
            <a:ext cx="1162050" cy="2160588"/>
          </a:xfrm>
          <a:prstGeom prst="rect">
            <a:avLst/>
          </a:prstGeom>
          <a:noFill/>
          <a:ln w="19050">
            <a:solidFill>
              <a:srgbClr val="3F15EF"/>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ru-RU" dirty="0"/>
              <a:t>Гипервитаминоз.</a:t>
            </a:r>
          </a:p>
        </p:txBody>
      </p:sp>
      <p:sp>
        <p:nvSpPr>
          <p:cNvPr id="3" name="Содержимое 2"/>
          <p:cNvSpPr>
            <a:spLocks noGrp="1"/>
          </p:cNvSpPr>
          <p:nvPr>
            <p:ph idx="1"/>
          </p:nvPr>
        </p:nvSpPr>
        <p:spPr/>
        <p:txBody>
          <a:bodyPr>
            <a:normAutofit fontScale="92500" lnSpcReduction="20000"/>
          </a:bodyPr>
          <a:lstStyle/>
          <a:p>
            <a:pPr>
              <a:spcBef>
                <a:spcPct val="50000"/>
              </a:spcBef>
              <a:defRPr/>
            </a:pPr>
            <a:r>
              <a:rPr lang="ru-RU" sz="3600" b="1" dirty="0">
                <a:solidFill>
                  <a:srgbClr val="853305"/>
                </a:solidFill>
                <a:effectLst>
                  <a:outerShdw blurRad="38100" dist="38100" dir="2700000" algn="tl">
                    <a:srgbClr val="000000"/>
                  </a:outerShdw>
                </a:effectLst>
              </a:rPr>
              <a:t>Гипервитаминоз</a:t>
            </a:r>
            <a:r>
              <a:rPr lang="ru-RU" dirty="0"/>
              <a:t> </a:t>
            </a:r>
            <a:r>
              <a:rPr lang="ru-RU" b="1" dirty="0">
                <a:solidFill>
                  <a:srgbClr val="3F15EF"/>
                </a:solidFill>
                <a:effectLst>
                  <a:outerShdw blurRad="38100" dist="38100" dir="2700000" algn="tl">
                    <a:srgbClr val="000000"/>
                  </a:outerShdw>
                </a:effectLst>
              </a:rPr>
              <a:t>возникает при избыточном потреблении витаминов. Проявляется в виде интоксикации (отравления) организма.</a:t>
            </a:r>
          </a:p>
          <a:p>
            <a:pPr>
              <a:spcBef>
                <a:spcPct val="50000"/>
              </a:spcBef>
              <a:defRPr/>
            </a:pPr>
            <a:r>
              <a:rPr lang="ru-RU" b="1" dirty="0">
                <a:solidFill>
                  <a:srgbClr val="3F15EF"/>
                </a:solidFill>
                <a:effectLst>
                  <a:outerShdw blurRad="38100" dist="38100" dir="2700000" algn="tl">
                    <a:srgbClr val="000000"/>
                  </a:outerShdw>
                </a:effectLst>
              </a:rPr>
              <a:t>Более токсичным действием обладают избыточные дозы жирорастворимых витаминов, так как они накапливаются в организме. Гипервитаминоз очень часто наблюдается у людей, которые занимаются культуризмом – бодибилдингом и нередко без меры употребляют пищевые добавки  и витамины.</a:t>
            </a:r>
          </a:p>
          <a:p>
            <a:pPr>
              <a:spcBef>
                <a:spcPct val="50000"/>
              </a:spcBef>
              <a:defRPr/>
            </a:pPr>
            <a:endParaRPr lang="ru-RU" b="1" dirty="0">
              <a:solidFill>
                <a:srgbClr val="3F15EF"/>
              </a:solidFill>
              <a:effectLst>
                <a:outerShdw blurRad="38100" dist="38100" dir="2700000" algn="tl">
                  <a:srgbClr val="000000"/>
                </a:outerShdw>
              </a:effectLst>
            </a:endParaRPr>
          </a:p>
          <a:p>
            <a:endParaRPr lang="ru-RU" dirty="0"/>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8000" dirty="0">
                <a:solidFill>
                  <a:srgbClr val="002060"/>
                </a:solidFill>
              </a:rPr>
              <a:t>Спасибо за внимание!</a:t>
            </a:r>
          </a:p>
          <a:p>
            <a:pPr algn="ctr">
              <a:buNone/>
            </a:pPr>
            <a:endParaRPr lang="ru-RU" sz="8000" dirty="0"/>
          </a:p>
        </p:txBody>
      </p:sp>
      <p:pic>
        <p:nvPicPr>
          <p:cNvPr id="4" name="Picture 6" descr="Витамины в продуктах - витамины норма суточная - витамины В Не для галочки, а для друзей"/>
          <p:cNvPicPr>
            <a:picLocks noChangeAspect="1" noChangeArrowheads="1"/>
          </p:cNvPicPr>
          <p:nvPr/>
        </p:nvPicPr>
        <p:blipFill>
          <a:blip r:embed="rId2" cstate="print"/>
          <a:srcRect/>
          <a:stretch>
            <a:fillRect/>
          </a:stretch>
        </p:blipFill>
        <p:spPr bwMode="auto">
          <a:xfrm>
            <a:off x="2500298" y="4071942"/>
            <a:ext cx="3857652" cy="1880266"/>
          </a:xfrm>
          <a:prstGeom prst="rect">
            <a:avLst/>
          </a:prstGeom>
          <a:no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a:p>
            <a:pPr lvl="6">
              <a:buNone/>
            </a:pPr>
            <a:endParaRPr lang="ru-RU" sz="2800" dirty="0">
              <a:solidFill>
                <a:srgbClr val="002060"/>
              </a:solidFill>
            </a:endParaRPr>
          </a:p>
        </p:txBody>
      </p:sp>
      <p:sp>
        <p:nvSpPr>
          <p:cNvPr id="4" name="Горизонтальный свиток 3"/>
          <p:cNvSpPr/>
          <p:nvPr/>
        </p:nvSpPr>
        <p:spPr>
          <a:xfrm>
            <a:off x="357158" y="142852"/>
            <a:ext cx="8143932" cy="3857652"/>
          </a:xfrm>
          <a:prstGeom prst="horizontalScroll">
            <a:avLst/>
          </a:prstGeom>
          <a:solidFill>
            <a:srgbClr val="F4B4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a:solidFill>
                  <a:srgbClr val="7030A0"/>
                </a:solidFill>
              </a:rPr>
              <a:t>Витами́ны</a:t>
            </a:r>
            <a:r>
              <a:rPr lang="ru-RU" sz="3200" dirty="0">
                <a:solidFill>
                  <a:srgbClr val="7030A0"/>
                </a:solidFill>
              </a:rPr>
              <a:t> (от лат. </a:t>
            </a:r>
            <a:r>
              <a:rPr lang="ru-RU" sz="3200" i="1" dirty="0" err="1">
                <a:solidFill>
                  <a:srgbClr val="7030A0"/>
                </a:solidFill>
              </a:rPr>
              <a:t>vita</a:t>
            </a:r>
            <a:r>
              <a:rPr lang="ru-RU" sz="3200" dirty="0">
                <a:solidFill>
                  <a:srgbClr val="7030A0"/>
                </a:solidFill>
              </a:rPr>
              <a:t> — «жизнь») — группа низкомолекулярных органических соединений относительно простого строения и разнообразной химической природы.</a:t>
            </a:r>
          </a:p>
        </p:txBody>
      </p:sp>
      <p:pic>
        <p:nvPicPr>
          <p:cNvPr id="7" name="Рисунок 6" descr="600x450_0_b23fda3abfa5cbf3a3aac7b5fc360c3f@800x600_0x59f91261_15598753981394185929.jpeg"/>
          <p:cNvPicPr>
            <a:picLocks noChangeAspect="1"/>
          </p:cNvPicPr>
          <p:nvPr/>
        </p:nvPicPr>
        <p:blipFill>
          <a:blip r:embed="rId2"/>
          <a:stretch>
            <a:fillRect/>
          </a:stretch>
        </p:blipFill>
        <p:spPr>
          <a:xfrm>
            <a:off x="2143108" y="3571876"/>
            <a:ext cx="4572032" cy="2964657"/>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764704"/>
            <a:ext cx="3563888" cy="3970318"/>
          </a:xfrm>
          <a:prstGeom prst="rect">
            <a:avLst/>
          </a:prstGeom>
        </p:spPr>
        <p:txBody>
          <a:bodyPr wrap="square">
            <a:spAutoFit/>
          </a:bodyPr>
          <a:lstStyle/>
          <a:p>
            <a:r>
              <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Первые экспериментальные исследования по биохимии и физиологии витаминов принадлежат русскому врачу Н.И. Лунину. </a:t>
            </a:r>
            <a:endParaRPr lang="ru-RU" sz="2800" dirty="0">
              <a:solidFill>
                <a:srgbClr val="002060"/>
              </a:solidFill>
            </a:endParaRPr>
          </a:p>
        </p:txBody>
      </p:sp>
      <p:pic>
        <p:nvPicPr>
          <p:cNvPr id="3" name="Рисунок 2"/>
          <p:cNvPicPr>
            <a:picLocks noChangeAspect="1"/>
          </p:cNvPicPr>
          <p:nvPr/>
        </p:nvPicPr>
        <p:blipFill>
          <a:blip r:embed="rId2"/>
          <a:stretch>
            <a:fillRect/>
          </a:stretch>
        </p:blipFill>
        <p:spPr>
          <a:xfrm>
            <a:off x="323528" y="332656"/>
            <a:ext cx="4320480" cy="4055950"/>
          </a:xfrm>
          <a:prstGeom prst="rect">
            <a:avLst/>
          </a:prstGeom>
        </p:spPr>
      </p:pic>
    </p:spTree>
    <p:extLst>
      <p:ext uri="{BB962C8B-B14F-4D97-AF65-F5344CB8AC3E}">
        <p14:creationId xmlns:p14="http://schemas.microsoft.com/office/powerpoint/2010/main" val="79581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EE7E67-6DF2-4E27-B913-72C80D9698E2}"/>
              </a:ext>
            </a:extLst>
          </p:cNvPr>
          <p:cNvSpPr/>
          <p:nvPr/>
        </p:nvSpPr>
        <p:spPr>
          <a:xfrm>
            <a:off x="683568" y="692696"/>
            <a:ext cx="7920880" cy="3046988"/>
          </a:xfrm>
          <a:prstGeom prst="rect">
            <a:avLst/>
          </a:prstGeom>
        </p:spPr>
        <p:txBody>
          <a:bodyPr wrap="square">
            <a:spAutoFit/>
          </a:bodyPr>
          <a:lstStyle/>
          <a:p>
            <a:pPr algn="just"/>
            <a:r>
              <a:rPr lang="ru-RU" dirty="0"/>
              <a:t> </a:t>
            </a:r>
            <a:r>
              <a:rPr lang="ru-RU" dirty="0">
                <a:latin typeface="Times New Roman" panose="02020603050405020304" pitchFamily="18" charset="0"/>
                <a:cs typeface="Times New Roman" panose="02020603050405020304" pitchFamily="18" charset="0"/>
              </a:rPr>
              <a:t>	</a:t>
            </a:r>
            <a:r>
              <a:rPr lang="ru-RU" sz="2400" dirty="0">
                <a:solidFill>
                  <a:schemeClr val="tx1">
                    <a:lumMod val="10000"/>
                  </a:schemeClr>
                </a:solidFill>
                <a:latin typeface="Times New Roman" panose="02020603050405020304" pitchFamily="18" charset="0"/>
                <a:cs typeface="Times New Roman" panose="02020603050405020304" pitchFamily="18" charset="0"/>
              </a:rPr>
              <a:t>Эксперимент состоял в следующем. Одна группа мышей (контрольная) получала натуральное молоко, а вторая − смесь компонентов молока: белок, жир, молочный сахар, минеральные соли и вода. Спустя некоторое время мыши опытной группы погибали, а мыши контрольной группы развивались нормально. Отсюда следовал вывод о наличии в молоке дополнительных веществ, необходимых для нормальной жизнедеятельности. </a:t>
            </a:r>
          </a:p>
        </p:txBody>
      </p:sp>
      <p:pic>
        <p:nvPicPr>
          <p:cNvPr id="3" name="Рисунок 2">
            <a:extLst>
              <a:ext uri="{FF2B5EF4-FFF2-40B4-BE49-F238E27FC236}">
                <a16:creationId xmlns:a16="http://schemas.microsoft.com/office/drawing/2014/main" id="{879D4D9F-3FDA-4694-B7F7-A7B51B1016D8}"/>
              </a:ext>
            </a:extLst>
          </p:cNvPr>
          <p:cNvPicPr>
            <a:picLocks noChangeAspect="1"/>
          </p:cNvPicPr>
          <p:nvPr/>
        </p:nvPicPr>
        <p:blipFill rotWithShape="1">
          <a:blip r:embed="rId2"/>
          <a:srcRect l="3939" t="69488" r="21651" b="2166"/>
          <a:stretch/>
        </p:blipFill>
        <p:spPr>
          <a:xfrm>
            <a:off x="4499992" y="4077072"/>
            <a:ext cx="4536000" cy="1296000"/>
          </a:xfrm>
          <a:prstGeom prst="rect">
            <a:avLst/>
          </a:prstGeom>
        </p:spPr>
      </p:pic>
    </p:spTree>
    <p:extLst>
      <p:ext uri="{BB962C8B-B14F-4D97-AF65-F5344CB8AC3E}">
        <p14:creationId xmlns:p14="http://schemas.microsoft.com/office/powerpoint/2010/main" val="12032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915F7F0-9B91-40FE-9F57-279A4F961E48}"/>
              </a:ext>
            </a:extLst>
          </p:cNvPr>
          <p:cNvSpPr/>
          <p:nvPr/>
        </p:nvSpPr>
        <p:spPr>
          <a:xfrm>
            <a:off x="539552" y="332656"/>
            <a:ext cx="8280920" cy="3785652"/>
          </a:xfrm>
          <a:prstGeom prst="rect">
            <a:avLst/>
          </a:prstGeom>
        </p:spPr>
        <p:txBody>
          <a:bodyPr wrap="square">
            <a:spAutoFit/>
          </a:bodyPr>
          <a:lstStyle/>
          <a:p>
            <a:pPr algn="just"/>
            <a:r>
              <a:rPr lang="ru-RU" sz="2400" dirty="0">
                <a:solidFill>
                  <a:schemeClr val="tx1">
                    <a:lumMod val="10000"/>
                  </a:schemeClr>
                </a:solidFill>
                <a:latin typeface="Times New Roman" panose="02020603050405020304" pitchFamily="18" charset="0"/>
                <a:cs typeface="Times New Roman" panose="02020603050405020304" pitchFamily="18" charset="0"/>
              </a:rPr>
              <a:t>	Подтверждением правильности вывода Лунина явилось установление причины заболевания бери-бери. Оказалось, что люди, употребляющие в пищу неочищенный рис, оставались здоровыми, в отличие от больных </a:t>
            </a:r>
            <a:r>
              <a:rPr lang="ru-RU" sz="2400" dirty="0" err="1">
                <a:solidFill>
                  <a:schemeClr val="tx1">
                    <a:lumMod val="10000"/>
                  </a:schemeClr>
                </a:solidFill>
                <a:latin typeface="Times New Roman" panose="02020603050405020304" pitchFamily="18" charset="0"/>
                <a:cs typeface="Times New Roman" panose="02020603050405020304" pitchFamily="18" charset="0"/>
              </a:rPr>
              <a:t>берибери</a:t>
            </a:r>
            <a:r>
              <a:rPr lang="ru-RU" sz="2400" dirty="0">
                <a:solidFill>
                  <a:schemeClr val="tx1">
                    <a:lumMod val="10000"/>
                  </a:schemeClr>
                </a:solidFill>
                <a:latin typeface="Times New Roman" panose="02020603050405020304" pitchFamily="18" charset="0"/>
                <a:cs typeface="Times New Roman" panose="02020603050405020304" pitchFamily="18" charset="0"/>
              </a:rPr>
              <a:t>, которые питались полированным рисом. В 1911 г. польский учёный    К. </a:t>
            </a:r>
            <a:r>
              <a:rPr lang="ru-RU" sz="2400" dirty="0" err="1">
                <a:solidFill>
                  <a:schemeClr val="tx1">
                    <a:lumMod val="10000"/>
                  </a:schemeClr>
                </a:solidFill>
                <a:latin typeface="Times New Roman" panose="02020603050405020304" pitchFamily="18" charset="0"/>
                <a:cs typeface="Times New Roman" panose="02020603050405020304" pitchFamily="18" charset="0"/>
              </a:rPr>
              <a:t>Функ</a:t>
            </a:r>
            <a:r>
              <a:rPr lang="ru-RU" sz="2400" dirty="0">
                <a:solidFill>
                  <a:schemeClr val="tx1">
                    <a:lumMod val="10000"/>
                  </a:schemeClr>
                </a:solidFill>
                <a:latin typeface="Times New Roman" panose="02020603050405020304" pitchFamily="18" charset="0"/>
                <a:cs typeface="Times New Roman" panose="02020603050405020304" pitchFamily="18" charset="0"/>
              </a:rPr>
              <a:t> выделил из рисовых отрубей вещество, которое оказывало хороший лечебный эффект при этом заболевании. Поскольку это органическое вещество содержало в своём составе аминогруппу, </a:t>
            </a:r>
            <a:r>
              <a:rPr lang="ru-RU" sz="2400" dirty="0" err="1">
                <a:solidFill>
                  <a:schemeClr val="tx1">
                    <a:lumMod val="10000"/>
                  </a:schemeClr>
                </a:solidFill>
                <a:latin typeface="Times New Roman" panose="02020603050405020304" pitchFamily="18" charset="0"/>
                <a:cs typeface="Times New Roman" panose="02020603050405020304" pitchFamily="18" charset="0"/>
              </a:rPr>
              <a:t>Функ</a:t>
            </a:r>
            <a:r>
              <a:rPr lang="ru-RU" sz="2400" dirty="0">
                <a:solidFill>
                  <a:schemeClr val="tx1">
                    <a:lumMod val="10000"/>
                  </a:schemeClr>
                </a:solidFill>
                <a:latin typeface="Times New Roman" panose="02020603050405020304" pitchFamily="18" charset="0"/>
                <a:cs typeface="Times New Roman" panose="02020603050405020304" pitchFamily="18" charset="0"/>
              </a:rPr>
              <a:t> назвал его витамином, или амином жизни (от лат. </a:t>
            </a:r>
            <a:r>
              <a:rPr lang="ru-RU" sz="2400" dirty="0" err="1">
                <a:solidFill>
                  <a:schemeClr val="tx1">
                    <a:lumMod val="10000"/>
                  </a:schemeClr>
                </a:solidFill>
                <a:latin typeface="Times New Roman" panose="02020603050405020304" pitchFamily="18" charset="0"/>
                <a:cs typeface="Times New Roman" panose="02020603050405020304" pitchFamily="18" charset="0"/>
              </a:rPr>
              <a:t>vita</a:t>
            </a:r>
            <a:r>
              <a:rPr lang="ru-RU" sz="2400" dirty="0">
                <a:solidFill>
                  <a:schemeClr val="tx1">
                    <a:lumMod val="10000"/>
                  </a:schemeClr>
                </a:solidFill>
                <a:latin typeface="Times New Roman" panose="02020603050405020304" pitchFamily="18" charset="0"/>
                <a:cs typeface="Times New Roman" panose="02020603050405020304" pitchFamily="18" charset="0"/>
              </a:rPr>
              <a:t> − жизнь)</a:t>
            </a:r>
          </a:p>
        </p:txBody>
      </p:sp>
    </p:spTree>
    <p:extLst>
      <p:ext uri="{BB962C8B-B14F-4D97-AF65-F5344CB8AC3E}">
        <p14:creationId xmlns:p14="http://schemas.microsoft.com/office/powerpoint/2010/main" val="303790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39552" y="2215449"/>
            <a:ext cx="3246060" cy="2428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endParaRPr lang="ru-RU" dirty="0"/>
          </a:p>
          <a:p>
            <a:pPr algn="ctr"/>
            <a:r>
              <a:rPr lang="ru-RU" sz="2800" b="1" dirty="0">
                <a:solidFill>
                  <a:srgbClr val="FF0000"/>
                </a:solidFill>
              </a:rPr>
              <a:t>Водорастворимые.</a:t>
            </a:r>
          </a:p>
          <a:p>
            <a:pPr algn="ctr"/>
            <a:r>
              <a:rPr lang="ru-RU" b="1" dirty="0">
                <a:solidFill>
                  <a:srgbClr val="0070C0"/>
                </a:solidFill>
                <a:latin typeface="Times New Roman" pitchFamily="18" charset="0"/>
                <a:cs typeface="Times New Roman" pitchFamily="18" charset="0"/>
              </a:rPr>
              <a:t>(В</a:t>
            </a:r>
            <a:r>
              <a:rPr lang="ru-RU" b="1" baseline="-25000" dirty="0">
                <a:solidFill>
                  <a:srgbClr val="0070C0"/>
                </a:solidFill>
                <a:latin typeface="Times New Roman" pitchFamily="18" charset="0"/>
                <a:cs typeface="Times New Roman" pitchFamily="18" charset="0"/>
              </a:rPr>
              <a:t>1</a:t>
            </a:r>
            <a:r>
              <a:rPr lang="ru-RU" b="1" dirty="0">
                <a:solidFill>
                  <a:srgbClr val="0070C0"/>
                </a:solidFill>
                <a:latin typeface="Times New Roman" pitchFamily="18" charset="0"/>
                <a:cs typeface="Times New Roman" pitchFamily="18" charset="0"/>
              </a:rPr>
              <a:t>, В</a:t>
            </a:r>
            <a:r>
              <a:rPr lang="ru-RU" b="1" baseline="-25000" dirty="0">
                <a:solidFill>
                  <a:srgbClr val="0070C0"/>
                </a:solidFill>
                <a:latin typeface="Times New Roman" pitchFamily="18" charset="0"/>
                <a:cs typeface="Times New Roman" pitchFamily="18" charset="0"/>
              </a:rPr>
              <a:t>2</a:t>
            </a:r>
            <a:r>
              <a:rPr lang="ru-RU" b="1" dirty="0">
                <a:solidFill>
                  <a:srgbClr val="0070C0"/>
                </a:solidFill>
                <a:latin typeface="Times New Roman" pitchFamily="18" charset="0"/>
                <a:cs typeface="Times New Roman" pitchFamily="18" charset="0"/>
              </a:rPr>
              <a:t>, В</a:t>
            </a:r>
            <a:r>
              <a:rPr lang="ru-RU" b="1" baseline="-25000" dirty="0">
                <a:solidFill>
                  <a:srgbClr val="0070C0"/>
                </a:solidFill>
                <a:latin typeface="Times New Roman" pitchFamily="18" charset="0"/>
                <a:cs typeface="Times New Roman" pitchFamily="18" charset="0"/>
              </a:rPr>
              <a:t>6</a:t>
            </a:r>
            <a:r>
              <a:rPr lang="ru-RU" b="1" dirty="0">
                <a:solidFill>
                  <a:srgbClr val="0070C0"/>
                </a:solidFill>
                <a:latin typeface="Times New Roman" pitchFamily="18" charset="0"/>
                <a:cs typeface="Times New Roman" pitchFamily="18" charset="0"/>
              </a:rPr>
              <a:t>, РР, С,</a:t>
            </a:r>
          </a:p>
          <a:p>
            <a:pPr algn="ctr"/>
            <a:r>
              <a:rPr lang="ru-RU" b="1" dirty="0">
                <a:solidFill>
                  <a:srgbClr val="0070C0"/>
                </a:solidFill>
                <a:latin typeface="Times New Roman" pitchFamily="18" charset="0"/>
                <a:cs typeface="Times New Roman" pitchFamily="18" charset="0"/>
              </a:rPr>
              <a:t> В</a:t>
            </a:r>
            <a:r>
              <a:rPr lang="ru-RU" b="1" baseline="-25000" dirty="0">
                <a:solidFill>
                  <a:srgbClr val="0070C0"/>
                </a:solidFill>
                <a:latin typeface="Times New Roman" pitchFamily="18" charset="0"/>
                <a:cs typeface="Times New Roman" pitchFamily="18" charset="0"/>
              </a:rPr>
              <a:t>5</a:t>
            </a:r>
            <a:r>
              <a:rPr lang="ru-RU" b="1" dirty="0">
                <a:solidFill>
                  <a:srgbClr val="0070C0"/>
                </a:solidFill>
                <a:latin typeface="Times New Roman" pitchFamily="18" charset="0"/>
                <a:cs typeface="Times New Roman" pitchFamily="18" charset="0"/>
              </a:rPr>
              <a:t>, В</a:t>
            </a:r>
            <a:r>
              <a:rPr lang="ru-RU" b="1" baseline="-25000" dirty="0">
                <a:solidFill>
                  <a:srgbClr val="0070C0"/>
                </a:solidFill>
                <a:latin typeface="Times New Roman" pitchFamily="18" charset="0"/>
                <a:cs typeface="Times New Roman" pitchFamily="18" charset="0"/>
              </a:rPr>
              <a:t>9</a:t>
            </a:r>
            <a:r>
              <a:rPr lang="ru-RU" b="1" dirty="0">
                <a:solidFill>
                  <a:srgbClr val="0070C0"/>
                </a:solidFill>
                <a:latin typeface="Times New Roman" pitchFamily="18" charset="0"/>
                <a:cs typeface="Times New Roman" pitchFamily="18" charset="0"/>
              </a:rPr>
              <a:t>, В</a:t>
            </a:r>
            <a:r>
              <a:rPr lang="ru-RU" b="1" baseline="-25000" dirty="0">
                <a:solidFill>
                  <a:srgbClr val="0070C0"/>
                </a:solidFill>
                <a:latin typeface="Times New Roman" pitchFamily="18" charset="0"/>
                <a:cs typeface="Times New Roman" pitchFamily="18" charset="0"/>
              </a:rPr>
              <a:t>12</a:t>
            </a:r>
            <a:r>
              <a:rPr lang="ru-RU" b="1" dirty="0">
                <a:solidFill>
                  <a:srgbClr val="0070C0"/>
                </a:solidFill>
                <a:latin typeface="Times New Roman" pitchFamily="18" charset="0"/>
                <a:cs typeface="Times New Roman" pitchFamily="18" charset="0"/>
              </a:rPr>
              <a:t>)</a:t>
            </a:r>
          </a:p>
          <a:p>
            <a:pPr algn="ctr"/>
            <a:endParaRPr lang="ru-RU" dirty="0"/>
          </a:p>
          <a:p>
            <a:pPr algn="ctr"/>
            <a:endParaRPr lang="ru-RU" dirty="0"/>
          </a:p>
        </p:txBody>
      </p:sp>
      <p:sp>
        <p:nvSpPr>
          <p:cNvPr id="5" name="Овал 4"/>
          <p:cNvSpPr/>
          <p:nvPr/>
        </p:nvSpPr>
        <p:spPr>
          <a:xfrm>
            <a:off x="4894896" y="2157375"/>
            <a:ext cx="3497612" cy="2286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FF0000"/>
                </a:solidFill>
              </a:rPr>
              <a:t>Жирорастворимые.</a:t>
            </a:r>
          </a:p>
          <a:p>
            <a:pPr algn="ctr"/>
            <a:r>
              <a:rPr lang="ru-RU" sz="2000" dirty="0">
                <a:solidFill>
                  <a:srgbClr val="0070C0"/>
                </a:solidFill>
              </a:rPr>
              <a:t>( А, Д, Е,К)</a:t>
            </a:r>
          </a:p>
          <a:p>
            <a:pPr algn="ctr"/>
            <a:endParaRPr lang="ru-RU" dirty="0"/>
          </a:p>
          <a:p>
            <a:pPr algn="ctr"/>
            <a:endParaRPr lang="ru-RU" dirty="0"/>
          </a:p>
        </p:txBody>
      </p:sp>
      <p:sp>
        <p:nvSpPr>
          <p:cNvPr id="12" name="Стрелка вниз 11"/>
          <p:cNvSpPr/>
          <p:nvPr/>
        </p:nvSpPr>
        <p:spPr>
          <a:xfrm>
            <a:off x="2214546" y="1071546"/>
            <a:ext cx="1785950" cy="135732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3" name="Стрелка вниз 12"/>
          <p:cNvSpPr/>
          <p:nvPr/>
        </p:nvSpPr>
        <p:spPr>
          <a:xfrm>
            <a:off x="4429124" y="1071546"/>
            <a:ext cx="1785950" cy="142876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4" name="Прямоугольник 13"/>
          <p:cNvSpPr/>
          <p:nvPr/>
        </p:nvSpPr>
        <p:spPr>
          <a:xfrm>
            <a:off x="1928794" y="285728"/>
            <a:ext cx="5072222" cy="923330"/>
          </a:xfrm>
          <a:prstGeom prst="rect">
            <a:avLst/>
          </a:prstGeom>
          <a:noFill/>
        </p:spPr>
        <p:txBody>
          <a:bodyPr wrap="square" lIns="91440" tIns="45720" rIns="91440" bIns="45720">
            <a:spAutoFit/>
          </a:bodyPr>
          <a:lstStyle/>
          <a:p>
            <a:pPr algn="ctr"/>
            <a:r>
              <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Классификация.</a:t>
            </a:r>
          </a:p>
        </p:txBody>
      </p:sp>
      <p:pic>
        <p:nvPicPr>
          <p:cNvPr id="3" name="Рисунок 2">
            <a:extLst>
              <a:ext uri="{FF2B5EF4-FFF2-40B4-BE49-F238E27FC236}">
                <a16:creationId xmlns:a16="http://schemas.microsoft.com/office/drawing/2014/main" id="{7D390A0F-2FEC-4C1A-8850-EA3A0E2F5F15}"/>
              </a:ext>
            </a:extLst>
          </p:cNvPr>
          <p:cNvPicPr>
            <a:picLocks noChangeAspect="1"/>
          </p:cNvPicPr>
          <p:nvPr/>
        </p:nvPicPr>
        <p:blipFill rotWithShape="1">
          <a:blip r:embed="rId2"/>
          <a:srcRect l="7437" t="24728" r="4028" b="23742"/>
          <a:stretch/>
        </p:blipFill>
        <p:spPr>
          <a:xfrm>
            <a:off x="2208525" y="4659490"/>
            <a:ext cx="4680000" cy="1620000"/>
          </a:xfrm>
          <a:prstGeom prst="rect">
            <a:avLst/>
          </a:prstGeom>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B64CE8-51CD-4015-B2DC-0C610C7C7514}"/>
              </a:ext>
            </a:extLst>
          </p:cNvPr>
          <p:cNvSpPr/>
          <p:nvPr/>
        </p:nvSpPr>
        <p:spPr>
          <a:xfrm>
            <a:off x="395536" y="243512"/>
            <a:ext cx="8280920" cy="6370975"/>
          </a:xfrm>
          <a:prstGeom prst="rect">
            <a:avLst/>
          </a:prstGeom>
        </p:spPr>
        <p:txBody>
          <a:bodyPr wrap="square">
            <a:spAutoFit/>
          </a:bodyPr>
          <a:lstStyle/>
          <a:p>
            <a:pPr algn="ctr"/>
            <a:r>
              <a:rPr lang="ru-RU" sz="2400" b="1" dirty="0">
                <a:solidFill>
                  <a:schemeClr val="tx1">
                    <a:lumMod val="10000"/>
                  </a:schemeClr>
                </a:solidFill>
                <a:latin typeface="Times New Roman" panose="02020603050405020304" pitchFamily="18" charset="0"/>
                <a:cs typeface="Times New Roman" panose="02020603050405020304" pitchFamily="18" charset="0"/>
              </a:rPr>
              <a:t>Витамины имеют </a:t>
            </a:r>
            <a:r>
              <a:rPr lang="ru-RU" sz="2400" b="1" dirty="0" err="1">
                <a:solidFill>
                  <a:schemeClr val="tx1">
                    <a:lumMod val="10000"/>
                  </a:schemeClr>
                </a:solidFill>
                <a:latin typeface="Times New Roman" panose="02020603050405020304" pitchFamily="18" charset="0"/>
                <a:cs typeface="Times New Roman" panose="02020603050405020304" pitchFamily="18" charset="0"/>
              </a:rPr>
              <a:t>общебиологическе</a:t>
            </a:r>
            <a:r>
              <a:rPr lang="ru-RU" sz="2400" b="1" dirty="0">
                <a:solidFill>
                  <a:schemeClr val="tx1">
                    <a:lumMod val="10000"/>
                  </a:schemeClr>
                </a:solidFill>
                <a:latin typeface="Times New Roman" panose="02020603050405020304" pitchFamily="18" charset="0"/>
                <a:cs typeface="Times New Roman" panose="02020603050405020304" pitchFamily="18" charset="0"/>
              </a:rPr>
              <a:t> свойства</a:t>
            </a:r>
          </a:p>
          <a:p>
            <a:pPr algn="ctr"/>
            <a:endParaRPr lang="ru-RU" sz="2400" b="1" dirty="0">
              <a:solidFill>
                <a:schemeClr val="tx1">
                  <a:lumMod val="10000"/>
                </a:schemeClr>
              </a:solidFill>
              <a:latin typeface="Times New Roman" panose="02020603050405020304" pitchFamily="18" charset="0"/>
              <a:cs typeface="Times New Roman" panose="02020603050405020304" pitchFamily="18" charset="0"/>
            </a:endParaRPr>
          </a:p>
          <a:p>
            <a:pPr algn="just"/>
            <a:r>
              <a:rPr lang="ru-RU" sz="2400" dirty="0">
                <a:solidFill>
                  <a:schemeClr val="tx1">
                    <a:lumMod val="10000"/>
                  </a:schemeClr>
                </a:solidFill>
                <a:latin typeface="Times New Roman" panose="02020603050405020304" pitchFamily="18" charset="0"/>
                <a:cs typeface="Times New Roman" panose="02020603050405020304" pitchFamily="18" charset="0"/>
              </a:rPr>
              <a:t>1. Витамины должны поступать с пищей. В организме витамины не образуются, их биосинтез осуществляется вне организма человека. Исключением являются витамин РР, который может синтезироваться из триптофана, и витамин D (</a:t>
            </a:r>
            <a:r>
              <a:rPr lang="ru-RU" sz="2400" dirty="0" err="1">
                <a:solidFill>
                  <a:schemeClr val="tx1">
                    <a:lumMod val="10000"/>
                  </a:schemeClr>
                </a:solidFill>
                <a:latin typeface="Times New Roman" panose="02020603050405020304" pitchFamily="18" charset="0"/>
                <a:cs typeface="Times New Roman" panose="02020603050405020304" pitchFamily="18" charset="0"/>
              </a:rPr>
              <a:t>холекальциферол</a:t>
            </a:r>
            <a:r>
              <a:rPr lang="ru-RU" sz="2400" dirty="0">
                <a:solidFill>
                  <a:schemeClr val="tx1">
                    <a:lumMod val="10000"/>
                  </a:schemeClr>
                </a:solidFill>
                <a:latin typeface="Times New Roman" panose="02020603050405020304" pitchFamily="18" charset="0"/>
                <a:cs typeface="Times New Roman" panose="02020603050405020304" pitchFamily="18" charset="0"/>
              </a:rPr>
              <a:t>), синтезируемый из </a:t>
            </a:r>
            <a:r>
              <a:rPr lang="ru-RU" sz="2400" dirty="0" err="1">
                <a:solidFill>
                  <a:schemeClr val="tx1">
                    <a:lumMod val="10000"/>
                  </a:schemeClr>
                </a:solidFill>
                <a:latin typeface="Times New Roman" panose="02020603050405020304" pitchFamily="18" charset="0"/>
                <a:cs typeface="Times New Roman" panose="02020603050405020304" pitchFamily="18" charset="0"/>
              </a:rPr>
              <a:t>холестерола</a:t>
            </a:r>
            <a:r>
              <a:rPr lang="ru-RU" sz="2400" dirty="0">
                <a:solidFill>
                  <a:schemeClr val="tx1">
                    <a:lumMod val="10000"/>
                  </a:schemeClr>
                </a:solidFill>
                <a:latin typeface="Times New Roman" panose="02020603050405020304" pitchFamily="18" charset="0"/>
                <a:cs typeface="Times New Roman" panose="02020603050405020304" pitchFamily="18" charset="0"/>
              </a:rPr>
              <a:t>.  </a:t>
            </a:r>
          </a:p>
          <a:p>
            <a:pPr algn="just"/>
            <a:r>
              <a:rPr lang="ru-RU" sz="2400" dirty="0">
                <a:solidFill>
                  <a:schemeClr val="tx1">
                    <a:lumMod val="10000"/>
                  </a:schemeClr>
                </a:solidFill>
                <a:latin typeface="Times New Roman" panose="02020603050405020304" pitchFamily="18" charset="0"/>
                <a:cs typeface="Times New Roman" panose="02020603050405020304" pitchFamily="18" charset="0"/>
              </a:rPr>
              <a:t>2. Витамины не являются пластическим материалом. Исключение – витамин F.  </a:t>
            </a:r>
          </a:p>
          <a:p>
            <a:pPr algn="just"/>
            <a:r>
              <a:rPr lang="ru-RU" sz="2400" dirty="0">
                <a:solidFill>
                  <a:schemeClr val="tx1">
                    <a:lumMod val="10000"/>
                  </a:schemeClr>
                </a:solidFill>
                <a:latin typeface="Times New Roman" panose="02020603050405020304" pitchFamily="18" charset="0"/>
                <a:cs typeface="Times New Roman" panose="02020603050405020304" pitchFamily="18" charset="0"/>
              </a:rPr>
              <a:t>3. Витамины не служат источником энергии. Исключение – витамин F.  </a:t>
            </a:r>
          </a:p>
          <a:p>
            <a:pPr algn="just"/>
            <a:r>
              <a:rPr lang="ru-RU" sz="2400" b="1" dirty="0">
                <a:solidFill>
                  <a:schemeClr val="accent4">
                    <a:lumMod val="50000"/>
                  </a:schemeClr>
                </a:solidFill>
                <a:latin typeface="Times New Roman" panose="02020603050405020304" pitchFamily="18" charset="0"/>
                <a:cs typeface="Times New Roman" panose="02020603050405020304" pitchFamily="18" charset="0"/>
              </a:rPr>
              <a:t>4. Витамины биологически активны уже в малых количествах и необходимы для всех жизненных процессов.  </a:t>
            </a:r>
          </a:p>
          <a:p>
            <a:pPr algn="just"/>
            <a:r>
              <a:rPr lang="ru-RU" sz="2400" b="1" dirty="0">
                <a:solidFill>
                  <a:schemeClr val="accent4">
                    <a:lumMod val="50000"/>
                  </a:schemeClr>
                </a:solidFill>
                <a:latin typeface="Times New Roman" panose="02020603050405020304" pitchFamily="18" charset="0"/>
                <a:cs typeface="Times New Roman" panose="02020603050405020304" pitchFamily="18" charset="0"/>
              </a:rPr>
              <a:t>5. Витамины неспецифичны по органам. </a:t>
            </a:r>
          </a:p>
          <a:p>
            <a:pPr algn="just"/>
            <a:r>
              <a:rPr lang="ru-RU" sz="2400" b="1" dirty="0">
                <a:solidFill>
                  <a:schemeClr val="accent4">
                    <a:lumMod val="50000"/>
                  </a:schemeClr>
                </a:solidFill>
                <a:latin typeface="Times New Roman" panose="02020603050405020304" pitchFamily="18" charset="0"/>
                <a:cs typeface="Times New Roman" panose="02020603050405020304" pitchFamily="18" charset="0"/>
              </a:rPr>
              <a:t>6. В повышенных дозах могут использоваться в лечебных целях в качестве неспецифических средств.</a:t>
            </a:r>
          </a:p>
        </p:txBody>
      </p:sp>
    </p:spTree>
    <p:extLst>
      <p:ext uri="{BB962C8B-B14F-4D97-AF65-F5344CB8AC3E}">
        <p14:creationId xmlns:p14="http://schemas.microsoft.com/office/powerpoint/2010/main" val="1477966795"/>
      </p:ext>
    </p:extLst>
  </p:cSld>
  <p:clrMapOvr>
    <a:masterClrMapping/>
  </p:clrMapOvr>
</p:sld>
</file>

<file path=ppt/theme/theme1.xml><?xml version="1.0" encoding="utf-8"?>
<a:theme xmlns:a="http://schemas.openxmlformats.org/drawingml/2006/main" name="Тема3">
  <a:themeElements>
    <a:clrScheme name="Другая 1">
      <a:dk1>
        <a:srgbClr val="F2F2F2"/>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464</TotalTime>
  <Words>1582</Words>
  <Application>Microsoft Office PowerPoint</Application>
  <PresentationFormat>Экран (4:3)</PresentationFormat>
  <Paragraphs>255</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Times New Roman</vt:lpstr>
      <vt:lpstr>Tinos</vt:lpstr>
      <vt:lpstr>Wingdings</vt:lpstr>
      <vt:lpstr>Тема3</vt:lpstr>
      <vt:lpstr>Витамины-основа жизни</vt:lpstr>
      <vt:lpstr>Цель занятия</vt:lpstr>
      <vt:lpstr>Задачи занятия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лучше – естественные или искусственные витамины?</vt:lpstr>
      <vt:lpstr>Презентация PowerPoint</vt:lpstr>
      <vt:lpstr>Авитаминоз.</vt:lpstr>
      <vt:lpstr>Гипервитаминоз.</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Витамины.</dc:title>
  <dc:creator>Юлия</dc:creator>
  <cp:lastModifiedBy>Арина Бибарцева</cp:lastModifiedBy>
  <cp:revision>57</cp:revision>
  <dcterms:created xsi:type="dcterms:W3CDTF">2015-04-24T12:29:50Z</dcterms:created>
  <dcterms:modified xsi:type="dcterms:W3CDTF">2025-10-16T05:41:54Z</dcterms:modified>
</cp:coreProperties>
</file>