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-114" y="-6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5-10-23T16:02:40.188"/>
    </inkml:context>
    <inkml:brush xml:id="br0">
      <inkml:brushProperty name="width" value="0.10583" units="cm"/>
      <inkml:brushProperty name="height" value="0.10583" units="cm"/>
      <inkml:brushProperty name="fitToCurve" value="1"/>
    </inkml:brush>
  </inkml:definitions>
  <inkml:traceGroup>
    <inkml:annotationXML>
      <emma:emma xmlns:emma="http://www.w3.org/2003/04/emma" version="1.0">
        <emma:interpretation id="{56889695-57E7-4FBC-9C48-2043A369D4BB}" emma:medium="tactile" emma:mode="ink">
          <msink:context xmlns:msink="http://schemas.microsoft.com/ink/2010/main" type="writingRegion" rotatedBoundingBox="26106,13768 26378,14564 26101,14659 25829,13863"/>
        </emma:interpretation>
      </emma:emma>
    </inkml:annotationXML>
    <inkml:traceGroup>
      <inkml:annotationXML>
        <emma:emma xmlns:emma="http://www.w3.org/2003/04/emma" version="1.0">
          <emma:interpretation id="{49054150-EB7E-415E-A1EC-69CB6E241517}" emma:medium="tactile" emma:mode="ink">
            <msink:context xmlns:msink="http://schemas.microsoft.com/ink/2010/main" type="paragraph" rotatedBoundingBox="26106,13768 26378,14564 26101,14659 25829,138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0D4EB20-C963-49A8-901F-8B6916FAEFDF}" emma:medium="tactile" emma:mode="ink">
              <msink:context xmlns:msink="http://schemas.microsoft.com/ink/2010/main" type="line" rotatedBoundingBox="26106,13768 26378,14564 26101,14658 25829,13863"/>
            </emma:interpretation>
          </emma:emma>
        </inkml:annotationXML>
        <inkml:traceGroup>
          <inkml:annotationXML>
            <emma:emma xmlns:emma="http://www.w3.org/2003/04/emma" version="1.0">
              <emma:interpretation id="{8256E6B1-89CC-496A-8F22-82DD3F7F58B7}" emma:medium="tactile" emma:mode="ink">
                <msink:context xmlns:msink="http://schemas.microsoft.com/ink/2010/main" type="inkWord" rotatedBoundingBox="26106,13768 26378,14564 26101,14658 25829,13863"/>
              </emma:interpretation>
            </emma:emma>
          </inkml:annotationXML>
          <inkml:trace contextRef="#ctx0" brushRef="#br0">0 0 0,'24'0'484,"0"0"-390,-24 24-63,0 0-31,25-24 16,-1 0 15,0 0-15,-24 24-1,24-24 1,-24 24 0,24-24-1,1 0-15,-25 25 31,24-25-15,0 0 47,-24 24-32,24-24 16,-24 24-32,24-24 1,1 0 78,-25 24-16,0 0-78,24-24 78,-24 25-78,24-25 16,-24 24-16,0 0 15,24-24-15,-24 24 16,24-24-16,-24 24 15,0 0 579,0 1-578,0-1 62,0 0-62,0 0-1,0 0 1,0 1 31,-24-25 0,24 24-1,0 0-30,-24-24-16,24 24 31,-24-24 16,24 24 156,0 1-62,0-1-141,0 0 0,-24-24 31,-1 24-15,25 0-1,0 1-15,-24-25 16,24 24 0,0 0-1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smtClean="0"/>
              <a:t>10/24/2025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2762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smtClean="0"/>
              <a:t>10/24/2025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575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smtClean="0"/>
              <a:t>10/24/2025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922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smtClean="0"/>
              <a:t>10/24/2025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9441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smtClean="0"/>
              <a:t>10/24/2025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109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10/24/2025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8983894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10/24/2025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4227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smtClean="0"/>
              <a:t>10/24/2025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1874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smtClean="0"/>
              <a:t>10/24/2025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664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smtClean="0"/>
              <a:t>10/24/2025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301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smtClean="0"/>
              <a:t>10/24/2025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241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smtClean="0"/>
              <a:t>10/24/2025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888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smtClean="0"/>
              <a:t>10/24/2025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636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smtClean="0"/>
              <a:t>10/24/2025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385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smtClean="0"/>
              <a:t>10/24/2025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168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smtClean="0"/>
              <a:t>10/24/2025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242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smtClean="0"/>
              <a:t>10/24/2025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758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1CF1133-3259-4C45-BABA-5B62D9C6F78D}" type="datetimeFigureOut">
              <a:rPr lang="en-US" smtClean="0"/>
              <a:t>10/24/2025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4213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5" Type="http://schemas.openxmlformats.org/officeDocument/2006/relationships/image" Target="../media/image11.emf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2" y="685800"/>
            <a:ext cx="8001000" cy="26582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РЕШЕНИЕ ЗАДАЧ №14</a:t>
            </a:r>
            <a:br>
              <a:rPr lang="ru-RU" dirty="0" smtClean="0"/>
            </a:br>
            <a:r>
              <a:rPr lang="ru-RU" dirty="0" smtClean="0"/>
              <a:t>СТЕРЕОМЕТРИЯ </a:t>
            </a:r>
            <a:br>
              <a:rPr lang="ru-RU" dirty="0" smtClean="0"/>
            </a:br>
            <a:r>
              <a:rPr lang="ru-RU" dirty="0" smtClean="0"/>
              <a:t>ЕГЭ ПРОФИЛЬНЫЙ УРОВЕНЬ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91200" y="5359159"/>
            <a:ext cx="6400800" cy="719424"/>
          </a:xfrm>
        </p:spPr>
        <p:txBody>
          <a:bodyPr/>
          <a:lstStyle/>
          <a:p>
            <a:r>
              <a:rPr lang="ru-RU" dirty="0" smtClean="0"/>
              <a:t>Усова Людмила Борисовна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82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138466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14 № 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507634  Длина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ребра правильного тетраэдра ABCD равна 1. M — середина ребра BC, L — середина ребра AB.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Докажите, что плоскость, параллельная прямой CL и содержащая прямую DM, делит ребро AB в отношении 3 : 1, считая 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вершины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Найдите угол между прямыми DM и CL.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10" y="1611086"/>
            <a:ext cx="7210698" cy="408432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9879" y="1611086"/>
            <a:ext cx="4327950" cy="431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1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21921" y="111036"/>
                <a:ext cx="11861074" cy="1026748"/>
              </a:xfrm>
            </p:spPr>
            <p:txBody>
              <a:bodyPr>
                <a:normAutofit lnSpcReduction="10000"/>
              </a:bodyPr>
              <a:lstStyle/>
              <a:p>
                <a:pPr marL="0" indent="0" algn="just">
                  <a:buNone/>
                </a:pPr>
                <a:r>
                  <a:rPr lang="ru-RU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ru-RU" sz="1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Тип 14 № 513276 В правильной четырёхугольной пирамиде SABCD с вершиной S сторона основания равна 8. Точка L — середина ребра SC. Тангенс угла между прямыми BL и SA равен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8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ru-RU" sz="18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ru-RU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ru-RU" sz="18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ru-RU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</m:den>
                    </m:f>
                    <m:r>
                      <a:rPr lang="ru-RU" sz="18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ru-RU" sz="1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а) Пусть O — центр основания пирамиды. Докажите, что прямые BO и LO перпендикулярны. б) Найдите площадь поверхности пирамиды. 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1921" y="111036"/>
                <a:ext cx="11861074" cy="1026748"/>
              </a:xfrm>
              <a:blipFill>
                <a:blip r:embed="rId3"/>
                <a:stretch>
                  <a:fillRect l="-514" t="-5917" r="-411" b="-94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148046" y="1957881"/>
                <a:ext cx="5826034" cy="39379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ru-RU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а) Так как  </a:t>
                </a:r>
                <a:r>
                  <a:rPr lang="ru-RU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OL</a:t>
                </a:r>
                <a:r>
                  <a:rPr lang="ru-RU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  это  средняя линия треугольника </a:t>
                </a:r>
                <a:r>
                  <a:rPr lang="ru-RU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SAC</a:t>
                </a:r>
                <a:r>
                  <a:rPr lang="ru-RU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значит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𝐿𝑂</m:t>
                    </m:r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∥</m:t>
                    </m:r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𝑆𝐴</m:t>
                    </m:r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 </m:t>
                    </m:r>
                  </m:oMath>
                </a14:m>
                <a:r>
                  <a:rPr lang="ru-RU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Но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𝐴𝑆</m:t>
                    </m:r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⊥</m:t>
                    </m:r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𝐷𝐵</m:t>
                    </m:r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</m:t>
                    </m:r>
                  </m:oMath>
                </a14:m>
                <a:r>
                  <a:rPr lang="ru-RU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по теореме о трех перпендикулярах, известно, что проекция наклонной </a:t>
                </a:r>
                <a:r>
                  <a:rPr lang="ru-RU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AS</a:t>
                </a:r>
                <a:r>
                  <a:rPr lang="ru-RU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на плоскость основания пирамиды  — прямая 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𝐴𝑂</m:t>
                    </m:r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⊥</m:t>
                    </m:r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𝐵𝐷</m:t>
                    </m:r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  </m:t>
                    </m:r>
                  </m:oMath>
                </a14:m>
                <a:r>
                  <a:rPr lang="ru-RU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Следовательно, 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𝐿𝑂</m:t>
                    </m:r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⊥</m:t>
                    </m:r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𝐵𝐷</m:t>
                    </m:r>
                  </m:oMath>
                </a14:m>
                <a:r>
                  <a:rPr lang="ru-RU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 то есть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𝐿𝑂</m:t>
                    </m:r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⊥</m:t>
                    </m:r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𝐵𝑂</m:t>
                    </m:r>
                  </m:oMath>
                </a14:m>
                <a:endParaRPr lang="ru-RU" sz="16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ru-RU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б)  Пусть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𝑆𝐴</m:t>
                    </m:r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ru-RU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en-US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OBL</a:t>
                </a:r>
                <a:r>
                  <a:rPr lang="ru-RU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прямоугольный. Тогда </a:t>
                </a:r>
                <a:r>
                  <a:rPr lang="ru-RU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𝐵𝑂</m:t>
                    </m:r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𝐵𝐷</m:t>
                    </m:r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=4</m:t>
                    </m:r>
                    <m:rad>
                      <m:radPr>
                        <m:degHide m:val="on"/>
                        <m:ctrlPr>
                          <a:rPr lang="ru-RU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e>
                    </m:rad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ru-RU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𝑂𝐿</m:t>
                    </m:r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Кроме того,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𝑡𝑔</m:t>
                    </m:r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∠</m:t>
                    </m:r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𝐵𝐿𝑂</m:t>
                    </m:r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𝐵𝑂</m:t>
                        </m:r>
                      </m:num>
                      <m:den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𝑂𝐿</m:t>
                        </m:r>
                      </m:den>
                    </m:f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ru-RU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</m:den>
                    </m:f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ru-RU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откуда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=4</m:t>
                    </m:r>
                    <m:rad>
                      <m:radPr>
                        <m:degHide m:val="on"/>
                        <m:ctrlPr>
                          <a:rPr lang="ru-RU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e>
                    </m:rad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 </m:t>
                    </m:r>
                  </m:oMath>
                </a14:m>
                <a:r>
                  <a:rPr lang="ru-RU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Рассмотрим любую боковую грань пирамиды и найдем ее высоту.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en-US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SBC </a:t>
                </a:r>
                <a:r>
                  <a:rPr lang="ru-RU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равнобедренный,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𝑆𝐶</m:t>
                    </m:r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𝑆𝐵</m:t>
                    </m:r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=4</m:t>
                    </m:r>
                    <m:rad>
                      <m:radPr>
                        <m:degHide m:val="on"/>
                        <m:ctrlPr>
                          <a:rPr lang="ru-RU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e>
                    </m:rad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 </m:t>
                    </m:r>
                  </m:oMath>
                </a14:m>
                <a:r>
                  <a:rPr lang="ru-RU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Тогда высота боковой грани пирамиды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h</m:t>
                    </m:r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80−16</m:t>
                        </m:r>
                      </m:e>
                    </m:rad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=8   </m:t>
                    </m:r>
                  </m:oMath>
                </a14:m>
                <a:r>
                  <a:rPr lang="ru-RU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и площадь поверхности пирамиды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</m:t>
                    </m:r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=4</m:t>
                    </m:r>
                    <m:f>
                      <m:fPr>
                        <m:ctrlPr>
                          <a:rPr lang="ru-RU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𝐵𝐶</m:t>
                        </m:r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⋅</m:t>
                        </m:r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h</m:t>
                        </m:r>
                      </m:num>
                      <m:den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ru-RU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𝐵𝐶</m:t>
                        </m:r>
                      </m:e>
                      <m:sup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=4</m:t>
                    </m:r>
                    <m:f>
                      <m:fPr>
                        <m:ctrlPr>
                          <a:rPr lang="ru-RU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8⋅8</m:t>
                        </m:r>
                      </m:num>
                      <m:den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ru-RU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e>
                      <m:sup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=192.</m:t>
                    </m:r>
                  </m:oMath>
                </a14:m>
                <a:r>
                  <a:rPr lang="ru-RU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  <a:endParaRPr lang="ru-RU" sz="16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46" y="1957881"/>
                <a:ext cx="5826034" cy="3937938"/>
              </a:xfrm>
              <a:prstGeom prst="rect">
                <a:avLst/>
              </a:prstGeom>
              <a:blipFill>
                <a:blip r:embed="rId4"/>
                <a:stretch>
                  <a:fillRect l="-837" t="-774" r="-9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6293" y="1569219"/>
            <a:ext cx="5353501" cy="4503334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 flipH="1">
            <a:off x="9919063" y="3335383"/>
            <a:ext cx="374468" cy="2377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Рукописный ввод 14"/>
              <p14:cNvContentPartPr/>
              <p14:nvPr/>
            </p14:nvContentPartPr>
            <p14:xfrm>
              <a:off x="9300737" y="4990149"/>
              <a:ext cx="148320" cy="287640"/>
            </p14:xfrm>
          </p:contentPart>
        </mc:Choice>
        <mc:Fallback xmlns="">
          <p:pic>
            <p:nvPicPr>
              <p:cNvPr id="15" name="Рукописный ввод 1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281657" y="4971069"/>
                <a:ext cx="186480" cy="32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640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-106678"/>
            <a:ext cx="12131040" cy="11429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14 № 500213 На ребре CC1 куба ABCDA1B1C1D1 отмечена точка E так, что CE : EC1 = 1 : 2. а) Пусть точка F делит ребро BB1 в отношении 1 : 2, считая от вершины B1 . Докажите, что угол между прямыми BE и AC1 равен углу AC1F. б) Найдите угол между прямыми BE и AC1 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714" y="1261000"/>
            <a:ext cx="4354286" cy="5597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52" y="1388071"/>
            <a:ext cx="7602852" cy="477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97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1079863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Тип 14 № 507576 а) Дан прямоугольный параллелепипед ABCDA1B1C1D1 . Докажите, что все грани тетраэдра ACB1D1 — равные треугольники (тетраэдр, обладающий таким свойством, называют </a:t>
            </a: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равногранным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б) В прямоугольном параллелепипеде ABCDA1B1C1D1 найдите угол между плоскостью A1BC и прямой BC1 , если AA1 = 8, AB = 6, BC = 15.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90" y="1079863"/>
            <a:ext cx="3824055" cy="31202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4137" y="2783897"/>
            <a:ext cx="3950384" cy="38003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9634" y="1231598"/>
            <a:ext cx="7981406" cy="11284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791" y="4351808"/>
            <a:ext cx="7708426" cy="2232479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 flipV="1">
            <a:off x="548640" y="2569029"/>
            <a:ext cx="3056709" cy="1402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548640" y="2569029"/>
            <a:ext cx="3056709" cy="1402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548640" y="2569029"/>
            <a:ext cx="3126377" cy="1402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438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921" y="104503"/>
            <a:ext cx="11939450" cy="111469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Тип 14 № 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526591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основании прямой треугольной призмы ABCA1B1C1 лежит равнобедренный треугольник ABC с основанием AC. Точка K  — середина ребра A1B1, а точка M делит ребро AC в отношении AM : MC  =  1 : 3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  Докажите, что KM перпендикулярно AC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  Найдите угол между прямой KM и плоскостью ABC, если AB  =  12, AC  =  16 и AA1  =  6.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6721" y="1825367"/>
            <a:ext cx="3334650" cy="4373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121921" y="2141600"/>
                <a:ext cx="8604800" cy="32355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а)  Пусть </a:t>
                </a:r>
                <a:r>
                  <a:rPr lang="ru-RU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ru-RU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  — середина ребра </a:t>
                </a:r>
                <a:r>
                  <a:rPr lang="ru-RU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ru-RU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ru-RU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  — середина ребра </a:t>
                </a:r>
                <a:r>
                  <a:rPr lang="ru-RU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AС</a:t>
                </a:r>
                <a:r>
                  <a:rPr lang="ru-RU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Треугольник </a:t>
                </a:r>
                <a:r>
                  <a:rPr lang="ru-RU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ru-RU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равнобедренный, поэтому отрезок </a:t>
                </a:r>
                <a:r>
                  <a:rPr lang="ru-RU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BE</a:t>
                </a:r>
                <a:r>
                  <a:rPr lang="ru-RU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перпендикулярен отрезку </a:t>
                </a:r>
                <a:r>
                  <a:rPr lang="ru-RU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AС</a:t>
                </a:r>
                <a:r>
                  <a:rPr lang="ru-RU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Поскольку </a:t>
                </a:r>
                <a:r>
                  <a:rPr lang="ru-RU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AM : MC</a:t>
                </a:r>
                <a:r>
                  <a:rPr lang="ru-RU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  =  1 : 3, имеем </a:t>
                </a:r>
                <a:r>
                  <a:rPr lang="ru-RU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AM</a:t>
                </a:r>
                <a:r>
                  <a:rPr lang="ru-RU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  =  </a:t>
                </a:r>
                <a:r>
                  <a:rPr lang="ru-RU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ME</a:t>
                </a:r>
                <a:r>
                  <a:rPr lang="ru-RU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Значит, треугольник </a:t>
                </a:r>
                <a:r>
                  <a:rPr lang="ru-RU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AML</a:t>
                </a:r>
                <a:r>
                  <a:rPr lang="ru-RU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подобен треугольнику </a:t>
                </a:r>
                <a:r>
                  <a:rPr lang="ru-RU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AEB</a:t>
                </a:r>
                <a:r>
                  <a:rPr lang="ru-RU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Следовательно, отрезок </a:t>
                </a:r>
                <a:r>
                  <a:rPr lang="ru-RU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LM</a:t>
                </a:r>
                <a:r>
                  <a:rPr lang="ru-RU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перпендикулярен отрезку </a:t>
                </a:r>
                <a:r>
                  <a:rPr lang="ru-RU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AС</a:t>
                </a:r>
                <a:r>
                  <a:rPr lang="ru-RU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Поскольку отрезок </a:t>
                </a:r>
                <a:r>
                  <a:rPr lang="ru-RU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KL</a:t>
                </a:r>
                <a:r>
                  <a:rPr lang="ru-RU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перпендикулярен плоскости </a:t>
                </a:r>
                <a:r>
                  <a:rPr lang="ru-RU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ru-RU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получаем, что отрезок </a:t>
                </a:r>
                <a:r>
                  <a:rPr lang="ru-RU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ru-RU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перпендикулярен плоскости </a:t>
                </a:r>
                <a:r>
                  <a:rPr lang="ru-RU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KLM</a:t>
                </a:r>
                <a:r>
                  <a:rPr lang="ru-RU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а значит, </a:t>
                </a:r>
                <a:r>
                  <a:rPr lang="ru-RU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KM</a:t>
                </a:r>
                <a:r>
                  <a:rPr lang="ru-RU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перпендикулярно </a:t>
                </a:r>
                <a:r>
                  <a:rPr lang="ru-RU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ru-RU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1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б)  Отрезок </a:t>
                </a:r>
                <a:r>
                  <a:rPr lang="ru-RU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KL</a:t>
                </a:r>
                <a:r>
                  <a:rPr lang="ru-RU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перпендикулярен плоскости </a:t>
                </a:r>
                <a:r>
                  <a:rPr lang="ru-RU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ru-RU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и отрезок </a:t>
                </a:r>
                <a:r>
                  <a:rPr lang="ru-RU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KM</a:t>
                </a:r>
                <a:r>
                  <a:rPr lang="ru-RU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перпендикулярен отрезку </a:t>
                </a:r>
                <a:r>
                  <a:rPr lang="ru-RU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ru-RU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поэтому искомый угол равен углу </a:t>
                </a:r>
                <a:r>
                  <a:rPr lang="ru-RU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LMK</a:t>
                </a:r>
                <a:r>
                  <a:rPr lang="ru-RU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Имеем </a:t>
                </a:r>
                <a:r>
                  <a:rPr lang="ru-RU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KL</a:t>
                </a:r>
                <a:r>
                  <a:rPr lang="ru-RU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  =  </a:t>
                </a:r>
                <a:r>
                  <a:rPr lang="ru-RU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AA</a:t>
                </a:r>
                <a:r>
                  <a:rPr lang="ru-RU" baseline="-25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  =  6,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𝑀𝐿</m:t>
                    </m:r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𝐴𝐿</m:t>
                            </m:r>
                          </m:e>
                          <m:sup>
                            <m:r>
                              <a:rPr lang="ru-RU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ru-RU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𝐴𝑀</m:t>
                            </m:r>
                          </m:e>
                          <m:sup>
                            <m:r>
                              <a:rPr lang="ru-RU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ru-RU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   </m:t>
                    </m:r>
                  </m:oMath>
                </a14:m>
                <a:endParaRPr lang="ru-RU" sz="1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Следовательно,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𝑡𝑔</m:t>
                    </m:r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𝐿𝑀𝐾</m:t>
                    </m:r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𝐿𝐾</m:t>
                        </m:r>
                      </m:num>
                      <m:den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𝐿𝑀</m:t>
                        </m:r>
                      </m:den>
                    </m:f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ru-RU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</m:den>
                    </m:f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ru-RU" sz="1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1" y="2141600"/>
                <a:ext cx="8604800" cy="3235566"/>
              </a:xfrm>
              <a:prstGeom prst="rect">
                <a:avLst/>
              </a:prstGeom>
              <a:blipFill>
                <a:blip r:embed="rId3"/>
                <a:stretch>
                  <a:fillRect l="-567" t="-942" r="-5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433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3949"/>
            <a:ext cx="12192000" cy="116041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14 № 526675 В правильной треугольной призме ABCA1B1C1 сторона основания равна 4, а боковое ребро равно 2. Точка M — середина ребра A1C1 , а точка O — точка пересечения диагоналей боковой грани ABB1A1 . а) Докажите, что точка пересечения диагоналей четырёхугольника, являющегося сечением призмы ABCA1B1C1 плоскостью AMB, лежит на отрезке OC1 . б) Найдите угол между прямой 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OC1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плоскостью AMB.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5132" y="1084217"/>
            <a:ext cx="4336868" cy="56213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03" y="1236618"/>
            <a:ext cx="7480663" cy="546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46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10711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14 № 509502 В кубе ABCDA1B1C1D1 все рёбра равны 4. На его ребре BB1 отмечена точка K так, что KB = 3. Через точки K и C1 построена плоскость α, параллельная прямой BD1 . а) Докажите, что A1P : PB1 = 2 : 1, где P — точка пересечения плоскости α с ребром A1B1 . б) Найдите угол наклона плоскости α к плоскости грани BB1C1C.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8869" y="1436914"/>
            <a:ext cx="3283130" cy="53339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0" y="1436914"/>
                <a:ext cx="8786949" cy="52249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sz="1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а)  В плоскости </a:t>
                </a:r>
                <a14:m>
                  <m:oMath xmlns:m="http://schemas.openxmlformats.org/officeDocument/2006/math">
                    <m:r>
                      <a:rPr lang="ru-RU" sz="1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  <m:sSub>
                      <m:sSubPr>
                        <m:ctrlPr>
                          <a:rPr lang="ru-RU" sz="16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ru-RU" sz="1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sz="16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ru-RU" sz="1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sz="1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ru-RU" sz="1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через точку </a:t>
                </a:r>
                <a:r>
                  <a:rPr lang="ru-RU" sz="16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К</a:t>
                </a:r>
                <a:r>
                  <a:rPr lang="ru-RU" sz="1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проведем прямую параллельно</a:t>
                </a:r>
                <a14:m>
                  <m:oMath xmlns:m="http://schemas.openxmlformats.org/officeDocument/2006/math">
                    <m:r>
                      <a:rPr lang="ru-RU" sz="1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u-RU" sz="1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  <m:sSub>
                      <m:sSubPr>
                        <m:ctrlPr>
                          <a:rPr lang="ru-RU" sz="16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ru-RU" sz="1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1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Пусть эта прямая пересекает диагональ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ru-RU" sz="1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sz="16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ru-RU" sz="1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1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 точке </a:t>
                </a:r>
                <a:r>
                  <a:rPr lang="ru-RU" sz="16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ru-RU" sz="1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В плоскости основания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ru-RU" sz="1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sz="16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ru-RU" sz="1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sz="16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ru-RU" sz="1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sz="16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ru-RU" sz="1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1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проведем прямую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ru-RU" sz="1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sz="1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𝐿</m:t>
                    </m:r>
                    <m:r>
                      <a:rPr lang="ru-RU" sz="1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ru-RU" sz="1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пусть она пересекает сторону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ru-RU" sz="1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sz="16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ru-RU" sz="1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1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в точке </a:t>
                </a:r>
                <a:r>
                  <a:rPr lang="ru-RU" sz="16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ru-RU" sz="1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Треугольник </a:t>
                </a:r>
                <a:r>
                  <a:rPr lang="ru-RU" sz="16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KPC</a:t>
                </a:r>
                <a:r>
                  <a:rPr lang="ru-RU" sz="1600" baseline="-25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1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  — сечение, проходящее через точки </a:t>
                </a:r>
                <a:r>
                  <a:rPr lang="ru-RU" sz="16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К</a:t>
                </a:r>
                <a:r>
                  <a:rPr lang="ru-RU" sz="1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:r>
                  <a:rPr lang="ru-RU" sz="16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lang="ru-RU" sz="1600" baseline="-25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1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параллельно прямой </a:t>
                </a:r>
                <a:r>
                  <a:rPr lang="ru-RU" sz="16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BD</a:t>
                </a:r>
                <a:r>
                  <a:rPr lang="ru-RU" sz="1600" baseline="-25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1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Действительно, прямая </a:t>
                </a:r>
                <a:r>
                  <a:rPr lang="ru-RU" sz="16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BD</a:t>
                </a:r>
                <a:r>
                  <a:rPr lang="ru-RU" sz="1600" baseline="-25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1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параллельна плоскости сечения, так как параллельна по построению прямой </a:t>
                </a:r>
                <a:r>
                  <a:rPr lang="ru-RU" sz="16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KL</a:t>
                </a:r>
                <a:r>
                  <a:rPr lang="ru-RU" sz="1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ru-RU" sz="16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sz="1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Найдем координаты точки </a:t>
                </a:r>
                <a:r>
                  <a:rPr lang="ru-RU" sz="16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ru-RU" sz="1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как точку пересечения прямой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ru-RU" sz="1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sz="16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ru-RU" sz="1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1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с плоскостью </a:t>
                </a:r>
                <a:r>
                  <a:rPr lang="ru-RU" sz="16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KPC</a:t>
                </a:r>
                <a:r>
                  <a:rPr lang="ru-RU" sz="1600" baseline="-25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ru-RU" sz="1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Уравнение прямой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ru-RU" sz="1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sz="16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ru-RU" sz="1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1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через две различные точки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ru-RU" sz="1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ru-RU" sz="16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1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4;0;4</m:t>
                        </m:r>
                      </m:e>
                    </m:d>
                    <m:r>
                      <a:rPr lang="ru-RU" sz="1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ru-RU" sz="16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ru-RU" sz="1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sz="1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(4;4;4)</m:t>
                    </m:r>
                  </m:oMath>
                </a14:m>
                <a:r>
                  <a:rPr lang="ru-RU" sz="1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имеет вид :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16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16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ru-RU" sz="16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=4</m:t>
                            </m:r>
                          </m:e>
                          <m:e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ru-RU" sz="16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=4</m:t>
                            </m:r>
                            <m:r>
                              <a:rPr lang="ru-RU" sz="16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  <m:r>
                              <a:rPr lang="ru-RU" sz="16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=4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16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ru-RU" sz="1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Точки</a:t>
                </a:r>
                <a14:m>
                  <m:oMath xmlns:m="http://schemas.openxmlformats.org/officeDocument/2006/math">
                    <m:r>
                      <a:rPr lang="ru-RU" sz="1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ru-RU" sz="16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С</m:t>
                        </m:r>
                      </m:e>
                      <m:sub>
                        <m:r>
                          <a:rPr lang="ru-RU" sz="1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ru-RU" sz="16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1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0;4;4</m:t>
                        </m:r>
                      </m:e>
                    </m:d>
                    <m:r>
                      <a:rPr lang="ru-RU" sz="1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1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𝐾</m:t>
                    </m:r>
                    <m:d>
                      <m:dPr>
                        <m:ctrlPr>
                          <a:rPr lang="ru-RU" sz="16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1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4;4;3</m:t>
                        </m:r>
                      </m:e>
                    </m:d>
                    <m:r>
                      <a:rPr lang="ru-RU" sz="1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ru-RU" sz="16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ru-RU" sz="1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ru-RU" sz="16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1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0;0;4</m:t>
                        </m:r>
                      </m:e>
                    </m:d>
                    <m:r>
                      <a:rPr lang="ru-RU" sz="1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1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ru-RU" sz="1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(4;4;0)</m:t>
                    </m:r>
                  </m:oMath>
                </a14:m>
                <a:r>
                  <a:rPr lang="ru-RU" sz="1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и вектор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16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ru-RU" sz="1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  <m:sSub>
                          <m:sSubPr>
                            <m:ctrlPr>
                              <a:rPr lang="ru-RU" sz="16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16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ru-RU" sz="16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ru-RU" sz="1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(−4;−4;4)</m:t>
                    </m:r>
                  </m:oMath>
                </a14:m>
                <a:r>
                  <a:rPr lang="ru-RU" sz="1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16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sz="1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Уравнение плоскости </a:t>
                </a:r>
                <a:r>
                  <a:rPr lang="ru-RU" sz="16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KPC</a:t>
                </a:r>
                <a:r>
                  <a:rPr lang="ru-RU" sz="1600" baseline="-25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ru-RU" sz="1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через две точки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С</m:t>
                        </m:r>
                      </m:e>
                      <m:sub>
                        <m:r>
                          <a:rPr lang="ru-RU" sz="1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ru-RU" sz="16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1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0;4;4</m:t>
                        </m:r>
                      </m:e>
                    </m:d>
                    <m:r>
                      <a:rPr lang="ru-RU" sz="1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1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𝐾</m:t>
                    </m:r>
                    <m:d>
                      <m:dPr>
                        <m:ctrlPr>
                          <a:rPr lang="ru-RU" sz="16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1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4;4;3</m:t>
                        </m:r>
                      </m:e>
                    </m:d>
                  </m:oMath>
                </a14:m>
                <a:r>
                  <a:rPr lang="ru-RU" sz="1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и коллинеарный плоскости вектор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16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ru-RU" sz="1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  <m:sSub>
                          <m:sSubPr>
                            <m:ctrlPr>
                              <a:rPr lang="ru-RU" sz="16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16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ru-RU" sz="16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ru-RU" sz="16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1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−4;−4;4</m:t>
                        </m:r>
                      </m:e>
                    </m:d>
                    <m:r>
                      <a:rPr lang="ru-RU" sz="1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r>
                  <a:rPr lang="ru-RU" sz="1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имеет вид</a:t>
                </a:r>
                <a:endParaRPr lang="ru-RU" sz="16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sz="1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1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+3</m:t>
                    </m:r>
                    <m:r>
                      <a:rPr lang="ru-RU" sz="1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ru-RU" sz="1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+4</m:t>
                    </m:r>
                    <m:r>
                      <a:rPr lang="ru-RU" sz="1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ru-RU" sz="1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−28=0.</m:t>
                    </m:r>
                  </m:oMath>
                </a14:m>
                <a:r>
                  <a:rPr lang="ru-RU" sz="1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Тогда координаты точки </a:t>
                </a:r>
                <a14:m>
                  <m:oMath xmlns:m="http://schemas.openxmlformats.org/officeDocument/2006/math">
                    <m:r>
                      <a:rPr lang="ru-RU" sz="1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ru-RU" sz="1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(4;</m:t>
                    </m:r>
                    <m:f>
                      <m:fPr>
                        <m:ctrlPr>
                          <a:rPr lang="ru-RU" sz="16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1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ru-RU" sz="1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ru-RU" sz="1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;4)</m:t>
                    </m:r>
                  </m:oMath>
                </a14:m>
                <a:r>
                  <a:rPr lang="ru-RU" sz="1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ru-RU" sz="1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sz="1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ru-RU" sz="1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16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1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ru-RU" sz="1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1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ru-RU" sz="1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sSub>
                      <m:sSubPr>
                        <m:ctrlPr>
                          <a:rPr lang="ru-RU" sz="16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ru-RU" sz="1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sz="1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16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1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ru-RU" sz="1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1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Следовательно,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ru-RU" sz="1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sz="1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ru-RU" sz="1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ru-RU" sz="1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sSub>
                      <m:sSubPr>
                        <m:ctrlPr>
                          <a:rPr lang="ru-RU" sz="16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ru-RU" sz="1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sz="1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=2:1</m:t>
                    </m:r>
                  </m:oMath>
                </a14:m>
                <a:r>
                  <a:rPr lang="ru-RU" sz="1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16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sz="1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б)   угол наклона плоскости </a:t>
                </a:r>
                <a:r>
                  <a:rPr lang="ru-RU" sz="16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KPC</a:t>
                </a:r>
                <a:r>
                  <a:rPr lang="ru-RU" sz="1600" baseline="-25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  </a:t>
                </a:r>
                <a14:m>
                  <m:oMath xmlns:m="http://schemas.openxmlformats.org/officeDocument/2006/math">
                    <m:r>
                      <a:rPr lang="ru-RU" sz="1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+3</m:t>
                    </m:r>
                    <m:r>
                      <a:rPr lang="ru-RU" sz="1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ru-RU" sz="1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+4</m:t>
                    </m:r>
                    <m:r>
                      <a:rPr lang="ru-RU" sz="1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ru-RU" sz="1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−28=0</m:t>
                    </m:r>
                  </m:oMath>
                </a14:m>
                <a:r>
                  <a:rPr lang="ru-RU" sz="1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к плоскости грани</a:t>
                </a:r>
                <a:r>
                  <a:rPr lang="ru-RU" sz="16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BB</a:t>
                </a:r>
                <a:r>
                  <a:rPr lang="ru-RU" sz="1600" i="1" baseline="-25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16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sz="1600" i="1" baseline="-25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16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C,</a:t>
                </a:r>
                <a:r>
                  <a:rPr lang="ru-RU" sz="1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где </a:t>
                </a:r>
                <a14:m>
                  <m:oMath xmlns:m="http://schemas.openxmlformats.org/officeDocument/2006/math">
                    <m:r>
                      <a:rPr lang="ru-RU" sz="1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  <m:sSub>
                      <m:sSubPr>
                        <m:ctrlPr>
                          <a:rPr lang="ru-RU" sz="16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ru-RU" sz="1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sz="16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ru-RU" sz="1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sz="1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ru-RU" sz="1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∥</m:t>
                    </m:r>
                    <m:r>
                      <a:rPr lang="ru-RU" sz="1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sSub>
                      <m:sSubPr>
                        <m:ctrlPr>
                          <a:rPr lang="ru-RU" sz="16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ru-RU" sz="1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sz="16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ru-RU" sz="1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sz="1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ru-RU" sz="1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Нормальный вектор плоскости перпендикулярен плоскости, т.е. нормальный вектор плоскости</a:t>
                </a:r>
                <a14:m>
                  <m:oMath xmlns:m="http://schemas.openxmlformats.org/officeDocument/2006/math">
                    <m:r>
                      <a:rPr lang="ru-RU" sz="1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u-RU" sz="1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  <m:sSub>
                      <m:sSubPr>
                        <m:ctrlPr>
                          <a:rPr lang="ru-RU" sz="16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ru-RU" sz="1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sz="16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ru-RU" sz="1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sz="1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ru-RU" sz="1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это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ru-RU" sz="1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ru-RU" sz="1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ru-RU" sz="16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ru-RU" sz="1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  <m:d>
                      <m:dPr>
                        <m:ctrlPr>
                          <a:rPr lang="ru-RU" sz="16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1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0;1;0</m:t>
                        </m:r>
                      </m:e>
                    </m:d>
                    <m:r>
                      <a:rPr lang="ru-RU" sz="1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ru-RU" sz="1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Для плоскости </a:t>
                </a:r>
                <a:r>
                  <a:rPr lang="ru-RU" sz="16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KPC</a:t>
                </a:r>
                <a:r>
                  <a:rPr lang="ru-RU" sz="1600" baseline="-25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  </a:t>
                </a:r>
                <a14:m>
                  <m:oMath xmlns:m="http://schemas.openxmlformats.org/officeDocument/2006/math">
                    <m:r>
                      <a:rPr lang="ru-RU" sz="1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+3</m:t>
                    </m:r>
                    <m:r>
                      <a:rPr lang="ru-RU" sz="1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ru-RU" sz="1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+4</m:t>
                    </m:r>
                    <m:r>
                      <a:rPr lang="ru-RU" sz="1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ru-RU" sz="1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−28=0</m:t>
                    </m:r>
                  </m:oMath>
                </a14:m>
                <a:r>
                  <a:rPr lang="ru-RU" sz="1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нормальный вектор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ru-RU" sz="1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ru-RU" sz="16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1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1;3;4</m:t>
                        </m:r>
                      </m:e>
                    </m:d>
                    <m:r>
                      <a:rPr lang="ru-RU" sz="1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ru-RU" sz="1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Следовательно,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16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16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ru-RU" sz="1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𝜑</m:t>
                        </m:r>
                      </m:e>
                    </m:func>
                    <m:r>
                      <a:rPr lang="ru-RU" sz="1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16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1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ru-RU" sz="16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16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26</m:t>
                            </m:r>
                          </m:e>
                        </m:rad>
                      </m:den>
                    </m:f>
                    <m:r>
                      <a:rPr lang="ru-RU" sz="1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ru-RU" sz="16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436914"/>
                <a:ext cx="8786949" cy="5224956"/>
              </a:xfrm>
              <a:prstGeom prst="rect">
                <a:avLst/>
              </a:prstGeom>
              <a:blipFill>
                <a:blip r:embed="rId3"/>
                <a:stretch>
                  <a:fillRect l="-347" t="-350" r="-3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29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" y="76200"/>
            <a:ext cx="12131040" cy="8556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Тип 14 № 526725 Дан куб ABCDA1B1C1D1 . Точка K — середина ребра C1D1 . а) Докажите, что расстояние от вершины A1 до прямой BK равно ребру куба. б) Найдите угол между плоскостями KBA1 и BCC1 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1" y="1498293"/>
            <a:ext cx="4177588" cy="37965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" y="1088572"/>
            <a:ext cx="7802880" cy="559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74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"/>
            <a:ext cx="12192000" cy="91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14 № 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485966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правильной четырехугольной призме ABCDA1B1C1D1 высота равна 1, а сторона основания 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равна√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Точка M  — середина ребра AA1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  Докажите, что пирамиды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DD1C1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ACDD1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равновелики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  Найдите расстояние от точки M до плоскости DA1C1.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94" y="3403051"/>
            <a:ext cx="3806358" cy="34137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79894" y="1173737"/>
                <a:ext cx="4322645" cy="18500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 smtClean="0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𝑀𝐷</m:t>
                        </m:r>
                        <m:sSub>
                          <m:sSubPr>
                            <m:ctrlPr>
                              <a:rPr lang="ru-RU" sz="1600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ru-RU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ru-RU" sz="1600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ru-RU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ru-RU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1600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sSub>
                      <m:sSubPr>
                        <m:ctrlPr>
                          <a:rPr lang="ru-RU" sz="1600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ru-RU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sz="1600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ru-RU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  <m:sSub>
                      <m:sSubPr>
                        <m:ctrlPr>
                          <a:rPr lang="ru-RU" sz="1600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𝑀𝐷</m:t>
                        </m:r>
                        <m:sSub>
                          <m:sSubPr>
                            <m:ctrlPr>
                              <a:rPr lang="ru-RU" sz="1600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ru-RU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ru-RU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1600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sSub>
                      <m:sSubPr>
                        <m:ctrlPr>
                          <a:rPr lang="ru-RU" sz="1600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ru-RU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sz="1600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ru-RU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  <m:sSub>
                      <m:sSubPr>
                        <m:ctrlPr>
                          <a:rPr lang="ru-RU" sz="1600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ru-RU" sz="1600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ru-RU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u-RU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𝐴𝐷</m:t>
                        </m:r>
                        <m:sSub>
                          <m:sSubPr>
                            <m:ctrlPr>
                              <a:rPr lang="ru-RU" sz="1600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ru-RU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ru-RU" sz="1600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ru-RU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1600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sSub>
                      <m:sSubPr>
                        <m:ctrlPr>
                          <a:rPr lang="ru-RU" sz="1600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ru-RU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sz="1600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ru-RU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  <m:sSub>
                      <m:sSubPr>
                        <m:ctrlPr>
                          <a:rPr lang="ru-RU" sz="1600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𝐴𝐷</m:t>
                        </m:r>
                        <m:sSub>
                          <m:sSubPr>
                            <m:ctrlPr>
                              <a:rPr lang="ru-RU" sz="1600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ru-RU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ru-RU" sz="1600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ru-RU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1600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sSub>
                      <m:sSubPr>
                        <m:ctrlPr>
                          <a:rPr lang="ru-RU" sz="1600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𝐴𝐵𝐶𝐷</m:t>
                        </m:r>
                        <m:sSub>
                          <m:sSubPr>
                            <m:ctrlPr>
                              <a:rPr lang="ru-RU" sz="1600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ru-RU" sz="1600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ru-RU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ru-RU" sz="1600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ru-RU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ru-RU" sz="1600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ru-RU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ru-RU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ru-RU" sz="16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Аналогично,</a:t>
                </a: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sz="1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𝐴𝐶𝐷</m:t>
                        </m:r>
                        <m:sSub>
                          <m:sSubPr>
                            <m:ctrlPr>
                              <a:rPr lang="ru-RU" sz="1600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1600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𝐴𝐷</m:t>
                    </m:r>
                    <m:r>
                      <a:rPr lang="en-US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  <m:sSub>
                      <m:sSubPr>
                        <m:ctrlPr>
                          <a:rPr lang="ru-RU" sz="1600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𝐶𝐷</m:t>
                        </m:r>
                        <m:sSub>
                          <m:sSubPr>
                            <m:ctrlPr>
                              <a:rPr lang="ru-RU" sz="1600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1600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𝐴𝐷</m:t>
                    </m:r>
                    <m:r>
                      <a:rPr lang="en-US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  <m:sSub>
                      <m:sSubPr>
                        <m:ctrlPr>
                          <a:rPr lang="ru-RU" sz="1600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ru-RU" sz="1600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𝐶𝐷</m:t>
                        </m:r>
                        <m:sSub>
                          <m:sSubPr>
                            <m:ctrlPr>
                              <a:rPr lang="ru-RU" sz="1600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ru-RU" sz="1600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1600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en-US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𝐴𝐷</m:t>
                    </m:r>
                    <m:r>
                      <a:rPr lang="en-US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  <m:sSub>
                      <m:sSubPr>
                        <m:ctrlPr>
                          <a:rPr lang="ru-RU" sz="1600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𝐶𝐷</m:t>
                        </m:r>
                        <m:sSub>
                          <m:sSubPr>
                            <m:ctrlPr>
                              <a:rPr lang="ru-RU" sz="1600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ru-RU" sz="1600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1600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sSub>
                      <m:sSubPr>
                        <m:ctrlPr>
                          <a:rPr lang="ru-RU" sz="1600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𝐴𝐵𝐶𝐷</m:t>
                        </m:r>
                        <m:sSub>
                          <m:sSubPr>
                            <m:ctrlPr>
                              <a:rPr lang="ru-RU" sz="1600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ru-RU" sz="1600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ru-RU" sz="1600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ru-RU" sz="1600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ru-RU" sz="16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sz="16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Таким образом, пирамиды равновелики.</a:t>
                </a:r>
                <a:endParaRPr lang="ru-RU" sz="16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94" y="1173737"/>
                <a:ext cx="4322645" cy="1850058"/>
              </a:xfrm>
              <a:prstGeom prst="rect">
                <a:avLst/>
              </a:prstGeom>
              <a:blipFill>
                <a:blip r:embed="rId3"/>
                <a:stretch>
                  <a:fillRect l="-705" b="-26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2000" y="2570770"/>
            <a:ext cx="3870000" cy="42460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4427270" y="991151"/>
                <a:ext cx="7634404" cy="54487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Рассмотрим треугольную пирамиду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𝑀𝐷</m:t>
                    </m:r>
                    <m:sSub>
                      <m:sSubPr>
                        <m:ctrlPr>
                          <a:rPr lang="ru-RU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ru-RU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Найдем объем пирамиды двумя способами, а затем приравняем: </a:t>
                </a:r>
                <a:endParaRPr lang="ru-RU" sz="1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1.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sSub>
                      <m:sSubPr>
                        <m:ctrlPr>
                          <a:rPr lang="ru-RU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  <m:sSub>
                      <m:sSubPr>
                        <m:ctrlPr>
                          <a:rPr lang="ru-RU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  <m:sSub>
                          <m:sSubPr>
                            <m:ctrlPr>
                              <a:rPr lang="ru-RU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sub>
                    </m:sSub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sSub>
                      <m:sSubPr>
                        <m:ctrlPr>
                          <a:rPr lang="ru-RU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  <m:f>
                      <m:fPr>
                        <m:ctrlPr>
                          <a:rPr lang="ru-RU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𝐴𝐷</m:t>
                    </m:r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  <m:sSub>
                      <m:sSubPr>
                        <m:ctrlPr>
                          <a:rPr lang="ru-RU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ru-RU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1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  <m:sSub>
                      <m:sSubPr>
                        <m:ctrlPr>
                          <a:rPr lang="ru-RU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  <m:sSub>
                          <m:sSubPr>
                            <m:ctrlPr>
                              <a:rPr lang="ru-RU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ru-RU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ru-RU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где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ru-RU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искомое расстояние. .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3</m:t>
                        </m:r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num>
                      <m:den>
                        <m:sSub>
                          <m:sSubPr>
                            <m:ctrlPr>
                              <a:rPr lang="ru-RU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  <m:sSub>
                              <m:sSubPr>
                                <m:ctrlPr>
                                  <a:rPr lang="ru-RU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ru-RU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ru-RU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ru-RU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den>
                    </m:f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</m:oMath>
                </a14:m>
                <a:r>
                  <a:rPr lang="ru-RU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и 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ru-RU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endParaRPr lang="en-US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1</m:t>
                        </m:r>
                      </m:num>
                      <m:den>
                        <m:sSub>
                          <m:sSubPr>
                            <m:ctrlPr>
                              <a:rPr lang="ru-RU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2∙</m:t>
                            </m:r>
                            <m:r>
                              <a:rPr lang="ru-RU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  <m:sSub>
                              <m:sSubPr>
                                <m:ctrlPr>
                                  <a:rPr lang="ru-RU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ru-RU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ru-RU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ru-RU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den>
                    </m:f>
                  </m:oMath>
                </a14:m>
                <a:r>
                  <a:rPr lang="ru-RU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1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Найдем площадь </a:t>
                </a:r>
                <a:r>
                  <a:rPr lang="ru-RU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равнобедренного</a:t>
                </a:r>
                <a:endParaRPr lang="en-US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треугольника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</m:t>
                    </m:r>
                    <m:sSub>
                      <m:sSubPr>
                        <m:ctrlPr>
                          <a:rPr lang="ru-RU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endParaRPr lang="en-US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</m:t>
                    </m:r>
                    <m:sSub>
                      <m:sSubPr>
                        <m:ctrlPr>
                          <a:rPr lang="ru-RU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ru-RU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𝐷𝐶</m:t>
                        </m:r>
                      </m:e>
                      <m:sub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ru-RU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диагональ квадрата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со</a:t>
                </a:r>
                <a:endParaRPr lang="en-US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стороной равной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ru-RU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=2.</m:t>
                    </m:r>
                  </m:oMath>
                </a14:m>
                <a:r>
                  <a:rPr lang="ru-RU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1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Найдем высоту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𝐷𝐻</m:t>
                    </m:r>
                  </m:oMath>
                </a14:m>
                <a:r>
                  <a:rPr lang="ru-RU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в </a:t>
                </a:r>
                <a:r>
                  <a:rPr lang="ru-RU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треугольнике</a:t>
                </a:r>
                <a:endParaRPr lang="en-US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</m:t>
                    </m:r>
                    <m:sSub>
                      <m:sSubPr>
                        <m:ctrlPr>
                          <a:rPr lang="ru-RU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𝐷𝐻</m:t>
                    </m:r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ru-RU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1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Площадь равнобедренного </a:t>
                </a:r>
                <a:r>
                  <a:rPr lang="ru-RU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треугольника</a:t>
                </a:r>
                <a:endParaRPr lang="en-US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</m:t>
                    </m:r>
                    <m:sSub>
                      <m:sSubPr>
                        <m:ctrlPr>
                          <a:rPr lang="ru-RU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  <m:sSub>
                          <m:sSubPr>
                            <m:ctrlPr>
                              <a:rPr lang="ru-RU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ru-RU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ru-RU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𝐷𝐻</m:t>
                        </m:r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∙</m:t>
                        </m:r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ru-RU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1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Тогда высота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1</m:t>
                        </m:r>
                      </m:num>
                      <m:den>
                        <m:sSub>
                          <m:sSubPr>
                            <m:ctrlPr>
                              <a:rPr lang="ru-RU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2∙</m:t>
                            </m:r>
                            <m:r>
                              <a:rPr lang="ru-RU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  <m:sSub>
                              <m:sSubPr>
                                <m:ctrlPr>
                                  <a:rPr lang="ru-RU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ru-RU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ru-RU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ru-RU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den>
                    </m:f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1</m:t>
                        </m:r>
                      </m:num>
                      <m:den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ru-RU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1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270" y="991151"/>
                <a:ext cx="7634404" cy="5448736"/>
              </a:xfrm>
              <a:prstGeom prst="rect">
                <a:avLst/>
              </a:prstGeom>
              <a:blipFill>
                <a:blip r:embed="rId5"/>
                <a:stretch>
                  <a:fillRect l="-638" t="-672" r="-6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Прямая соединительная линия 5"/>
          <p:cNvCxnSpPr/>
          <p:nvPr/>
        </p:nvCxnSpPr>
        <p:spPr>
          <a:xfrm flipV="1">
            <a:off x="566057" y="5904411"/>
            <a:ext cx="818606" cy="61830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482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0" y="1"/>
                <a:ext cx="12192000" cy="1184366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1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59. </a:t>
                </a:r>
                <a:r>
                  <a:rPr lang="ru-RU" sz="1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Тип </a:t>
                </a:r>
                <a:r>
                  <a:rPr lang="ru-RU" sz="1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 № </a:t>
                </a:r>
                <a:r>
                  <a:rPr lang="ru-RU" sz="1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677435</a:t>
                </a:r>
                <a:r>
                  <a:rPr lang="en-US" sz="1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1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Основанием </a:t>
                </a:r>
                <a:r>
                  <a:rPr lang="ru-RU" sz="1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прямой призмы ABCDA1B1C1D1 является ромб ABCD. Плоскость α пересекает ребра DD1 и AA1 в точках М и K соответственно так, что DM : MD1  =  4 : 1, AK : KA1  =  2 : 3, а ребро АВ  — в середине L</a:t>
                </a:r>
                <a:r>
                  <a:rPr lang="ru-RU" sz="1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1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</a:t>
                </a:r>
                <a:r>
                  <a:rPr lang="ru-RU" sz="1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  Докажите, что плоскость α проходит через точку С</a:t>
                </a:r>
                <a:r>
                  <a:rPr lang="ru-RU" sz="1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1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</a:t>
                </a:r>
                <a:r>
                  <a:rPr lang="ru-RU" sz="1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  Найдите расстояние от точки В до плоскости α, если сторона ромба</a:t>
                </a:r>
                <a:r>
                  <a:rPr lang="ru-RU" sz="1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ru-RU" sz="1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ru-RU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</m:rad>
                  </m:oMath>
                </a14:m>
                <a:r>
                  <a:rPr lang="ru-RU" sz="1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равна  тангенс острого угла ромба равен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ru-RU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1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а высота призмы равна 10.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"/>
                <a:ext cx="12192000" cy="1184366"/>
              </a:xfrm>
              <a:blipFill>
                <a:blip r:embed="rId2"/>
                <a:stretch>
                  <a:fillRect l="-400" t="-4639" b="-36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49" y="1295175"/>
            <a:ext cx="4333680" cy="4825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1646" y="3626098"/>
            <a:ext cx="2219244" cy="32295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52" y="1295175"/>
            <a:ext cx="7054994" cy="222308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5452" y="3626098"/>
            <a:ext cx="5941347" cy="2914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48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669" y="0"/>
            <a:ext cx="12009120" cy="6740434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Для решения задания №14 необходимо знание и умение оперировать понятиями: 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точка, прямая, плоскость, отрезок, луч, величина угла, плоский угол, двугранный угол, трехгранный угол; 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скрещивающиеся прямые, параллельность и перпендикулярность прямых и плоскостей, угол между прямыми, угол между прямой и плоскостью, угол между плоскостями, расстояние от точки до плоскости, расстояние между прямыми, расстояние между плоскостями; 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площадь фигуры, объём фигуры, многогранник, поверхность вращения, площадь поверхности, сечение; 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умение строить сечение многогранника, изображать многогранники, фигуры и поверхности вращения, их сечения; 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использовать геометрические отношения при решении задач; находить и вычислять геометрические величины (длина, угол, площадь, объём, площадь поверхности), используя изученные формулы и методы; 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умение использовать при решении задач изученные факты и теоремы планиметрии.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753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669" y="0"/>
            <a:ext cx="12192000" cy="11059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 № 548564В правильной шестиугольной пирамиде SABCDEF сторона основания AB  =  7, а боковое ребро SA  =  10. Точка  M лежит на ребре BC, причем BM  =  4, точка K лежит на ребре SC, причем SK  =  7.а)  Докажите, что плоскость MKD перпендикулярна плоскости основания пирамиды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б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  Найдите объем пирамиды CDKM.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1700"/>
            <a:ext cx="4553701" cy="25704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27900"/>
            <a:ext cx="3495900" cy="30301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815839" y="1242577"/>
            <a:ext cx="67491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а)  Пусть 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  — высота пирамиды 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SABCDEF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Пусть 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  — точка пересечения 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FC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DM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Треугольники 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ODP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CMP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подобны, поскольку прямая 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OD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параллельна 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MC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Следовательно, 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OP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 : 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PC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  =  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OD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 : 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MC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  =  7 : 3. Но 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SK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 : 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KC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  =  7 : 3  =  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OP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 : 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PC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Тогда треугольники 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OSC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PKC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подобны, а прямые 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OS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PK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параллельны. Следовательно, прямая 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PK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перпендикулярна плоскости   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ABC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Таким образом, плоскость 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MKD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перпендикулярна плоскости основания.</a:t>
            </a:r>
            <a:endParaRPr lang="ru-RU" sz="1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3910149" y="3991082"/>
                <a:ext cx="7741920" cy="22793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ru-RU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б)  С помощью теоремы Пифагора вычислим:</a:t>
                </a:r>
                <a:endParaRPr lang="ru-RU" sz="16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ru-RU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𝑆𝑂</m:t>
                        </m:r>
                      </m:e>
                      <m:sup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ru-RU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𝑆𝐶</m:t>
                        </m:r>
                      </m:e>
                      <m:sup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ru-RU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𝑂𝐶</m:t>
                        </m:r>
                      </m:e>
                      <m:sup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ru-RU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𝑆𝐶</m:t>
                        </m:r>
                      </m:e>
                      <m:sup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ru-RU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𝐵𝐶</m:t>
                        </m:r>
                      </m:e>
                      <m:sup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=100−49=51</m:t>
                    </m:r>
                  </m:oMath>
                </a14:m>
                <a:r>
                  <a:rPr lang="ru-RU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𝑆𝑂</m:t>
                    </m:r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51</m:t>
                        </m:r>
                      </m:e>
                    </m:rad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ru-RU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Из подобных треугольников </a:t>
                </a:r>
                <a:r>
                  <a:rPr lang="ru-RU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OSC</a:t>
                </a:r>
                <a:r>
                  <a:rPr lang="ru-RU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:r>
                  <a:rPr lang="ru-RU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PKC</a:t>
                </a:r>
                <a:r>
                  <a:rPr lang="ru-RU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запишем отношение: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𝑆𝑂</m:t>
                        </m:r>
                      </m:num>
                      <m:den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𝐾𝑃</m:t>
                        </m:r>
                      </m:den>
                    </m:f>
                  </m:oMath>
                </a14:m>
                <a:r>
                  <a:rPr lang="ru-RU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𝑂𝐶</m:t>
                        </m:r>
                      </m:num>
                      <m:den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𝑃𝐶</m:t>
                        </m:r>
                      </m:den>
                    </m:f>
                  </m:oMath>
                </a14:m>
                <a:r>
                  <a:rPr lang="ru-RU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𝐾𝑃</m:t>
                    </m:r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51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ru-RU" sz="16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ru-RU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Далее найдем площадь треугольника </a:t>
                </a:r>
                <a:r>
                  <a:rPr lang="ru-RU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MCD</a:t>
                </a:r>
                <a:r>
                  <a:rPr lang="ru-RU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en-US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𝑀𝐶𝐷</m:t>
                        </m:r>
                      </m:sub>
                    </m:sSub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𝑀𝐶</m:t>
                    </m:r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∙</m:t>
                    </m:r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𝐶𝐷</m:t>
                    </m:r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∙</m:t>
                    </m:r>
                    <m:func>
                      <m:funcPr>
                        <m:ctrlPr>
                          <a:rPr lang="ru-RU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120°</m:t>
                        </m:r>
                      </m:e>
                    </m:func>
                  </m:oMath>
                </a14:m>
                <a:r>
                  <a:rPr lang="ru-RU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21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endParaRPr lang="ru-RU" sz="16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ru-RU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Вычислим объем пирамиды </a:t>
                </a:r>
                <a:r>
                  <a:rPr lang="ru-RU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CDKM</a:t>
                </a:r>
                <a:r>
                  <a:rPr lang="ru-RU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𝐶𝐷𝐾𝑀</m:t>
                        </m:r>
                      </m:sub>
                    </m:sSub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𝐾𝑃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∙</m:t>
                    </m:r>
                    <m:sSub>
                      <m:sSubPr>
                        <m:ctrlPr>
                          <a:rPr lang="ru-RU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𝑀𝐶𝐷</m:t>
                        </m:r>
                      </m:sub>
                    </m:sSub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63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17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40.</m:t>
                        </m:r>
                      </m:den>
                    </m:f>
                  </m:oMath>
                </a14:m>
                <a:endParaRPr lang="ru-RU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0149" y="3991082"/>
                <a:ext cx="7741920" cy="2279342"/>
              </a:xfrm>
              <a:prstGeom prst="rect">
                <a:avLst/>
              </a:prstGeom>
              <a:blipFill>
                <a:blip r:embed="rId4"/>
                <a:stretch>
                  <a:fillRect l="-630" t="-1604" r="-709" b="-5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592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78377" y="1"/>
                <a:ext cx="12035246" cy="12192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ru-RU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Тип </a:t>
                </a:r>
                <a:r>
                  <a:rPr lang="ru-RU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 № </a:t>
                </a:r>
                <a:r>
                  <a:rPr lang="ru-RU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502023</a:t>
                </a:r>
                <a:r>
                  <a:rPr lang="en-US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</a:t>
                </a:r>
                <a:r>
                  <a:rPr lang="ru-RU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правильную шестиугольную пирамиду, боковое ребро которой равно 10, а высота равна 6, вписана сфера. (Сфера касается всех граней пирамиды</a:t>
                </a:r>
                <a:r>
                  <a:rPr lang="ru-RU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.)</a:t>
                </a:r>
                <a:r>
                  <a:rPr lang="en-US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</a:t>
                </a:r>
                <a:r>
                  <a:rPr lang="ru-RU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  Докажите, что площадь боковой поверхности пирамиды относится к площади основания как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  <m:r>
                      <a:rPr lang="ru-RU" i="1">
                        <a:latin typeface="Cambria Math" panose="02040503050406030204" pitchFamily="18" charset="0"/>
                      </a:rPr>
                      <m:t>∶2</m:t>
                    </m:r>
                  </m:oMath>
                </a14:m>
                <a:r>
                  <a:rPr lang="ru-RU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б)  Найдите площадь этой сферы.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377" y="1"/>
                <a:ext cx="12035246" cy="1219200"/>
              </a:xfrm>
              <a:blipFill>
                <a:blip r:embed="rId2"/>
                <a:stretch>
                  <a:fillRect l="-557" b="-1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9201"/>
            <a:ext cx="4319451" cy="43875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6200" y="1463041"/>
            <a:ext cx="7805799" cy="453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74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1" y="1114697"/>
            <a:ext cx="11390810" cy="552994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•</a:t>
            </a:r>
            <a:r>
              <a:rPr lang="ru-RU" dirty="0"/>
              <a:t>	</a:t>
            </a:r>
            <a:r>
              <a:rPr lang="ru-RU" dirty="0">
                <a:solidFill>
                  <a:schemeClr val="bg1"/>
                </a:solidFill>
              </a:rPr>
              <a:t>УГОЛ МЕЖДУ ПРЯМЫМИ;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•	УГОЛ МЕЖДУ ПРЯМОЙ И </a:t>
            </a:r>
            <a:r>
              <a:rPr lang="ru-RU" dirty="0" smtClean="0">
                <a:solidFill>
                  <a:schemeClr val="bg1"/>
                </a:solidFill>
              </a:rPr>
              <a:t>ПЛОСКОСТЬЮ</a:t>
            </a:r>
            <a:r>
              <a:rPr lang="en-US" dirty="0">
                <a:solidFill>
                  <a:schemeClr val="bg1"/>
                </a:solidFill>
              </a:rPr>
              <a:t>;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•	УГОЛ МЕЖДУ </a:t>
            </a:r>
            <a:r>
              <a:rPr lang="ru-RU" dirty="0" smtClean="0">
                <a:solidFill>
                  <a:schemeClr val="bg1"/>
                </a:solidFill>
              </a:rPr>
              <a:t>ПЛОСКОСТЯМИ</a:t>
            </a:r>
            <a:r>
              <a:rPr lang="en-US" dirty="0" smtClean="0">
                <a:solidFill>
                  <a:schemeClr val="bg1"/>
                </a:solidFill>
              </a:rPr>
              <a:t>;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•	РАССТОЯНИЕ ОТ ТОЧКИ ДО </a:t>
            </a:r>
            <a:r>
              <a:rPr lang="ru-RU" dirty="0" smtClean="0">
                <a:solidFill>
                  <a:schemeClr val="bg1"/>
                </a:solidFill>
              </a:rPr>
              <a:t>ПЛОСКОСТИ</a:t>
            </a:r>
            <a:r>
              <a:rPr lang="en-US" dirty="0" smtClean="0">
                <a:solidFill>
                  <a:schemeClr val="bg1"/>
                </a:solidFill>
              </a:rPr>
              <a:t>;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•	РАССТОЯНИЕ МЕЖДУ </a:t>
            </a:r>
            <a:r>
              <a:rPr lang="ru-RU" dirty="0" err="1" smtClean="0">
                <a:solidFill>
                  <a:schemeClr val="bg1"/>
                </a:solidFill>
              </a:rPr>
              <a:t>СКРЕЩИВАЮЩИМИся</a:t>
            </a:r>
            <a:r>
              <a:rPr lang="ru-RU" dirty="0" smtClean="0">
                <a:solidFill>
                  <a:schemeClr val="bg1"/>
                </a:solidFill>
              </a:rPr>
              <a:t>          </a:t>
            </a:r>
            <a:r>
              <a:rPr lang="en-US" dirty="0" smtClean="0">
                <a:solidFill>
                  <a:schemeClr val="bg1"/>
                </a:solidFill>
              </a:rPr>
              <a:t>           </a:t>
            </a:r>
            <a:r>
              <a:rPr lang="ru-RU" dirty="0" smtClean="0">
                <a:solidFill>
                  <a:schemeClr val="bg1"/>
                </a:solidFill>
              </a:rPr>
              <a:t>ПРЯМЫМИ</a:t>
            </a:r>
            <a:r>
              <a:rPr lang="en-US" dirty="0" smtClean="0">
                <a:solidFill>
                  <a:schemeClr val="bg1"/>
                </a:solidFill>
              </a:rPr>
              <a:t>;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•	НАХОЖДЕНИЕ РАДИУСА СФЕРЫ, ВПИСАННОЙ В </a:t>
            </a:r>
            <a:r>
              <a:rPr lang="ru-RU" dirty="0" smtClean="0">
                <a:solidFill>
                  <a:schemeClr val="bg1"/>
                </a:solidFill>
              </a:rPr>
              <a:t>МНОГОГРАННИК</a:t>
            </a:r>
            <a:r>
              <a:rPr lang="en-US" dirty="0">
                <a:solidFill>
                  <a:schemeClr val="bg1"/>
                </a:solidFill>
              </a:rPr>
              <a:t>.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2886" y="206829"/>
            <a:ext cx="8534400" cy="9078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ТИПЫ ЗАДАЧ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00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1689463"/>
            <a:ext cx="11202988" cy="4859382"/>
          </a:xfrm>
        </p:spPr>
        <p:txBody>
          <a:bodyPr/>
          <a:lstStyle/>
          <a:p>
            <a:r>
              <a:rPr lang="ru-RU" cap="none" dirty="0" smtClean="0"/>
              <a:t/>
            </a:r>
            <a:br>
              <a:rPr lang="ru-RU" cap="none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868" y="67493"/>
            <a:ext cx="11246531" cy="1090748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МЕТОДЫ РЕШЕНИЯ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УГОЛ МЕЖДУ ПРЯМЫМИ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8972" y="1017317"/>
            <a:ext cx="11408228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	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Находим угол между прямыми как угол в некотором треугольнике (например по теореме косинусов). Используем определение угла между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скрещивающимися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прямыми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 теорему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трех перпендикулярах: Прямая, проведенная на плоскости через основание наклонной перпендикулярно ее проекции, перпендикулярна и самой наклонной. Обратная теорема: Прямая, проведенная на плоскости через основание наклонной перпендикулярно ей, перпендикулярна и проекции этой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наклонной;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 startAt="3"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Векторно-координатный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способ. </a:t>
            </a: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972" y="3335382"/>
            <a:ext cx="9160687" cy="34137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8199" y="2688832"/>
            <a:ext cx="1264200" cy="129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45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669" y="148046"/>
            <a:ext cx="11869783" cy="1036320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None/>
            </a:pPr>
            <a:r>
              <a:rPr lang="ru-RU" sz="2400" dirty="0">
                <a:solidFill>
                  <a:schemeClr val="bg1"/>
                </a:solidFill>
              </a:rPr>
              <a:t>МЕТОДЫ РЕШЕНИЯ </a:t>
            </a: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None/>
            </a:pPr>
            <a:r>
              <a:rPr lang="ru-RU" sz="2400" dirty="0">
                <a:solidFill>
                  <a:schemeClr val="bg1"/>
                </a:solidFill>
              </a:rPr>
              <a:t>УГОЛ МЕЖДУ </a:t>
            </a:r>
            <a:r>
              <a:rPr lang="ru-RU" sz="2400" dirty="0" smtClean="0">
                <a:solidFill>
                  <a:schemeClr val="bg1"/>
                </a:solidFill>
              </a:rPr>
              <a:t>ПРЯМОЙ И ПЛОСКОСТЬЮ</a:t>
            </a:r>
            <a:endParaRPr lang="ru-RU" sz="2400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394" y="3030583"/>
            <a:ext cx="10032275" cy="3492137"/>
          </a:xfrm>
          <a:prstGeom prst="rect">
            <a:avLst/>
          </a:prstGeom>
        </p:spPr>
      </p:pic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433594" y="1189129"/>
            <a:ext cx="11186750" cy="1770063"/>
            <a:chOff x="292" y="842"/>
            <a:chExt cx="6870" cy="1115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292" y="844"/>
              <a:ext cx="6840" cy="1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368" y="842"/>
              <a:ext cx="246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1.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523" y="842"/>
              <a:ext cx="153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630" y="842"/>
              <a:ext cx="1615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По определению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1922" y="848"/>
              <a:ext cx="146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: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155" y="842"/>
              <a:ext cx="139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2201" y="842"/>
              <a:ext cx="431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Уго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2472" y="847"/>
              <a:ext cx="3103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л между прямой и плоскостью это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5482" y="842"/>
              <a:ext cx="139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5160" y="848"/>
              <a:ext cx="1919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угол между прямой 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630" y="1057"/>
              <a:ext cx="2102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и ее проекцией на пло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2334" y="1057"/>
              <a:ext cx="677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3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скость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3140" y="1057"/>
              <a:ext cx="252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3197" y="1083"/>
              <a:ext cx="125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368" y="1270"/>
              <a:ext cx="246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2.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523" y="1270"/>
              <a:ext cx="153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630" y="1270"/>
              <a:ext cx="216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Е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755" y="1270"/>
              <a:ext cx="2143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сли прямая и плоскост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2486" y="1274"/>
              <a:ext cx="3302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ь перпендикулярны, то доказываем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5175" y="1270"/>
              <a:ext cx="139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,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6120" y="1270"/>
              <a:ext cx="139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5248" y="1274"/>
              <a:ext cx="1147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что прямая 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630" y="1484"/>
              <a:ext cx="1265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перпендикул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1613" y="1484"/>
              <a:ext cx="3407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3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ярна</a:t>
              </a:r>
              <a:r>
                <a:rPr kumimoji="0" lang="ru-RU" altLang="ru-RU" sz="2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двум пересекающимся прямым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4412" y="1489"/>
              <a:ext cx="2190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, лежащим в плоскости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6195" y="1489"/>
              <a:ext cx="146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;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7023" y="1484"/>
              <a:ext cx="139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auto">
            <a:xfrm>
              <a:off x="368" y="1697"/>
              <a:ext cx="246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3.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auto">
            <a:xfrm>
              <a:off x="523" y="1697"/>
              <a:ext cx="153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auto">
            <a:xfrm>
              <a:off x="630" y="1697"/>
              <a:ext cx="229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В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/>
          </p:nvSpPr>
          <p:spPr bwMode="auto">
            <a:xfrm>
              <a:off x="767" y="1697"/>
              <a:ext cx="813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екторно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1462" y="1697"/>
              <a:ext cx="157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-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1529" y="1697"/>
              <a:ext cx="2085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координатный способ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Rectangle 37"/>
            <p:cNvSpPr>
              <a:spLocks noChangeArrowheads="1"/>
            </p:cNvSpPr>
            <p:nvPr/>
          </p:nvSpPr>
          <p:spPr bwMode="auto">
            <a:xfrm>
              <a:off x="3439" y="1697"/>
              <a:ext cx="139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.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Rectangle 38"/>
            <p:cNvSpPr>
              <a:spLocks noChangeArrowheads="1"/>
            </p:cNvSpPr>
            <p:nvPr/>
          </p:nvSpPr>
          <p:spPr bwMode="auto">
            <a:xfrm>
              <a:off x="3490" y="1723"/>
              <a:ext cx="125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775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5461" y="95795"/>
            <a:ext cx="11895909" cy="1036320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None/>
            </a:pPr>
            <a:r>
              <a:rPr lang="ru-RU" sz="2400" dirty="0">
                <a:solidFill>
                  <a:schemeClr val="bg1"/>
                </a:solidFill>
              </a:rPr>
              <a:t>МЕТОДЫ РЕШЕНИЯ </a:t>
            </a: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None/>
            </a:pPr>
            <a:r>
              <a:rPr lang="ru-RU" sz="2400" dirty="0">
                <a:solidFill>
                  <a:schemeClr val="bg1"/>
                </a:solidFill>
              </a:rPr>
              <a:t>УГОЛ МЕЖДУ </a:t>
            </a:r>
            <a:r>
              <a:rPr lang="ru-RU" sz="2400" dirty="0" smtClean="0">
                <a:solidFill>
                  <a:schemeClr val="bg1"/>
                </a:solidFill>
              </a:rPr>
              <a:t>ПЛОСКОСТЯМИ</a:t>
            </a:r>
            <a:endParaRPr lang="ru-RU" sz="2400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891" y="2688963"/>
            <a:ext cx="7476309" cy="37205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029" y="896983"/>
            <a:ext cx="10180320" cy="171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29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977" y="60961"/>
            <a:ext cx="9226143" cy="1367245"/>
          </a:xfrm>
        </p:spPr>
        <p:txBody>
          <a:bodyPr>
            <a:normAutofit fontScale="90000"/>
          </a:bodyPr>
          <a:lstStyle/>
          <a:p>
            <a:pPr lvl="0" algn="ctr">
              <a:spcBef>
                <a:spcPct val="20000"/>
              </a:spcBef>
              <a:spcAft>
                <a:spcPts val="600"/>
              </a:spcAft>
            </a:pPr>
            <a:r>
              <a:rPr lang="ru-RU" sz="2400" cap="none" dirty="0">
                <a:ln>
                  <a:noFill/>
                </a:ln>
                <a:solidFill>
                  <a:schemeClr val="bg1"/>
                </a:solidFill>
                <a:ea typeface="+mn-ea"/>
                <a:cs typeface="+mn-cs"/>
              </a:rPr>
              <a:t>МЕТОДЫ РЕШЕНИЯ </a:t>
            </a:r>
            <a:br>
              <a:rPr lang="ru-RU" sz="2400" cap="none" dirty="0">
                <a:ln>
                  <a:noFill/>
                </a:ln>
                <a:solidFill>
                  <a:schemeClr val="bg1"/>
                </a:solidFill>
                <a:ea typeface="+mn-ea"/>
                <a:cs typeface="+mn-cs"/>
              </a:rPr>
            </a:br>
            <a:r>
              <a:rPr lang="ru-RU" sz="2400" cap="none" dirty="0" smtClean="0">
                <a:ln>
                  <a:noFill/>
                </a:ln>
                <a:solidFill>
                  <a:schemeClr val="bg1"/>
                </a:solidFill>
                <a:ea typeface="+mn-ea"/>
                <a:cs typeface="+mn-cs"/>
              </a:rPr>
              <a:t>РАССТОЯНИЕ ОТ ТОЧКИ ДО ПЛОСКОСТИ</a:t>
            </a:r>
            <a:r>
              <a:rPr lang="ru-RU" sz="2400" cap="none" dirty="0">
                <a:ln>
                  <a:noFill/>
                </a:ln>
                <a:solidFill>
                  <a:schemeClr val="bg1"/>
                </a:solidFill>
                <a:ea typeface="+mn-ea"/>
                <a:cs typeface="+mn-cs"/>
              </a:rPr>
              <a:t/>
            </a:r>
            <a:br>
              <a:rPr lang="ru-RU" sz="2400" cap="none" dirty="0">
                <a:ln>
                  <a:noFill/>
                </a:ln>
                <a:solidFill>
                  <a:schemeClr val="bg1"/>
                </a:solidFill>
                <a:ea typeface="+mn-ea"/>
                <a:cs typeface="+mn-cs"/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3177" y="1491342"/>
            <a:ext cx="11469189" cy="1498600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bg1"/>
                </a:solidFill>
              </a:rPr>
              <a:t>1.</a:t>
            </a:r>
            <a:r>
              <a:rPr lang="ru-RU" dirty="0"/>
              <a:t>	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определению: Расстояние от точки до плоскости равно длине перпендикуляра, опущенного из точки на плоскость;</a:t>
            </a:r>
          </a:p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	С помощью метода объемов;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	Векторно-координатный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(формула расстояние от точки до плоскости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024" y="3509554"/>
            <a:ext cx="7959634" cy="289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86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0565" y="78377"/>
            <a:ext cx="8534401" cy="865731"/>
          </a:xfrm>
        </p:spPr>
        <p:txBody>
          <a:bodyPr>
            <a:normAutofit/>
          </a:bodyPr>
          <a:lstStyle/>
          <a:p>
            <a:pPr algn="ctr"/>
            <a:r>
              <a:rPr lang="ru-RU" sz="2200" cap="none" dirty="0">
                <a:ln>
                  <a:noFill/>
                </a:ln>
                <a:solidFill>
                  <a:prstClr val="black"/>
                </a:solidFill>
              </a:rPr>
              <a:t>МЕТОДЫ РЕШЕНИЯ </a:t>
            </a:r>
            <a:br>
              <a:rPr lang="ru-RU" sz="2200" cap="none" dirty="0">
                <a:ln>
                  <a:noFill/>
                </a:ln>
                <a:solidFill>
                  <a:prstClr val="black"/>
                </a:solidFill>
              </a:rPr>
            </a:br>
            <a:r>
              <a:rPr lang="ru-RU" sz="2200" cap="none" dirty="0">
                <a:ln>
                  <a:noFill/>
                </a:ln>
                <a:solidFill>
                  <a:prstClr val="black"/>
                </a:solidFill>
              </a:rPr>
              <a:t>РАССТОЯНИЕ </a:t>
            </a:r>
            <a:r>
              <a:rPr lang="ru-RU" sz="2200" cap="none" dirty="0" smtClean="0">
                <a:ln>
                  <a:noFill/>
                </a:ln>
                <a:solidFill>
                  <a:prstClr val="black"/>
                </a:solidFill>
              </a:rPr>
              <a:t>МЕЖДУ СКРЕЩИВАЮЩИМИСЯ ПРЯМЫМИ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663" y="1132114"/>
            <a:ext cx="8534400" cy="529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93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2" y="1907178"/>
            <a:ext cx="9705115" cy="171558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278674"/>
            <a:ext cx="10271171" cy="11669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200" dirty="0">
                <a:solidFill>
                  <a:schemeClr val="bg1"/>
                </a:solidFill>
                <a:ea typeface="+mj-ea"/>
                <a:cs typeface="+mj-cs"/>
              </a:rPr>
              <a:t>МЕТОДЫ РЕШЕНИЯ </a:t>
            </a:r>
            <a:br>
              <a:rPr lang="ru-RU" sz="2200" dirty="0">
                <a:solidFill>
                  <a:schemeClr val="bg1"/>
                </a:solidFill>
                <a:ea typeface="+mj-ea"/>
                <a:cs typeface="+mj-cs"/>
              </a:rPr>
            </a:br>
            <a:r>
              <a:rPr lang="ru-RU" sz="2200" dirty="0" smtClean="0">
                <a:solidFill>
                  <a:schemeClr val="bg1"/>
                </a:solidFill>
                <a:ea typeface="+mj-ea"/>
                <a:cs typeface="+mj-cs"/>
              </a:rPr>
              <a:t>НАХОЖДЕНИЕ РАДИУСА СФЕРЫ, ВПИСАННОЙ В МНОГОГРАННИК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86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1962</TotalTime>
  <Words>1292</Words>
  <Application>Microsoft Office PowerPoint</Application>
  <PresentationFormat>Произвольный</PresentationFormat>
  <Paragraphs>107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Сектор</vt:lpstr>
      <vt:lpstr>РЕШЕНИЕ ЗАДАЧ №14 СТЕРЕОМЕТРИЯ  ЕГЭ ПРОФИЛЬНЫЙ УРОВЕНЬ</vt:lpstr>
      <vt:lpstr>Презентация PowerPoint</vt:lpstr>
      <vt:lpstr>• УГОЛ МЕЖДУ ПРЯМЫМИ; • УГОЛ МЕЖДУ ПРЯМОЙ И ПЛОСКОСТЬЮ;  • УГОЛ МЕЖДУ ПЛОСКОСТЯМИ; • РАССТОЯНИЕ ОТ ТОЧКИ ДО ПЛОСКОСТИ;  • РАССТОЯНИЕ МЕЖДУ СКРЕЩИВАЮЩИМИся                     ПРЯМЫМИ; • НАХОЖДЕНИЕ РАДИУСА СФЕРЫ, ВПИСАННОЙ В МНОГОГРАННИК. </vt:lpstr>
      <vt:lpstr> </vt:lpstr>
      <vt:lpstr>Презентация PowerPoint</vt:lpstr>
      <vt:lpstr>Презентация PowerPoint</vt:lpstr>
      <vt:lpstr>МЕТОДЫ РЕШЕНИЯ  РАССТОЯНИЕ ОТ ТОЧКИ ДО ПЛОСКОСТИ </vt:lpstr>
      <vt:lpstr>МЕТОДЫ РЕШЕНИЯ  РАССТОЯНИЕ МЕЖДУ СКРЕЩИВАЮЩИМИСЯ ПРЯМЫМИ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РЕШЕНИЕ ЗАДАЧ №14 СТЕРЕОМЕТРИЯ  ЕГЭ ПРОФИЛЬНЫЙ УРОВЕНЬ</dc:title>
  <dc:creator>User</dc:creator>
  <cp:lastModifiedBy>User</cp:lastModifiedBy>
  <cp:revision>88</cp:revision>
  <dcterms:created xsi:type="dcterms:W3CDTF">2025-10-19T05:05:16Z</dcterms:created>
  <dcterms:modified xsi:type="dcterms:W3CDTF">2025-10-24T06:11:08Z</dcterms:modified>
</cp:coreProperties>
</file>