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93" r:id="rId22"/>
    <p:sldId id="276" r:id="rId23"/>
    <p:sldId id="288" r:id="rId24"/>
    <p:sldId id="289" r:id="rId25"/>
    <p:sldId id="277" r:id="rId26"/>
    <p:sldId id="278" r:id="rId27"/>
    <p:sldId id="279" r:id="rId28"/>
    <p:sldId id="280" r:id="rId29"/>
    <p:sldId id="281" r:id="rId30"/>
    <p:sldId id="290" r:id="rId31"/>
    <p:sldId id="282" r:id="rId32"/>
    <p:sldId id="283" r:id="rId33"/>
    <p:sldId id="284" r:id="rId34"/>
    <p:sldId id="285" r:id="rId35"/>
    <p:sldId id="291" r:id="rId36"/>
    <p:sldId id="292" r:id="rId37"/>
    <p:sldId id="286" r:id="rId38"/>
    <p:sldId id="287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07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7A88D-F358-096B-A59E-A752C199C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B0B669-6143-F2E0-D8C7-E064232D9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1BDFDA-48B0-ABA7-F873-37DA4A18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C2A4B7-DAB8-2ED5-4343-F369A5D5C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9AAFEB-9DB0-1724-920A-CD6FA6D0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23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DE182-8309-EB4E-16E3-9301E3840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AF9B5D-C570-D3F3-A512-CB6B65B03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6CF896-D7D8-89F6-609F-4069A0B0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54ED8D-1DB0-1EF0-DB69-CA63622B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CF5DC6-D3D1-CDA2-43C5-176162CC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6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D1446A3-D012-4E27-DB3A-A2E5A5095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035743-D8B4-1609-2404-78607D26B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6BD41E-B11C-7CF6-4BA1-F5193729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D34CAB-6787-95CF-1A8B-FB8D9A433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A80B7A-A72A-0384-9912-318F03247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3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922F3A-7E34-B9DB-71BD-05AA34C5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7D91A5-92CC-580F-517B-1D7EAC007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BDD42D-975A-9848-8A92-06CEC733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7E6157-7B5B-0797-8173-2339869A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2389DA-7282-07C2-4231-46A109B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70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E3FF2-6100-E826-9D19-C9245C42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90ECEA-0C05-EFFC-C1F6-F5EE36F42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2BB90B-B861-74F1-8FD2-13FF2BF9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6F725F-1C55-FAE6-77DB-F19731EBF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8FFA60-5B03-1BE2-AEFB-0F01401B8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600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56633-97D1-CB99-0573-B855FCE2C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FC5222-627B-D8BC-BF65-9EF873C0C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521E360-C54B-E3B8-2EBD-85A2EF0F7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20B4FB-CC43-B2D6-BC17-3872AABBF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43159A-E988-91DB-E8B4-42A5AFD98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D0460C-49C0-13D4-DA13-0441412B1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8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647150-DC24-6596-CF1B-A26755FE9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D623BC-5BF8-81B5-BD0B-82A9DD131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00F844-82C0-1DF4-70E3-8CA33EE5B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C33F965-449E-912C-99B2-3467F56FD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509CB5A-EB3D-0DE6-A8C7-1CA34E970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E9CB04-5D60-4060-4163-00C8861D3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834E952-0D21-D0A5-391F-897BD23B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E98ADCA-A73E-8E08-814F-AD7A8930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45E62-0543-D61B-8508-6F8304B9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7D26D2-50EF-4AC6-E9B0-17E4E79F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107C5A-AF8D-5FF1-65F5-32FD15A6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8406F3E-9A4E-1670-23EC-2042BA555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23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409EA9-6CDD-18F3-07C9-1D2A4F49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1DE5DC9-1F85-7AAD-FAF5-187D9D19E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C90ADD-A9A2-ECA3-E004-A030CC4E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61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80E0C-051D-663D-347E-20D19134B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BC5FFA-D35E-CF34-4FB4-CA860759E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A6032E-4C92-940B-C936-483A0993E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8761F1-F94B-1176-8A25-25438C93B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CF4482-9088-9290-233C-6A644C53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CF8BE1-417A-728F-8133-04BCF198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15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ABB896-A60D-F5D5-4AE3-E499CE80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D9C7EBF-0EC6-9893-A122-4ED6E8FC4E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9CCBE7-9E18-946D-7C01-5B45EF008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1F541-61A7-4F73-9839-DE7F6635B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644EB7-8C88-6CDC-4C71-F860243E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1DEC96-6C47-02BF-8BD2-C075984E6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52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B0D6B-7AB1-DA6B-A0C4-876D8A78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7CAD3E-48D7-3AEF-1B55-6AD9A8543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713D66-6CD4-3AE0-BD8A-DFF242A74F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78D36-B2DB-4D00-B7FB-BCCA063B51C4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FCC78-A685-8DA9-ECD0-9ADED270E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233235-743A-9F9C-20B8-1D9B628B5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31ED55-9D82-48AA-8FE2-97E2154F63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1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sv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sv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sv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7BDED7-D8B0-735D-FF70-DA9555DD84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Методы</a:t>
            </a:r>
            <a:r>
              <a:rPr lang="ru-RU" b="1" dirty="0"/>
              <a:t> решения сложных планиметрических задач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8F3D50-D59A-969B-21F4-D6B423954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1238"/>
            <a:ext cx="9144000" cy="451802"/>
          </a:xfrm>
        </p:spPr>
        <p:txBody>
          <a:bodyPr/>
          <a:lstStyle/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Лектор: Носов В.В.</a:t>
            </a:r>
          </a:p>
        </p:txBody>
      </p:sp>
    </p:spTree>
    <p:extLst>
      <p:ext uri="{BB962C8B-B14F-4D97-AF65-F5344CB8AC3E}">
        <p14:creationId xmlns:p14="http://schemas.microsoft.com/office/powerpoint/2010/main" val="3158283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046690-B334-3F30-02F4-66BC886EE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99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B401E8-9322-0A89-A59E-23C6C137E0E9}"/>
              </a:ext>
            </a:extLst>
          </p:cNvPr>
          <p:cNvSpPr txBox="1"/>
          <p:nvPr/>
        </p:nvSpPr>
        <p:spPr>
          <a:xfrm>
            <a:off x="975360" y="1554480"/>
            <a:ext cx="5455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/>
              <a:t>Дан прямоугольный треугольник </a:t>
            </a:r>
            <a:r>
              <a:rPr lang="en-US" sz="3600" dirty="0"/>
              <a:t>ABC</a:t>
            </a:r>
            <a:r>
              <a:rPr lang="ru-RU" sz="3600" dirty="0"/>
              <a:t>, с прямым углом С. Из середины Е, катета АС на гипотенузу </a:t>
            </a:r>
            <a:r>
              <a:rPr lang="en-US" sz="3600" dirty="0"/>
              <a:t>AB </a:t>
            </a:r>
            <a:r>
              <a:rPr lang="ru-RU" sz="3600" dirty="0"/>
              <a:t>опущен перпендикуляр</a:t>
            </a:r>
            <a:r>
              <a:rPr lang="en-US" sz="3600" dirty="0"/>
              <a:t> EF. AC = BC = 4. </a:t>
            </a:r>
            <a:r>
              <a:rPr lang="ru-RU" sz="3600" dirty="0"/>
              <a:t>Найти</a:t>
            </a:r>
            <a:r>
              <a:rPr lang="en-US" sz="3600" dirty="0"/>
              <a:t> EF</a:t>
            </a:r>
            <a:r>
              <a:rPr lang="ru-RU" sz="3600" dirty="0"/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50E758E-FFC9-95CF-EFB1-21BFDD441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16775" y="521583"/>
            <a:ext cx="3752850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174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5632B-4496-CA5B-D39F-3684C06E5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23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5793AD-81FD-A496-9573-54B0D9B3B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229360"/>
            <a:ext cx="3553783" cy="45704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8E2B1BC-D570-8F9B-8D44-17573F10B499}"/>
                  </a:ext>
                </a:extLst>
              </p:cNvPr>
              <p:cNvSpPr txBox="1"/>
              <p:nvPr/>
            </p:nvSpPr>
            <p:spPr>
              <a:xfrm>
                <a:off x="4921319" y="1229360"/>
                <a:ext cx="5979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𝐴𝐸𝐹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𝐴𝐵𝐶</m:t>
                      </m:r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8E2B1BC-D570-8F9B-8D44-17573F10B4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319" y="1229360"/>
                <a:ext cx="597956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84DDBA-6015-79C2-7155-43C35B582CD4}"/>
                  </a:ext>
                </a:extLst>
              </p:cNvPr>
              <p:cNvSpPr txBox="1"/>
              <p:nvPr/>
            </p:nvSpPr>
            <p:spPr>
              <a:xfrm>
                <a:off x="6520814" y="1961296"/>
                <a:ext cx="2780569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𝐴𝐸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𝐵𝐶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den>
                      </m:f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284DDBA-6015-79C2-7155-43C35B582C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0814" y="1961296"/>
                <a:ext cx="2780569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E5723D9-6C04-2E87-BE4A-1129B56126BD}"/>
                  </a:ext>
                </a:extLst>
              </p:cNvPr>
              <p:cNvSpPr txBox="1"/>
              <p:nvPr/>
            </p:nvSpPr>
            <p:spPr>
              <a:xfrm>
                <a:off x="6978663" y="3033647"/>
                <a:ext cx="1864869" cy="1017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E5723D9-6C04-2E87-BE4A-1129B5612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8663" y="3033647"/>
                <a:ext cx="1864869" cy="1017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870AEBE-E532-507B-7401-EC9CF8085E9A}"/>
                  </a:ext>
                </a:extLst>
              </p:cNvPr>
              <p:cNvSpPr txBox="1"/>
              <p:nvPr/>
            </p:nvSpPr>
            <p:spPr>
              <a:xfrm>
                <a:off x="7092475" y="4198138"/>
                <a:ext cx="1637243" cy="5505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870AEBE-E532-507B-7401-EC9CF8085E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475" y="4198138"/>
                <a:ext cx="1637243" cy="5505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CB0040B6-BBC2-7C36-621A-3A38B102D50A}"/>
              </a:ext>
            </a:extLst>
          </p:cNvPr>
          <p:cNvSpPr txBox="1"/>
          <p:nvPr/>
        </p:nvSpPr>
        <p:spPr>
          <a:xfrm>
            <a:off x="6520814" y="5067300"/>
            <a:ext cx="1564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Ответ: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1367533-0F19-A13D-37C0-EB3750174A7A}"/>
                  </a:ext>
                </a:extLst>
              </p:cNvPr>
              <p:cNvSpPr txBox="1"/>
              <p:nvPr/>
            </p:nvSpPr>
            <p:spPr>
              <a:xfrm>
                <a:off x="6675120" y="5070763"/>
                <a:ext cx="3352800" cy="642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1367533-0F19-A13D-37C0-EB3750174A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0" y="5070763"/>
                <a:ext cx="3352800" cy="6428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458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9BB2A4-D855-886F-E695-72FB76FC9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Типичные ошибки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3E18DA-D3CE-3C94-8A4F-DC7CCDBD1A2A}"/>
              </a:ext>
            </a:extLst>
          </p:cNvPr>
          <p:cNvSpPr txBox="1"/>
          <p:nvPr/>
        </p:nvSpPr>
        <p:spPr>
          <a:xfrm>
            <a:off x="838200" y="1470660"/>
            <a:ext cx="10744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Неверное соответствие вершин в подобных треугольниках.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Ошибка в определении коэффициента подобия (k или 1/k).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Путаница в отношениях сторон и площадей (S1/S2 = k²).</a:t>
            </a:r>
          </a:p>
        </p:txBody>
      </p:sp>
    </p:spTree>
    <p:extLst>
      <p:ext uri="{BB962C8B-B14F-4D97-AF65-F5344CB8AC3E}">
        <p14:creationId xmlns:p14="http://schemas.microsoft.com/office/powerpoint/2010/main" val="3456839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1B9F-9C73-567A-A21E-D752EE8F5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55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Метод отношений площадей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1EA12C-9AA6-5FDF-A171-F01085B7057D}"/>
              </a:ext>
            </a:extLst>
          </p:cNvPr>
          <p:cNvSpPr txBox="1"/>
          <p:nvPr/>
        </p:nvSpPr>
        <p:spPr>
          <a:xfrm>
            <a:off x="967740" y="1859339"/>
            <a:ext cx="946404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Суть метода: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формул для отношения площадей треугольников с общей высотой или общим углом.</a:t>
            </a:r>
          </a:p>
          <a:p>
            <a:pPr>
              <a:spcAft>
                <a:spcPts val="180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Когда применять: Когда в задаче явно или неявно фигурируют отношения отрезков (медианы, биссектрисы, точки пересечения).</a:t>
            </a:r>
          </a:p>
          <a:p>
            <a:pPr>
              <a:spcAft>
                <a:spcPts val="180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Мощный инструмент: Теорема о том, что медиана делит треугольник на два равновеликих. </a:t>
            </a:r>
          </a:p>
        </p:txBody>
      </p:sp>
    </p:spTree>
    <p:extLst>
      <p:ext uri="{BB962C8B-B14F-4D97-AF65-F5344CB8AC3E}">
        <p14:creationId xmlns:p14="http://schemas.microsoft.com/office/powerpoint/2010/main" val="2297943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0E5A3-6BCA-420F-FE24-88BBAC0C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51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3.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A572D7-07C9-F28B-517C-3B3D96914C03}"/>
              </a:ext>
            </a:extLst>
          </p:cNvPr>
          <p:cNvSpPr txBox="1"/>
          <p:nvPr/>
        </p:nvSpPr>
        <p:spPr>
          <a:xfrm>
            <a:off x="975360" y="1310640"/>
            <a:ext cx="50139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В треугольнике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отрезок соединяет вершину С с некоторой точкой Е на основании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AB.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Известно, что площади треугольников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ACE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BCE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относятся как 1:2. Найти, в каком отношении точка Е делит отрезок АВ.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98D0B63-A78D-17C4-E9C5-BF18A7EAE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2682" y="694372"/>
            <a:ext cx="418147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47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BAAD2B-BE58-F606-4626-3E4E771A8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76211C-4BA6-B397-CFCF-E10D86E96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6542" y="812482"/>
            <a:ext cx="4181475" cy="41814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363BA6-CF25-9106-C2C9-ADE199031C42}"/>
                  </a:ext>
                </a:extLst>
              </p:cNvPr>
              <p:cNvSpPr txBox="1"/>
              <p:nvPr/>
            </p:nvSpPr>
            <p:spPr>
              <a:xfrm>
                <a:off x="838200" y="1545554"/>
                <a:ext cx="365247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𝐴𝐶𝐸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: 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𝐵𝐶𝐸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=1:2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363BA6-CF25-9106-C2C9-ADE199031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45554"/>
                <a:ext cx="3652475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21EEC5A-5D3D-4051-1138-B56F471F4175}"/>
              </a:ext>
            </a:extLst>
          </p:cNvPr>
          <p:cNvSpPr txBox="1"/>
          <p:nvPr/>
        </p:nvSpPr>
        <p:spPr>
          <a:xfrm>
            <a:off x="838200" y="2378674"/>
            <a:ext cx="329910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СН – общая высота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A52DA0D-F04D-8DFB-D278-2D44888D44A0}"/>
                  </a:ext>
                </a:extLst>
              </p:cNvPr>
              <p:cNvSpPr txBox="1"/>
              <p:nvPr/>
            </p:nvSpPr>
            <p:spPr>
              <a:xfrm>
                <a:off x="838200" y="3182778"/>
                <a:ext cx="285289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𝐵𝐸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 :2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A52DA0D-F04D-8DFB-D278-2D44888D44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82778"/>
                <a:ext cx="285289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0E6F046-33A4-0A33-5FDA-A7D6D1E722B2}"/>
              </a:ext>
            </a:extLst>
          </p:cNvPr>
          <p:cNvSpPr txBox="1"/>
          <p:nvPr/>
        </p:nvSpPr>
        <p:spPr>
          <a:xfrm>
            <a:off x="838200" y="4480560"/>
            <a:ext cx="2229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3200" dirty="0"/>
              <a:t>: 1 : 2</a:t>
            </a:r>
          </a:p>
        </p:txBody>
      </p:sp>
    </p:spTree>
    <p:extLst>
      <p:ext uri="{BB962C8B-B14F-4D97-AF65-F5344CB8AC3E}">
        <p14:creationId xmlns:p14="http://schemas.microsoft.com/office/powerpoint/2010/main" val="681056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E0470-C34E-668B-EA81-BBEEDB222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37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Типичные ошибки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B56BB7-55B9-FE93-014C-6EB6485B4D96}"/>
              </a:ext>
            </a:extLst>
          </p:cNvPr>
          <p:cNvSpPr txBox="1"/>
          <p:nvPr/>
        </p:nvSpPr>
        <p:spPr>
          <a:xfrm>
            <a:off x="838200" y="1935480"/>
            <a:ext cx="9189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Применение формулы без учета того, являются ли высоты/углы общими.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Неумение «дробить» площадь фигуры на части и составлять уравнения.</a:t>
            </a:r>
          </a:p>
        </p:txBody>
      </p:sp>
    </p:spTree>
    <p:extLst>
      <p:ext uri="{BB962C8B-B14F-4D97-AF65-F5344CB8AC3E}">
        <p14:creationId xmlns:p14="http://schemas.microsoft.com/office/powerpoint/2010/main" val="2991680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0985BB-EE89-E208-6403-1B6E516AA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929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Метод координат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C8A340-7F61-40E6-29D3-BF0D0D2C4457}"/>
              </a:ext>
            </a:extLst>
          </p:cNvPr>
          <p:cNvSpPr txBox="1"/>
          <p:nvPr/>
        </p:nvSpPr>
        <p:spPr>
          <a:xfrm>
            <a:off x="899160" y="1150620"/>
            <a:ext cx="877824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Суть метода: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Помещение фигуры в координатную плоскость, нахождение координат ключевых точек и решение задачи алгебраически (уравнения прямых, окружностей, расстояния).</a:t>
            </a:r>
          </a:p>
          <a:p>
            <a:pPr>
              <a:spcAft>
                <a:spcPts val="18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Когда применять: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Задачи с прямыми углами, правильными треугольниками, прямоугольниками.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Когда другие методы приводят к громоздким вычислениям.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доказательства перпендикулярности или нахождения расстояний.</a:t>
            </a:r>
          </a:p>
          <a:p>
            <a:pPr>
              <a:spcAft>
                <a:spcPts val="18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Плюсы: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Алгоритмичность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Минусы: Громоздкие вычисления, риск арифметической ошибки.</a:t>
            </a:r>
          </a:p>
        </p:txBody>
      </p:sp>
    </p:spTree>
    <p:extLst>
      <p:ext uri="{BB962C8B-B14F-4D97-AF65-F5344CB8AC3E}">
        <p14:creationId xmlns:p14="http://schemas.microsoft.com/office/powerpoint/2010/main" val="1543056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12CD0A-A4A4-338E-1926-9FB8DD5D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23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6AEA57-6C62-1B38-5968-81ED117661FF}"/>
              </a:ext>
            </a:extLst>
          </p:cNvPr>
          <p:cNvSpPr txBox="1"/>
          <p:nvPr/>
        </p:nvSpPr>
        <p:spPr>
          <a:xfrm>
            <a:off x="838200" y="1203959"/>
            <a:ext cx="48463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квадрате ABCD известны координаты двух вершин: A(1; 1) и C(4; 4). Найди координаты двух других вершин и длину стороны квадрата.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ED6FCA3-9BB0-5FD1-CED0-7DE38A26D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9842" y="442525"/>
            <a:ext cx="4714875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25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06DFE-60F6-9559-9AC5-DCC6A69D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C0DE75-DE30-EEE2-E046-323A54D343BB}"/>
              </a:ext>
            </a:extLst>
          </p:cNvPr>
          <p:cNvSpPr txBox="1"/>
          <p:nvPr/>
        </p:nvSpPr>
        <p:spPr>
          <a:xfrm>
            <a:off x="838200" y="1235720"/>
            <a:ext cx="4831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Очевидно, что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B(4;0), D(0;4)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808ACA3-7F83-A833-9F02-03394E3DF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53112" y="490537"/>
            <a:ext cx="4752975" cy="42005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43332BE-9AF4-7100-E205-FCEDA1C3F3AB}"/>
              </a:ext>
            </a:extLst>
          </p:cNvPr>
          <p:cNvSpPr txBox="1"/>
          <p:nvPr/>
        </p:nvSpPr>
        <p:spPr>
          <a:xfrm>
            <a:off x="838200" y="1898301"/>
            <a:ext cx="35585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Длину диагонали, найдём по готовой формуле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9CB1BE9-3939-6284-221B-B17548484CA1}"/>
                  </a:ext>
                </a:extLst>
              </p:cNvPr>
              <p:cNvSpPr txBox="1"/>
              <p:nvPr/>
            </p:nvSpPr>
            <p:spPr>
              <a:xfrm>
                <a:off x="838200" y="3574705"/>
                <a:ext cx="4447884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(4−0)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(4−0)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9CB1BE9-3939-6284-221B-B17548484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74705"/>
                <a:ext cx="4447884" cy="4472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16DBAEB6-85B2-11CA-3B7B-769F6F7652F2}"/>
              </a:ext>
            </a:extLst>
          </p:cNvPr>
          <p:cNvSpPr txBox="1"/>
          <p:nvPr/>
        </p:nvSpPr>
        <p:spPr>
          <a:xfrm>
            <a:off x="838200" y="4366260"/>
            <a:ext cx="1485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A7813D1-3A59-176D-E9A4-9E7CB55CDC40}"/>
                  </a:ext>
                </a:extLst>
              </p:cNvPr>
              <p:cNvSpPr txBox="1"/>
              <p:nvPr/>
            </p:nvSpPr>
            <p:spPr>
              <a:xfrm>
                <a:off x="2324100" y="4366260"/>
                <a:ext cx="662940" cy="5052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A7813D1-3A59-176D-E9A4-9E7CB55CDC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00" y="4366260"/>
                <a:ext cx="662940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76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281EEE-6C70-8DF1-839D-81A9C5E16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Цель и задачи. Цель, задачи лекции, структура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CD625-4455-B332-7EA9-73A593B2EE8F}"/>
              </a:ext>
            </a:extLst>
          </p:cNvPr>
          <p:cNvSpPr txBox="1"/>
          <p:nvPr/>
        </p:nvSpPr>
        <p:spPr>
          <a:xfrm>
            <a:off x="838200" y="2672080"/>
            <a:ext cx="1051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Систематизировать и углубить знания учителей об основных методах решения сложных планиметрических задач, выработать методические приемы для подготовки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680591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85669-3CB4-06FC-F8F2-3D4231803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Типичные ошибки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881868-442C-818A-55A0-349D854B2639}"/>
              </a:ext>
            </a:extLst>
          </p:cNvPr>
          <p:cNvSpPr txBox="1"/>
          <p:nvPr/>
        </p:nvSpPr>
        <p:spPr>
          <a:xfrm>
            <a:off x="1036320" y="2255520"/>
            <a:ext cx="79476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Неудачный выбор системы координат (усложняет вычисления).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Арифметические ошибки в расчетах.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Незнание уравнений окружности и прямой.</a:t>
            </a:r>
          </a:p>
        </p:txBody>
      </p:sp>
    </p:spTree>
    <p:extLst>
      <p:ext uri="{BB962C8B-B14F-4D97-AF65-F5344CB8AC3E}">
        <p14:creationId xmlns:p14="http://schemas.microsoft.com/office/powerpoint/2010/main" val="861032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252784-D91C-C4BE-3A2F-77D81246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Окружности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699AF3-2368-573C-F175-566CCC3669E0}"/>
              </a:ext>
            </a:extLst>
          </p:cNvPr>
          <p:cNvSpPr txBox="1"/>
          <p:nvPr/>
        </p:nvSpPr>
        <p:spPr>
          <a:xfrm>
            <a:off x="953386" y="1690688"/>
            <a:ext cx="10400414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/>
              <a:t>Суть метода: </a:t>
            </a:r>
            <a:r>
              <a:rPr lang="ru-RU" sz="2800" dirty="0"/>
              <a:t>Применение «готовых» теорем для окружностей.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/>
              <a:t>Свойства вписанных и центральных углов.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/>
              <a:t>Теорема о произведении отрезков пересекающихся хорд.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/>
              <a:t>Теорема о касательной и секущей.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/>
              <a:t>Свойства вписанного четырехугольника (сумма противоположных углов = 180°).</a:t>
            </a:r>
          </a:p>
          <a:p>
            <a:pPr>
              <a:spcAft>
                <a:spcPts val="1800"/>
              </a:spcAft>
            </a:pPr>
            <a:r>
              <a:rPr lang="ru-RU" sz="2800" dirty="0"/>
              <a:t>Когда применять: Любая задача с окружностями.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537952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82C69-C843-81F8-DBBB-5D5D9A4F6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81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Свойства окружностей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E8CBBC-C568-4277-BE06-3A5D7DF9B43E}"/>
              </a:ext>
            </a:extLst>
          </p:cNvPr>
          <p:cNvSpPr txBox="1"/>
          <p:nvPr/>
        </p:nvSpPr>
        <p:spPr>
          <a:xfrm>
            <a:off x="838200" y="2513052"/>
            <a:ext cx="4747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Теорема 1</a:t>
            </a:r>
            <a:r>
              <a:rPr lang="en-US" sz="3200" dirty="0"/>
              <a:t> AE·BE = CE·DE</a:t>
            </a:r>
            <a:endParaRPr lang="ru-RU" sz="32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CD0762C-151A-410B-A367-131976DA1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1785" y="1263372"/>
            <a:ext cx="257175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62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30A5C-EA36-EA36-F86B-97BE15E9E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53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Свойства окружностей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021B7-A8D3-8E2A-2B14-01E4F7F08C34}"/>
              </a:ext>
            </a:extLst>
          </p:cNvPr>
          <p:cNvSpPr txBox="1"/>
          <p:nvPr/>
        </p:nvSpPr>
        <p:spPr>
          <a:xfrm>
            <a:off x="838200" y="2513052"/>
            <a:ext cx="4747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Теорема </a:t>
            </a:r>
            <a:r>
              <a:rPr lang="en-US" sz="3200" dirty="0"/>
              <a:t>2 DB·DA = BE·CE</a:t>
            </a:r>
            <a:endParaRPr lang="ru-RU" sz="32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9677CBE-D51F-1A36-8E74-F0BF0DB00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1228" y="1424059"/>
            <a:ext cx="2013352" cy="318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4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FCD30-1425-2B8A-0E7A-6FDE96EF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Свойства окружностей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0195E9-6190-0001-8871-72D8BCD1BC7A}"/>
              </a:ext>
            </a:extLst>
          </p:cNvPr>
          <p:cNvSpPr txBox="1"/>
          <p:nvPr/>
        </p:nvSpPr>
        <p:spPr>
          <a:xfrm>
            <a:off x="838200" y="2513052"/>
            <a:ext cx="4747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Теорема </a:t>
            </a:r>
            <a:r>
              <a:rPr lang="en-US" sz="3200" dirty="0"/>
              <a:t>3 DB·DA = BC</a:t>
            </a:r>
            <a:r>
              <a:rPr lang="en-US" sz="3200" baseline="30000" dirty="0"/>
              <a:t>2</a:t>
            </a:r>
            <a:endParaRPr lang="ru-RU" sz="3200" baseline="300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A6451A6-A7ED-871D-E3F5-E56D65384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64731" y="784083"/>
            <a:ext cx="2426970" cy="388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864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4DE57-F0A1-CC0B-97F5-66F73405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645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5.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E15F8-2751-716D-D85C-73A462E13A21}"/>
              </a:ext>
            </a:extLst>
          </p:cNvPr>
          <p:cNvSpPr txBox="1"/>
          <p:nvPr/>
        </p:nvSpPr>
        <p:spPr>
          <a:xfrm>
            <a:off x="957580" y="1971040"/>
            <a:ext cx="58597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Дана прямоугольная трапеция АВС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окружность построенная на большем основании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как на диаметре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Окружность пересекает меньшее основание в точках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M. AD = 12, MD =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Найти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AB.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C583C3D-7642-400F-8256-53223CDCA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01279" y="2059516"/>
            <a:ext cx="4108794" cy="353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8181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57E8AA-8445-BDCC-F1CC-E170FB0B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3435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C14A8B-99E3-6607-2588-0C7530871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01280" y="2059517"/>
            <a:ext cx="3185162" cy="27389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44824D-A3C8-9189-5050-08C0BB2BF9DA}"/>
              </a:ext>
            </a:extLst>
          </p:cNvPr>
          <p:cNvSpPr txBox="1"/>
          <p:nvPr/>
        </p:nvSpPr>
        <p:spPr>
          <a:xfrm>
            <a:off x="1046480" y="1950720"/>
            <a:ext cx="565912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ru-RU" sz="3600" dirty="0"/>
              <a:t>По теореме 3, имеем </a:t>
            </a:r>
            <a:r>
              <a:rPr lang="en-US" sz="3600" dirty="0"/>
              <a:t>AB</a:t>
            </a:r>
            <a:r>
              <a:rPr lang="en-US" sz="3600" baseline="30000" dirty="0"/>
              <a:t>2</a:t>
            </a:r>
            <a:r>
              <a:rPr lang="en-US" sz="3600" dirty="0"/>
              <a:t> = AM·AD = </a:t>
            </a:r>
            <a:r>
              <a:rPr lang="ru-RU" sz="3600" dirty="0"/>
              <a:t>3 </a:t>
            </a:r>
            <a:r>
              <a:rPr lang="en-US" sz="3600" dirty="0"/>
              <a:t>· 12 = 36.</a:t>
            </a:r>
          </a:p>
          <a:p>
            <a:pPr>
              <a:spcAft>
                <a:spcPts val="1800"/>
              </a:spcAft>
            </a:pPr>
            <a:r>
              <a:rPr lang="ru-RU" sz="3600" dirty="0"/>
              <a:t>Следовательно </a:t>
            </a:r>
            <a:r>
              <a:rPr lang="en-US" sz="3600" dirty="0"/>
              <a:t>AB = 6.</a:t>
            </a:r>
            <a:endParaRPr lang="ru-RU" sz="3600" dirty="0"/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A6AF67-8707-A7BF-F2A0-6715248911C2}"/>
              </a:ext>
            </a:extLst>
          </p:cNvPr>
          <p:cNvSpPr txBox="1"/>
          <p:nvPr/>
        </p:nvSpPr>
        <p:spPr>
          <a:xfrm>
            <a:off x="1046480" y="4592320"/>
            <a:ext cx="4155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Ответ: 6</a:t>
            </a:r>
          </a:p>
        </p:txBody>
      </p:sp>
    </p:spTree>
    <p:extLst>
      <p:ext uri="{BB962C8B-B14F-4D97-AF65-F5344CB8AC3E}">
        <p14:creationId xmlns:p14="http://schemas.microsoft.com/office/powerpoint/2010/main" val="863229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431A02-1956-B81E-8FF4-98CC022C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Типичные ошибки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1498A2-A9E2-9389-798E-52A9A07DBC00}"/>
              </a:ext>
            </a:extLst>
          </p:cNvPr>
          <p:cNvSpPr txBox="1"/>
          <p:nvPr/>
        </p:nvSpPr>
        <p:spPr>
          <a:xfrm>
            <a:off x="838200" y="2151727"/>
            <a:ext cx="9641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Не видят вписанные углы, опирающиеся на одну дугу.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Путают формулировки теорем (например, для хорд и для секущих).</a:t>
            </a:r>
          </a:p>
        </p:txBody>
      </p:sp>
    </p:spTree>
    <p:extLst>
      <p:ext uri="{BB962C8B-B14F-4D97-AF65-F5344CB8AC3E}">
        <p14:creationId xmlns:p14="http://schemas.microsoft.com/office/powerpoint/2010/main" val="19463523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F25FA-E7B7-162E-B4BB-DB49D761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Задача 1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3801FFE-C6A0-D887-05B5-425222285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433850"/>
            <a:ext cx="1019556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треугольник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ABC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вписана окружность радиуса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R,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касающаяся стороны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 точке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причём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  =  R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а)  Докажите, что треугольник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ABC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прямоугольный.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б)  Вписанная окружность касается сторон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BC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 точках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Найдите площадь треугольника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BEF,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если известно, что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  =  5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kumimoji="0" lang="ru-RU" altLang="ru-RU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CD  =  15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33816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E78A8D-0393-968D-EF2A-5C68B3C16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8CB4A33-659A-7143-DE00-9E497DCBD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767" y="1398997"/>
            <a:ext cx="4736320" cy="3738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65A896-BFE0-5424-3649-DB47BD76CC55}"/>
              </a:ext>
            </a:extLst>
          </p:cNvPr>
          <p:cNvSpPr txBox="1"/>
          <p:nvPr/>
        </p:nvSpPr>
        <p:spPr>
          <a:xfrm>
            <a:off x="6616557" y="1109609"/>
            <a:ext cx="43562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а)  Пусть O  — центр вписанной окружности треугольника Центр окружности, вписанной в угол, лежит на его биссектрисе, значит, AO  — биссектриса угла </a:t>
            </a:r>
            <a:r>
              <a:rPr lang="ru-RU" sz="2400" dirty="0">
                <a:sym typeface="Symbol" panose="05050102010706020507" pitchFamily="18" charset="2"/>
              </a:rPr>
              <a:t></a:t>
            </a:r>
            <a:r>
              <a:rPr lang="ru-RU" sz="2400" dirty="0"/>
              <a:t> </a:t>
            </a:r>
            <a:r>
              <a:rPr lang="en-US" sz="2400" dirty="0"/>
              <a:t>BAC.</a:t>
            </a:r>
            <a:r>
              <a:rPr lang="ru-RU" sz="2400" dirty="0"/>
              <a:t> Треугольник AOD прямоугольный и равнобедренный, поэтому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OAD =45</a:t>
            </a:r>
            <a:r>
              <a:rPr lang="ru-RU" sz="2400" dirty="0"/>
              <a:t>  Следовательно, </a:t>
            </a:r>
            <a:r>
              <a:rPr lang="ru-RU" sz="2400" dirty="0">
                <a:sym typeface="Symbol" panose="05050102010706020507" pitchFamily="18" charset="2"/>
              </a:rPr>
              <a:t></a:t>
            </a:r>
            <a:r>
              <a:rPr lang="en-US" sz="2400" dirty="0">
                <a:sym typeface="Symbol" panose="05050102010706020507" pitchFamily="18" charset="2"/>
              </a:rPr>
              <a:t>BAC = 90.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520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A6443-821A-E1E1-207B-C0D5CADAB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E945A5-BBA2-FFB2-980E-D6780F34A30B}"/>
              </a:ext>
            </a:extLst>
          </p:cNvPr>
          <p:cNvSpPr txBox="1"/>
          <p:nvPr/>
        </p:nvSpPr>
        <p:spPr>
          <a:xfrm>
            <a:off x="838200" y="1869440"/>
            <a:ext cx="10515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Задача №17 — одна из самых сложных в ЕГЭ по математике профильного уровня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Высокий «ценник» — 3 первичных балла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Низкий процент выполнения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Цель нашей лекции — не просто разобрать задачи, а создать в сознании учащихся «меню методов», чтобы для каждой задачи они могли выбрать наиболее эффективный путь.</a:t>
            </a:r>
          </a:p>
        </p:txBody>
      </p:sp>
    </p:spTree>
    <p:extLst>
      <p:ext uri="{BB962C8B-B14F-4D97-AF65-F5344CB8AC3E}">
        <p14:creationId xmlns:p14="http://schemas.microsoft.com/office/powerpoint/2010/main" val="22537625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F68698B-FBF8-AD7F-6E76-4C0110961646}"/>
                  </a:ext>
                </a:extLst>
              </p:cNvPr>
              <p:cNvSpPr txBox="1"/>
              <p:nvPr/>
            </p:nvSpPr>
            <p:spPr>
              <a:xfrm>
                <a:off x="873760" y="558800"/>
                <a:ext cx="10353040" cy="5773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б)  Обозначим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BF = x.</a:t>
                </a:r>
              </a:p>
              <a:p>
                <a:pPr algn="just"/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 теореме о равенстве отрезков касательных, проведённых к окружности из одной точки,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AE = AD = 5, CF = CD = 15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и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о теореме Пифагора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(15 + x)</a:t>
                </a:r>
                <a:r>
                  <a:rPr lang="en-US" sz="3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= 20</a:t>
                </a:r>
                <a:r>
                  <a:rPr lang="en-US" sz="3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+ (5 + x)</a:t>
                </a:r>
                <a:r>
                  <a:rPr lang="en-US" sz="3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algn="just"/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Из этого уравнения находим, что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x = 10. </a:t>
                </a:r>
              </a:p>
              <a:p>
                <a:pPr algn="just"/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Тогда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BC = 25. </a:t>
                </a:r>
              </a:p>
              <a:p>
                <a:pPr algn="just"/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sin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ABC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 = 4/5.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Следовательно,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3200" baseline="-250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BEF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BE·BF· sin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  <a:sym typeface="Symbol" panose="05050102010706020507" pitchFamily="18" charset="2"/>
                  </a:rPr>
                  <a:t> ABC = 40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40.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F68698B-FBF8-AD7F-6E76-4C0110961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760" y="558800"/>
                <a:ext cx="10353040" cy="5773696"/>
              </a:xfrm>
              <a:prstGeom prst="rect">
                <a:avLst/>
              </a:prstGeom>
              <a:blipFill>
                <a:blip r:embed="rId2"/>
                <a:stretch>
                  <a:fillRect l="-1766" t="-1373" r="-1471" b="-30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13890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0C9E1-5532-E5F8-515F-E039F77C1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6987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Задача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9C1D24-CD1A-7EF5-099E-5C2D990D121D}"/>
              </a:ext>
            </a:extLst>
          </p:cNvPr>
          <p:cNvSpPr txBox="1"/>
          <p:nvPr/>
        </p:nvSpPr>
        <p:spPr>
          <a:xfrm>
            <a:off x="988828" y="1286540"/>
            <a:ext cx="1006903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Диагональ AC прямоугольника ABCD с центром O образует со стороной AB угол 30°. Точка E лежит вне прямоугольника, причём ∠BEC  =  120°.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а)  Докажите, что ∠CBE  =  ∠COE.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б)  Прямая OE пересекает сторону AD прямоугольника в точке K. Найдите EK, если известно, что BE  =  40 и CE  =  24.</a:t>
            </a:r>
          </a:p>
        </p:txBody>
      </p:sp>
    </p:spTree>
    <p:extLst>
      <p:ext uri="{BB962C8B-B14F-4D97-AF65-F5344CB8AC3E}">
        <p14:creationId xmlns:p14="http://schemas.microsoft.com/office/powerpoint/2010/main" val="38968020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D0D21-27BE-C3B3-5993-D7C3359CA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6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7049BE-C6CD-B57A-480E-E412FB472805}"/>
              </a:ext>
            </a:extLst>
          </p:cNvPr>
          <p:cNvSpPr txBox="1"/>
          <p:nvPr/>
        </p:nvSpPr>
        <p:spPr>
          <a:xfrm>
            <a:off x="946298" y="1286540"/>
            <a:ext cx="498666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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COB = 60. </a:t>
            </a:r>
            <a:r>
              <a:rPr lang="ru-RU" sz="3400" dirty="0" err="1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Следоваптельно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, около четырёхугольника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COBE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можно описать окружность.</a:t>
            </a:r>
          </a:p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Тогда </a:t>
            </a:r>
            <a:r>
              <a:rPr lang="ru-RU" sz="3400" dirty="0"/>
              <a:t>∠CBE  =  ∠COE, т.к. опираются на одну дугу.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3E971B6-408F-D820-26F2-B3306DEE7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1286540"/>
            <a:ext cx="5449222" cy="29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5141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05E81-8A12-A987-402A-20967A75C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92" y="342160"/>
            <a:ext cx="5966637" cy="631382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BC=56.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Вписанные углы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BEO и CEO опираются на равные хорды BO и CO, значит, EO  — биссектриса угла BEC.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Найдя МЕ по теореме косинусов из треугольников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ECM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EBM,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и, помня о том, что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BC=56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находим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EM = 15.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свойству биссектрисы СМ = 21,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BM = 35.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OM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 ME = CM  MB.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Следовательно,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OM = 49.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</a:b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Поэтому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EK = 113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E57F7B-5AD1-EC19-6B8B-779372C77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8817" y="342160"/>
            <a:ext cx="4751424" cy="26601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9E91412-7179-5A69-8254-9D02FBABDD7E}"/>
              </a:ext>
            </a:extLst>
          </p:cNvPr>
          <p:cNvSpPr txBox="1"/>
          <p:nvPr/>
        </p:nvSpPr>
        <p:spPr>
          <a:xfrm>
            <a:off x="7517219" y="4720856"/>
            <a:ext cx="40935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Ответ: 113</a:t>
            </a:r>
          </a:p>
        </p:txBody>
      </p:sp>
    </p:spTree>
    <p:extLst>
      <p:ext uri="{BB962C8B-B14F-4D97-AF65-F5344CB8AC3E}">
        <p14:creationId xmlns:p14="http://schemas.microsoft.com/office/powerpoint/2010/main" val="17358188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D5FC5-3C9F-94F3-70E5-2901BCD1B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8373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Задача 3</a:t>
            </a:r>
          </a:p>
        </p:txBody>
      </p:sp>
      <p:sp>
        <p:nvSpPr>
          <p:cNvPr id="5" name="AutoShape 2" descr="\angle BAC=30 градусов.">
            <a:extLst>
              <a:ext uri="{FF2B5EF4-FFF2-40B4-BE49-F238E27FC236}">
                <a16:creationId xmlns:a16="http://schemas.microsoft.com/office/drawing/2014/main" id="{46576362-7834-6FD6-E962-2B76E9310D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84375" y="-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3" descr=" корень из: начало аргумента: 21 конец аргумента .">
            <a:extLst>
              <a:ext uri="{FF2B5EF4-FFF2-40B4-BE49-F238E27FC236}">
                <a16:creationId xmlns:a16="http://schemas.microsoft.com/office/drawing/2014/main" id="{815C72F7-E05A-8BFD-E8D3-7473196A78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91925" y="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682D20-4C97-2305-724A-C22FEBFC2BF8}"/>
                  </a:ext>
                </a:extLst>
              </p:cNvPr>
              <p:cNvSpPr txBox="1"/>
              <p:nvPr/>
            </p:nvSpPr>
            <p:spPr>
              <a:xfrm>
                <a:off x="838199" y="1428450"/>
                <a:ext cx="10515599" cy="4909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200"/>
                  </a:spcAft>
                </a:pPr>
                <a:r>
                  <a:rPr lang="ru-RU" sz="3600" dirty="0"/>
                  <a:t>Прямая, проходящая через середину M гипотенузы AB прямоугольного треугольника ABC, перпендикулярна CM и пересекает катет AC в точке K. При этом AK : KC  =  1 : 2.</a:t>
                </a:r>
                <a:endParaRPr lang="en-US" sz="3600" dirty="0"/>
              </a:p>
              <a:p>
                <a:pPr algn="just">
                  <a:spcAft>
                    <a:spcPts val="1200"/>
                  </a:spcAft>
                </a:pPr>
                <a:r>
                  <a:rPr lang="ru-RU" sz="3600" dirty="0"/>
                  <a:t>а)  Докажите, что </a:t>
                </a:r>
                <a:r>
                  <a:rPr lang="ru-RU" sz="3600" dirty="0">
                    <a:sym typeface="Symbol" panose="05050102010706020507" pitchFamily="18" charset="2"/>
                  </a:rPr>
                  <a:t></a:t>
                </a:r>
                <a:r>
                  <a:rPr lang="en-US" sz="3600" dirty="0">
                    <a:sym typeface="Symbol" panose="05050102010706020507" pitchFamily="18" charset="2"/>
                  </a:rPr>
                  <a:t>BAC = 30;</a:t>
                </a:r>
                <a:endParaRPr lang="en-US" sz="3600" dirty="0"/>
              </a:p>
              <a:p>
                <a:pPr algn="just">
                  <a:spcAft>
                    <a:spcPts val="1200"/>
                  </a:spcAft>
                </a:pPr>
                <a:r>
                  <a:rPr lang="ru-RU" sz="3600" dirty="0"/>
                  <a:t>б)  Пусть прямые MK и BC пресекаются в точке P, а прямые AP и BK  — в точке Q. Найдите KQ, если BC  =  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rad>
                  </m:oMath>
                </a14:m>
                <a:r>
                  <a:rPr lang="en-US" sz="3600" dirty="0"/>
                  <a:t>.</a:t>
                </a:r>
                <a:endParaRPr lang="ru-RU" sz="36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682D20-4C97-2305-724A-C22FEBFC2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428450"/>
                <a:ext cx="10515599" cy="4909998"/>
              </a:xfrm>
              <a:prstGeom prst="rect">
                <a:avLst/>
              </a:prstGeom>
              <a:blipFill>
                <a:blip r:embed="rId2"/>
                <a:stretch>
                  <a:fillRect l="-1739" t="-1861" r="-1797" b="-33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58096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2F2F0-BF7F-5A5A-F8A9-0538C907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559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sp>
        <p:nvSpPr>
          <p:cNvPr id="10" name="AutoShape 2" descr="ME= дробь: числитель: 1, знаменатель: 2 конец дроби CK=AK= дробь: числитель: 1, знаменатель: 2 конец дроби AE.">
            <a:extLst>
              <a:ext uri="{FF2B5EF4-FFF2-40B4-BE49-F238E27FC236}">
                <a16:creationId xmlns:a16="http://schemas.microsoft.com/office/drawing/2014/main" id="{E833E80D-DA0A-CB90-47FE-62DBDBF65A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6129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3" descr="CM=MA,\angle MCA=\angle MAC.">
            <a:extLst>
              <a:ext uri="{FF2B5EF4-FFF2-40B4-BE49-F238E27FC236}">
                <a16:creationId xmlns:a16="http://schemas.microsoft.com/office/drawing/2014/main" id="{550B415B-AA61-56AE-66DF-61E3F47C53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4417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4" descr="\angle A=30 градусов, ">
            <a:extLst>
              <a:ext uri="{FF2B5EF4-FFF2-40B4-BE49-F238E27FC236}">
                <a16:creationId xmlns:a16="http://schemas.microsoft.com/office/drawing/2014/main" id="{88FD75A8-A196-410B-53A9-6FD1B57EFA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7446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6F9A09-24F1-FE0B-1375-B0EF6D962183}"/>
              </a:ext>
            </a:extLst>
          </p:cNvPr>
          <p:cNvSpPr txBox="1"/>
          <p:nvPr/>
        </p:nvSpPr>
        <p:spPr>
          <a:xfrm>
            <a:off x="838200" y="1137684"/>
            <a:ext cx="630973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3000" dirty="0"/>
              <a:t>а)  E  — середина KC. Тогда ME  — медиана прямоугольного треугольника CMK.</a:t>
            </a:r>
            <a:endParaRPr lang="en-US" sz="3000" dirty="0"/>
          </a:p>
          <a:p>
            <a:pPr algn="just">
              <a:spcAft>
                <a:spcPts val="1200"/>
              </a:spcAft>
            </a:pPr>
            <a:r>
              <a:rPr lang="ru-RU" sz="3000" dirty="0"/>
              <a:t> Значит, </a:t>
            </a:r>
            <a:r>
              <a:rPr lang="en-US" sz="3000" dirty="0"/>
              <a:t>ME = CK/2, </a:t>
            </a:r>
            <a:r>
              <a:rPr lang="en-US" sz="3000" dirty="0">
                <a:sym typeface="Symbol" panose="05050102010706020507" pitchFamily="18" charset="2"/>
              </a:rPr>
              <a:t>AME = CMK.</a:t>
            </a:r>
            <a:r>
              <a:rPr lang="ru-RU" sz="3000" dirty="0"/>
              <a:t>  </a:t>
            </a:r>
            <a:endParaRPr lang="en-US" sz="3000" dirty="0"/>
          </a:p>
          <a:p>
            <a:pPr algn="just">
              <a:spcAft>
                <a:spcPts val="1200"/>
              </a:spcAft>
            </a:pPr>
            <a:r>
              <a:rPr lang="ru-RU" sz="3000" dirty="0"/>
              <a:t>Кроме того,  </a:t>
            </a:r>
            <a:r>
              <a:rPr lang="en-US" sz="3000" dirty="0"/>
              <a:t>CM = AM </a:t>
            </a:r>
            <a:r>
              <a:rPr lang="ru-RU" sz="3000" dirty="0"/>
              <a:t>и</a:t>
            </a:r>
            <a:endParaRPr lang="en-US" sz="3000" dirty="0"/>
          </a:p>
          <a:p>
            <a:pPr algn="just">
              <a:spcAft>
                <a:spcPts val="1200"/>
              </a:spcAft>
            </a:pPr>
            <a:r>
              <a:rPr lang="ru-RU" sz="3000" dirty="0"/>
              <a:t> </a:t>
            </a:r>
            <a:r>
              <a:rPr lang="en-US" sz="3000" dirty="0">
                <a:sym typeface="Symbol" panose="05050102010706020507" pitchFamily="18" charset="2"/>
              </a:rPr>
              <a:t>MCA = MAC</a:t>
            </a:r>
            <a:endParaRPr lang="en-US" sz="3000" dirty="0"/>
          </a:p>
          <a:p>
            <a:pPr algn="just">
              <a:spcAft>
                <a:spcPts val="1200"/>
              </a:spcAft>
            </a:pPr>
            <a:r>
              <a:rPr lang="ru-RU" sz="3000" dirty="0"/>
              <a:t>Значит, </a:t>
            </a:r>
            <a:r>
              <a:rPr lang="el-GR" sz="3000" dirty="0"/>
              <a:t>Δ</a:t>
            </a:r>
            <a:r>
              <a:rPr lang="ru-RU" sz="3000" dirty="0"/>
              <a:t>AME </a:t>
            </a:r>
            <a:r>
              <a:rPr lang="en-US" sz="3000" dirty="0"/>
              <a:t>= </a:t>
            </a:r>
            <a:r>
              <a:rPr lang="el-GR" sz="3000" dirty="0"/>
              <a:t>Δ </a:t>
            </a:r>
            <a:r>
              <a:rPr lang="ru-RU" sz="3000" dirty="0"/>
              <a:t>CMK.</a:t>
            </a:r>
            <a:endParaRPr lang="en-US" sz="3000" dirty="0"/>
          </a:p>
          <a:p>
            <a:pPr algn="just">
              <a:spcAft>
                <a:spcPts val="1200"/>
              </a:spcAft>
            </a:pPr>
            <a:r>
              <a:rPr lang="ru-RU" sz="3000" dirty="0"/>
              <a:t>Следовательно, </a:t>
            </a:r>
            <a:r>
              <a:rPr lang="en-US" sz="3000" dirty="0"/>
              <a:t>ME = AE/2.</a:t>
            </a:r>
          </a:p>
          <a:p>
            <a:pPr algn="just">
              <a:spcAft>
                <a:spcPts val="1200"/>
              </a:spcAft>
            </a:pPr>
            <a:r>
              <a:rPr lang="ru-RU" sz="3000" dirty="0"/>
              <a:t>Следовательно </a:t>
            </a:r>
            <a:r>
              <a:rPr lang="ru-RU" sz="3000" dirty="0">
                <a:sym typeface="Symbol" panose="05050102010706020507" pitchFamily="18" charset="2"/>
              </a:rPr>
              <a:t></a:t>
            </a:r>
            <a:r>
              <a:rPr lang="en-US" sz="3000" dirty="0">
                <a:sym typeface="Symbol" panose="05050102010706020507" pitchFamily="18" charset="2"/>
              </a:rPr>
              <a:t>BAC = 30</a:t>
            </a:r>
            <a:endParaRPr lang="ru-RU" sz="300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EC79B6C-7985-C1E6-AB0E-AB0AFCCED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60859" y="1137683"/>
            <a:ext cx="3268419" cy="512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3442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CABEB0-FA0A-8132-F2BB-1569BBECB9E6}"/>
                  </a:ext>
                </a:extLst>
              </p:cNvPr>
              <p:cNvSpPr txBox="1"/>
              <p:nvPr/>
            </p:nvSpPr>
            <p:spPr>
              <a:xfrm>
                <a:off x="1222743" y="1489242"/>
                <a:ext cx="4263656" cy="3340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/>
                  <a:t>б)</a:t>
                </a:r>
                <a:r>
                  <a:rPr lang="en-US" sz="3200" dirty="0"/>
                  <a:t> AC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3200" dirty="0"/>
                  <a:t>, BK = 7</a:t>
                </a:r>
              </a:p>
              <a:p>
                <a:r>
                  <a:rPr lang="en-US" sz="3200" dirty="0"/>
                  <a:t>AT = BP</a:t>
                </a:r>
              </a:p>
              <a:p>
                <a:r>
                  <a:rPr lang="en-US" sz="3200" dirty="0"/>
                  <a:t>CP = 2BP</a:t>
                </a:r>
              </a:p>
              <a:p>
                <a:r>
                  <a:rPr lang="en-US" sz="3200" dirty="0"/>
                  <a:t>AKD ~ CKB (k = 1:2)</a:t>
                </a:r>
              </a:p>
              <a:p>
                <a:r>
                  <a:rPr lang="en-US" sz="3200" dirty="0"/>
                  <a:t>BQ = 2BD = 2</a:t>
                </a:r>
                <a:r>
                  <a:rPr lang="en-US" sz="3200" dirty="0">
                    <a:sym typeface="Symbol" panose="05050102010706020507" pitchFamily="18" charset="2"/>
                  </a:rPr>
                  <a:t>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ym typeface="Symbol" panose="05050102010706020507" pitchFamily="18" charset="2"/>
                  </a:rPr>
                  <a:t>BK = </a:t>
                </a:r>
                <a:r>
                  <a:rPr lang="en-US" sz="3200" dirty="0"/>
                  <a:t>21</a:t>
                </a:r>
              </a:p>
              <a:p>
                <a:r>
                  <a:rPr lang="en-US" sz="3200" dirty="0"/>
                  <a:t>KQ = 21-7 = 14</a:t>
                </a:r>
                <a:endParaRPr lang="ru-RU" sz="32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CABEB0-FA0A-8132-F2BB-1569BBECB9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743" y="1489242"/>
                <a:ext cx="4263656" cy="3340273"/>
              </a:xfrm>
              <a:prstGeom prst="rect">
                <a:avLst/>
              </a:prstGeom>
              <a:blipFill>
                <a:blip r:embed="rId2"/>
                <a:stretch>
                  <a:fillRect l="-3720" t="-730" r="-429" b="-3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DDCEC24-8B97-6089-E063-A371A3702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411" y="802758"/>
            <a:ext cx="6789221" cy="57701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5DC7ED4-8C53-0A20-0F80-8EB99C52105A}"/>
              </a:ext>
            </a:extLst>
          </p:cNvPr>
          <p:cNvSpPr txBox="1"/>
          <p:nvPr/>
        </p:nvSpPr>
        <p:spPr>
          <a:xfrm>
            <a:off x="1222742" y="5515999"/>
            <a:ext cx="47952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Ответ: 14</a:t>
            </a:r>
          </a:p>
        </p:txBody>
      </p:sp>
    </p:spTree>
    <p:extLst>
      <p:ext uri="{BB962C8B-B14F-4D97-AF65-F5344CB8AC3E}">
        <p14:creationId xmlns:p14="http://schemas.microsoft.com/office/powerpoint/2010/main" val="37395210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A7166-FB36-58AF-A175-7AF1BCC10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 fontScale="90000"/>
          </a:bodyPr>
          <a:lstStyle/>
          <a:p>
            <a:r>
              <a:rPr lang="ru-RU" dirty="0"/>
              <a:t>Итоги и рекомендации.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27597A-EFF5-195A-B3C9-2BBB5AC51030}"/>
              </a:ext>
            </a:extLst>
          </p:cNvPr>
          <p:cNvSpPr txBox="1"/>
          <p:nvPr/>
        </p:nvSpPr>
        <p:spPr>
          <a:xfrm>
            <a:off x="838200" y="1056640"/>
            <a:ext cx="1029208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dirty="0"/>
              <a:t>Резюме: Не бывает «лучшего» метода. Есть адекватный конфигурации.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Практические выводы и рекомендации для учителей: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Учите анализу условия. Первый вопрос ученика: «Что дано? Какая фигура? Какие элементы?»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Создайте «ментальную карту методов». Нарисуйте с учениками схему: «Если видишь окружность — думай о вписанных углах и теоремах. Если видишь отношения отрезков — думай о подобии и площадях».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Тренируйте «взгляд архитектора». Ученик должен уметь мысленно достраивать фигуру, проводить недостающие линии.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Разбирайте одну задачу разными способами. Это лучший способ показать силу и слабость каждого метода.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Акцент на типичных ошибках. Проговаривайте их, разбирайте ошибочные решения.</a:t>
            </a:r>
          </a:p>
          <a:p>
            <a:pPr>
              <a:spcAft>
                <a:spcPts val="1200"/>
              </a:spcAft>
            </a:pPr>
            <a:r>
              <a:rPr lang="ru-RU" sz="2000" dirty="0"/>
              <a:t>Формируйте банк ключевых конфигураций (трапеция с пересекающимися диагоналями, две высоты в треугольнике, окружность с диаметром и вписанным углом).</a:t>
            </a:r>
          </a:p>
        </p:txBody>
      </p:sp>
    </p:spTree>
    <p:extLst>
      <p:ext uri="{BB962C8B-B14F-4D97-AF65-F5344CB8AC3E}">
        <p14:creationId xmlns:p14="http://schemas.microsoft.com/office/powerpoint/2010/main" val="42236802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EF182-1389-1D63-3BC2-7165803B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91784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78C782-4FF4-88E3-2BB1-8BF591CAC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методы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72ED09-5B87-9ECC-1358-FC2206D61031}"/>
              </a:ext>
            </a:extLst>
          </p:cNvPr>
          <p:cNvSpPr txBox="1"/>
          <p:nvPr/>
        </p:nvSpPr>
        <p:spPr>
          <a:xfrm>
            <a:off x="838200" y="2245360"/>
            <a:ext cx="10129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Метод вспомогательных построений</a:t>
            </a:r>
          </a:p>
          <a:p>
            <a:pPr marL="342900" indent="-342900">
              <a:spcAft>
                <a:spcPts val="1800"/>
              </a:spcAft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Метод подобия треугольников</a:t>
            </a:r>
          </a:p>
          <a:p>
            <a:pPr marL="342900" indent="-342900">
              <a:spcAft>
                <a:spcPts val="1800"/>
              </a:spcAft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Метод отношений площадей</a:t>
            </a:r>
          </a:p>
          <a:p>
            <a:pPr marL="342900" indent="-342900">
              <a:spcAft>
                <a:spcPts val="1800"/>
              </a:spcAft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Метод координат</a:t>
            </a:r>
          </a:p>
          <a:p>
            <a:pPr marL="342900" indent="-342900">
              <a:spcAft>
                <a:spcPts val="1800"/>
              </a:spcAft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свойств окружностей</a:t>
            </a:r>
          </a:p>
        </p:txBody>
      </p:sp>
    </p:spTree>
    <p:extLst>
      <p:ext uri="{BB962C8B-B14F-4D97-AF65-F5344CB8AC3E}">
        <p14:creationId xmlns:p14="http://schemas.microsoft.com/office/powerpoint/2010/main" val="14324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CA03C-716F-5515-F055-1CD5D9247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Метод вспомогательных построений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A3ADF0-1BA1-7418-27D5-315C8FDF668D}"/>
              </a:ext>
            </a:extLst>
          </p:cNvPr>
          <p:cNvSpPr txBox="1"/>
          <p:nvPr/>
        </p:nvSpPr>
        <p:spPr>
          <a:xfrm>
            <a:off x="838200" y="1599228"/>
            <a:ext cx="10515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Суть метода: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Добавление элементов (высот, медиан, биссектрис, средних линий) для создания новых, более удобных для вычислений фигур (прямоугольных треугольников, подобных треугольников).</a:t>
            </a:r>
          </a:p>
          <a:p>
            <a:pPr>
              <a:spcAft>
                <a:spcPts val="180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Когда применять: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Задачи с неравнобедренными треугольниками.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Задачи, где даны углы (построение высоты для использования тригонометрии).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Задачи на нахождение расстояния от точки до прямой.</a:t>
            </a:r>
          </a:p>
        </p:txBody>
      </p:sp>
    </p:spTree>
    <p:extLst>
      <p:ext uri="{BB962C8B-B14F-4D97-AF65-F5344CB8AC3E}">
        <p14:creationId xmlns:p14="http://schemas.microsoft.com/office/powerpoint/2010/main" val="104749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26C39-45A7-328B-61E6-FCDD9DA40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1.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7AA109-A5A3-1722-9473-1674FEDB5543}"/>
              </a:ext>
            </a:extLst>
          </p:cNvPr>
          <p:cNvSpPr txBox="1"/>
          <p:nvPr/>
        </p:nvSpPr>
        <p:spPr>
          <a:xfrm>
            <a:off x="838200" y="1605280"/>
            <a:ext cx="9443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/>
              <a:t>Дан треугольник </a:t>
            </a:r>
            <a:r>
              <a:rPr lang="en-US" sz="3600" dirty="0"/>
              <a:t>ABC </a:t>
            </a:r>
            <a:r>
              <a:rPr lang="ru-RU" sz="3600" dirty="0"/>
              <a:t>со стороной </a:t>
            </a:r>
            <a:r>
              <a:rPr lang="en-US" sz="3600" dirty="0"/>
              <a:t>AB = 4 </a:t>
            </a:r>
            <a:r>
              <a:rPr lang="ru-RU" sz="3600" dirty="0"/>
              <a:t>и углами  </a:t>
            </a:r>
            <a:r>
              <a:rPr lang="ru-RU" sz="3600" dirty="0">
                <a:sym typeface="Symbol" panose="05050102010706020507" pitchFamily="18" charset="2"/>
              </a:rPr>
              <a:t></a:t>
            </a:r>
            <a:r>
              <a:rPr lang="en-US" sz="3600" dirty="0">
                <a:sym typeface="Symbol" panose="05050102010706020507" pitchFamily="18" charset="2"/>
              </a:rPr>
              <a:t>A = 30 </a:t>
            </a:r>
            <a:r>
              <a:rPr lang="ru-RU" sz="3600" dirty="0">
                <a:sym typeface="Symbol" panose="05050102010706020507" pitchFamily="18" charset="2"/>
              </a:rPr>
              <a:t>и </a:t>
            </a:r>
            <a:r>
              <a:rPr lang="en-US" sz="3600" dirty="0">
                <a:sym typeface="Symbol" panose="05050102010706020507" pitchFamily="18" charset="2"/>
              </a:rPr>
              <a:t>B = 45 </a:t>
            </a:r>
            <a:r>
              <a:rPr lang="en-US" sz="3600" dirty="0"/>
              <a:t>. </a:t>
            </a:r>
            <a:r>
              <a:rPr lang="ru-RU" sz="3600" dirty="0"/>
              <a:t>Найти площадь треугольника </a:t>
            </a:r>
            <a:r>
              <a:rPr lang="en-US" sz="3600" dirty="0"/>
              <a:t>ABC.</a:t>
            </a:r>
            <a:endParaRPr lang="ru-RU" sz="3600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DC563E0-84B4-ED21-E009-E0E71DB03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9660" y="3088659"/>
            <a:ext cx="64008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95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9C99C-82FA-D30C-B455-98C4E6644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6D18315-0A79-5D49-5EF2-7E9939B73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86637" y="1270000"/>
            <a:ext cx="3819525" cy="6858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0F48B0-2F5D-0A0F-A184-FAD331662E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0948" y="2860675"/>
            <a:ext cx="2514600" cy="50482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09AEE57-63F5-EADF-9352-F32C2A08CA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10499" y="4270375"/>
            <a:ext cx="2971800" cy="5048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F92C7AD-D123-AB5F-40C3-460DEDE3FB13}"/>
              </a:ext>
            </a:extLst>
          </p:cNvPr>
          <p:cNvSpPr txBox="1"/>
          <p:nvPr/>
        </p:nvSpPr>
        <p:spPr>
          <a:xfrm>
            <a:off x="1140431" y="5044611"/>
            <a:ext cx="1726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A1237E3-5064-2E95-2A8B-1573801329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18499" y="5146141"/>
            <a:ext cx="1609725" cy="50482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CFFC0A0-861F-B5B2-7796-8600786784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8200" y="1524677"/>
            <a:ext cx="64008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9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F285E-7C6B-780E-7C79-8B0EFB1C0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Типичные ошибки: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6518C7-6322-EFC5-CE48-A7EC3B210961}"/>
              </a:ext>
            </a:extLst>
          </p:cNvPr>
          <p:cNvSpPr txBox="1"/>
          <p:nvPr/>
        </p:nvSpPr>
        <p:spPr>
          <a:xfrm>
            <a:off x="1143000" y="2090172"/>
            <a:ext cx="9906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Бессистемные построения, «загромождение» чертежа.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Неверный выбор высоты (не из той вершины).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Потеря тригонометрических связей в новом треугольнике.</a:t>
            </a:r>
          </a:p>
        </p:txBody>
      </p:sp>
    </p:spTree>
    <p:extLst>
      <p:ext uri="{BB962C8B-B14F-4D97-AF65-F5344CB8AC3E}">
        <p14:creationId xmlns:p14="http://schemas.microsoft.com/office/powerpoint/2010/main" val="1941163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18073-E9FF-2689-E971-3204D2859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Метод подобия.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F7A963-FD99-5539-DAA2-FE45C358A94F}"/>
              </a:ext>
            </a:extLst>
          </p:cNvPr>
          <p:cNvSpPr txBox="1"/>
          <p:nvPr/>
        </p:nvSpPr>
        <p:spPr>
          <a:xfrm>
            <a:off x="838200" y="1391920"/>
            <a:ext cx="9621520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Суть метода: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Поиск и доказательство подобия по двум углам (чаще всего), установление коэффициента подобия (k) и перенос отношений с одних отрезков на другие.</a:t>
            </a:r>
          </a:p>
          <a:p>
            <a:pPr>
              <a:spcAft>
                <a:spcPts val="18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Когда применять: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Наличие параллельных прямых.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Наличие окружностей и вписанных углов, опирающихся на одну дугу.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Конфигурации с медианами, биссектрисами.</a:t>
            </a:r>
          </a:p>
          <a:p>
            <a:pPr>
              <a:spcAft>
                <a:spcPts val="18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Ключевые признаки: Запомнить не просто признаки, а типичные конфигурации: «два прямоугольных треугольника с общим острым углом», «пропорциональные отрезки».</a:t>
            </a:r>
          </a:p>
        </p:txBody>
      </p:sp>
    </p:spTree>
    <p:extLst>
      <p:ext uri="{BB962C8B-B14F-4D97-AF65-F5344CB8AC3E}">
        <p14:creationId xmlns:p14="http://schemas.microsoft.com/office/powerpoint/2010/main" val="1127025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1604</Words>
  <Application>Microsoft Office PowerPoint</Application>
  <PresentationFormat>Широкоэкранный</PresentationFormat>
  <Paragraphs>167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Aptos</vt:lpstr>
      <vt:lpstr>Aptos Display</vt:lpstr>
      <vt:lpstr>Arial</vt:lpstr>
      <vt:lpstr>Cambria Math</vt:lpstr>
      <vt:lpstr>Symbol</vt:lpstr>
      <vt:lpstr>Тема Office</vt:lpstr>
      <vt:lpstr>Методы решения сложных планиметрических задач</vt:lpstr>
      <vt:lpstr>Цель и задачи. Цель, задачи лекции, структура</vt:lpstr>
      <vt:lpstr>Актуальность</vt:lpstr>
      <vt:lpstr>Основные методы</vt:lpstr>
      <vt:lpstr>Метод вспомогательных построений</vt:lpstr>
      <vt:lpstr>Пример 1.</vt:lpstr>
      <vt:lpstr>Решение</vt:lpstr>
      <vt:lpstr>Типичные ошибки:</vt:lpstr>
      <vt:lpstr>Метод подобия. </vt:lpstr>
      <vt:lpstr>Пример 2.</vt:lpstr>
      <vt:lpstr>Решение</vt:lpstr>
      <vt:lpstr>Типичные ошибки</vt:lpstr>
      <vt:lpstr>Метод отношений площадей</vt:lpstr>
      <vt:lpstr>Пример 3.</vt:lpstr>
      <vt:lpstr>Решение</vt:lpstr>
      <vt:lpstr>Типичные ошибки</vt:lpstr>
      <vt:lpstr>Метод координат</vt:lpstr>
      <vt:lpstr>Пример 4.</vt:lpstr>
      <vt:lpstr>Решение</vt:lpstr>
      <vt:lpstr>Типичные ошибки</vt:lpstr>
      <vt:lpstr>Окружности</vt:lpstr>
      <vt:lpstr>Свойства окружностей</vt:lpstr>
      <vt:lpstr>Свойства окружностей</vt:lpstr>
      <vt:lpstr>Свойства окружностей</vt:lpstr>
      <vt:lpstr>Пример 5.</vt:lpstr>
      <vt:lpstr>Решение</vt:lpstr>
      <vt:lpstr>Типичные ошибки</vt:lpstr>
      <vt:lpstr>Задача 1</vt:lpstr>
      <vt:lpstr>Решение</vt:lpstr>
      <vt:lpstr>Презентация PowerPoint</vt:lpstr>
      <vt:lpstr>Задача 2</vt:lpstr>
      <vt:lpstr>Решение</vt:lpstr>
      <vt:lpstr>б) BC=56. Вписанные углы BEO и CEO опираются на равные хорды BO и CO, значит, EO  — биссектриса угла BEC. Найдя МЕ по теореме косинусов из треугольников ECM и EBM, и, помня о том, что BC=56, находим EM = 15.  По свойству биссектрисы СМ = 21, BM = 35. OM  ME = CM  MB. Следовательно, OM = 49. Поэтому EK = 113</vt:lpstr>
      <vt:lpstr>Задача 3</vt:lpstr>
      <vt:lpstr>Решение</vt:lpstr>
      <vt:lpstr>Презентация PowerPoint</vt:lpstr>
      <vt:lpstr>Итоги и рекомендации.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Виталий Носов</dc:creator>
  <cp:lastModifiedBy>Виталий Носов</cp:lastModifiedBy>
  <cp:revision>9</cp:revision>
  <dcterms:created xsi:type="dcterms:W3CDTF">2025-10-23T10:59:54Z</dcterms:created>
  <dcterms:modified xsi:type="dcterms:W3CDTF">2025-10-24T05:51:21Z</dcterms:modified>
</cp:coreProperties>
</file>