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317" r:id="rId5"/>
    <p:sldId id="318" r:id="rId6"/>
    <p:sldId id="351" r:id="rId7"/>
    <p:sldId id="319" r:id="rId8"/>
    <p:sldId id="266" r:id="rId9"/>
    <p:sldId id="320" r:id="rId10"/>
    <p:sldId id="324" r:id="rId11"/>
    <p:sldId id="321" r:id="rId12"/>
    <p:sldId id="322" r:id="rId13"/>
    <p:sldId id="323" r:id="rId14"/>
    <p:sldId id="325" r:id="rId15"/>
    <p:sldId id="326" r:id="rId16"/>
    <p:sldId id="327" r:id="rId17"/>
    <p:sldId id="328" r:id="rId18"/>
    <p:sldId id="352" r:id="rId19"/>
    <p:sldId id="329" r:id="rId20"/>
    <p:sldId id="330" r:id="rId21"/>
    <p:sldId id="331" r:id="rId22"/>
    <p:sldId id="332" r:id="rId23"/>
    <p:sldId id="333" r:id="rId24"/>
    <p:sldId id="336" r:id="rId25"/>
    <p:sldId id="350" r:id="rId26"/>
    <p:sldId id="334" r:id="rId27"/>
    <p:sldId id="339" r:id="rId28"/>
    <p:sldId id="338" r:id="rId29"/>
    <p:sldId id="335" r:id="rId30"/>
    <p:sldId id="337" r:id="rId31"/>
    <p:sldId id="340" r:id="rId32"/>
    <p:sldId id="341" r:id="rId33"/>
    <p:sldId id="342" r:id="rId34"/>
    <p:sldId id="349" r:id="rId35"/>
    <p:sldId id="343" r:id="rId36"/>
    <p:sldId id="345" r:id="rId37"/>
    <p:sldId id="344" r:id="rId38"/>
    <p:sldId id="346" r:id="rId39"/>
    <p:sldId id="348" r:id="rId40"/>
    <p:sldId id="353" r:id="rId41"/>
    <p:sldId id="356" r:id="rId42"/>
    <p:sldId id="357" r:id="rId43"/>
    <p:sldId id="354" r:id="rId44"/>
    <p:sldId id="358" r:id="rId45"/>
    <p:sldId id="359" r:id="rId46"/>
    <p:sldId id="360" r:id="rId47"/>
    <p:sldId id="361" r:id="rId48"/>
    <p:sldId id="362" r:id="rId49"/>
    <p:sldId id="363" r:id="rId50"/>
    <p:sldId id="355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38" autoAdjust="0"/>
  </p:normalViewPr>
  <p:slideViewPr>
    <p:cSldViewPr>
      <p:cViewPr>
        <p:scale>
          <a:sx n="70" d="100"/>
          <a:sy n="70" d="100"/>
        </p:scale>
        <p:origin x="-135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5" r="22249" b="65669"/>
          <a:stretch>
            <a:fillRect/>
          </a:stretch>
        </p:blipFill>
        <p:spPr bwMode="auto">
          <a:xfrm>
            <a:off x="184733" y="0"/>
            <a:ext cx="8779755" cy="8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7" r="46223" b="68895"/>
          <a:stretch>
            <a:fillRect/>
          </a:stretch>
        </p:blipFill>
        <p:spPr bwMode="auto">
          <a:xfrm>
            <a:off x="184733" y="836714"/>
            <a:ext cx="8779755" cy="15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" y="1201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84729" y="2564904"/>
            <a:ext cx="8779755" cy="397031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Анализ выполнения заданий КИМ ЕГЭ 2025 по</a:t>
            </a:r>
            <a:r>
              <a:rPr kumimoji="0" lang="ru-RU" sz="5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математике (профиль)</a:t>
            </a:r>
            <a:endParaRPr lang="ru-RU" sz="5400" b="1" baseline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baseline="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aseline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Аллагулова </a:t>
            </a:r>
            <a:r>
              <a:rPr lang="ru-RU" sz="3200" baseline="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И.Н.,</a:t>
            </a:r>
            <a:r>
              <a:rPr lang="ru-RU" sz="32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председатель региональной предметной комиссии по математике</a:t>
            </a:r>
            <a:endParaRPr lang="ru-RU" sz="700" dirty="0" smtClean="0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7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" y="93092"/>
            <a:ext cx="9036495" cy="5555396"/>
            <a:chOff x="1941760" y="3594100"/>
            <a:chExt cx="5309112" cy="32639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941760" y="3594100"/>
              <a:ext cx="5309112" cy="3263900"/>
              <a:chOff x="1941760" y="3594100"/>
              <a:chExt cx="5309112" cy="32639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78"/>
              <a:stretch/>
            </p:blipFill>
            <p:spPr bwMode="auto">
              <a:xfrm>
                <a:off x="2037143" y="3594100"/>
                <a:ext cx="5213729" cy="3263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1941760" y="4005064"/>
                <a:ext cx="470000" cy="20162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2411760" y="5733256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36" y="6109295"/>
            <a:ext cx="1642856" cy="7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41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624"/>
            <a:ext cx="5904656" cy="679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8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4" y="188640"/>
            <a:ext cx="8980717" cy="5544616"/>
            <a:chOff x="179511" y="692696"/>
            <a:chExt cx="8691989" cy="525658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1" y="692696"/>
              <a:ext cx="8691989" cy="5256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316416" y="2492896"/>
              <a:ext cx="555084" cy="828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36" y="6030388"/>
            <a:ext cx="1642856" cy="7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694383"/>
            <a:ext cx="8893027" cy="5902969"/>
            <a:chOff x="878023" y="550367"/>
            <a:chExt cx="7531969" cy="499953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023" y="550367"/>
              <a:ext cx="7531969" cy="3094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4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89"/>
            <a:stretch/>
          </p:blipFill>
          <p:spPr bwMode="auto">
            <a:xfrm>
              <a:off x="1018746" y="3708896"/>
              <a:ext cx="7250522" cy="184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98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5" y="260648"/>
            <a:ext cx="8928992" cy="5665656"/>
            <a:chOff x="361256" y="908720"/>
            <a:chExt cx="3971925" cy="2520280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169545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256" y="1362075"/>
              <a:ext cx="3971925" cy="2066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236" y="6030388"/>
            <a:ext cx="1642856" cy="70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13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D:\РЦРО\Курсы ФИПИ 2025\Тема 3 Задания 13,15,16\Фото детских работа\Работа 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416604" cy="627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1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ЦРО\Курсы ФИПИ 2025\Тема 3 Задания 13,15,16\Фото детских работа\Работа 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5162"/>
            <a:ext cx="6023327" cy="68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93296"/>
            <a:ext cx="154034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2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30718"/>
              </p:ext>
            </p:extLst>
          </p:nvPr>
        </p:nvGraphicFramePr>
        <p:xfrm>
          <a:off x="179512" y="692696"/>
          <a:ext cx="878497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4608512"/>
                <a:gridCol w="2088232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в КИМ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задания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Дробно-рациональное неравенство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24,17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8712968" cy="123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7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" y="0"/>
            <a:ext cx="9085857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832540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0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6" y="0"/>
            <a:ext cx="751238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165304"/>
            <a:ext cx="1321845" cy="44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6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84" y="188640"/>
            <a:ext cx="864096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5400" b="1" dirty="0" smtClean="0"/>
              <a:t>Вопросы к обсуждению</a:t>
            </a:r>
            <a:r>
              <a:rPr lang="ru-RU" sz="5400" b="1" dirty="0" smtClean="0"/>
              <a:t>:</a:t>
            </a:r>
            <a:endParaRPr lang="ru-RU" sz="36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5400" dirty="0" smtClean="0"/>
              <a:t> </a:t>
            </a:r>
            <a:r>
              <a:rPr lang="ru-RU" sz="5400" dirty="0" smtClean="0"/>
              <a:t>Статистический анализ выполнения заданий с кратким ответом</a:t>
            </a:r>
            <a:r>
              <a:rPr lang="ru-RU" sz="5400" dirty="0" smtClean="0"/>
              <a:t>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ru-RU" sz="5400" dirty="0" smtClean="0"/>
              <a:t> Содержательный анализ выполнения заданий с развернутым ответом</a:t>
            </a:r>
            <a:endParaRPr lang="ru-RU" sz="5400" dirty="0" smtClean="0"/>
          </a:p>
        </p:txBody>
      </p:sp>
    </p:spTree>
    <p:extLst>
      <p:ext uri="{BB962C8B-B14F-4D97-AF65-F5344CB8AC3E}">
        <p14:creationId xmlns:p14="http://schemas.microsoft.com/office/powerpoint/2010/main" val="20539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0"/>
            <a:ext cx="6925333" cy="678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15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3216" y="692696"/>
            <a:ext cx="9015288" cy="5191413"/>
            <a:chOff x="2028034" y="548680"/>
            <a:chExt cx="7752940" cy="4464496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8034" y="548680"/>
              <a:ext cx="3624086" cy="855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1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412776"/>
              <a:ext cx="7513230" cy="36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616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87" y="0"/>
            <a:ext cx="85185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4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83" y="620688"/>
            <a:ext cx="6287053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16" y="5517232"/>
            <a:ext cx="1846763" cy="90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8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9794"/>
              </p:ext>
            </p:extLst>
          </p:nvPr>
        </p:nvGraphicFramePr>
        <p:xfrm>
          <a:off x="179512" y="692696"/>
          <a:ext cx="8784976" cy="160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4608512"/>
                <a:gridCol w="2088232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в КИМ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задания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кредит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10,75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0" y="3140968"/>
            <a:ext cx="884429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716" y="2492896"/>
            <a:ext cx="9144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6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3" y="44624"/>
            <a:ext cx="8851773" cy="672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7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964488" cy="19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1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D:\РЦРО\Курсы ФИПИ 2025\Тема 3 Задания 13,15,16\Фото детских работа\Работа 3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949"/>
            <a:ext cx="574077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D:\РЦРО\Курсы ФИПИ 2025\Тема 3 Задания 13,15,16\Фото детских работа\Работа 3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94733"/>
            <a:ext cx="49138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1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15517"/>
            <a:ext cx="6085657" cy="6342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33256"/>
            <a:ext cx="1611730" cy="5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65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64704"/>
            <a:ext cx="904539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04" y="6165304"/>
            <a:ext cx="1605208" cy="5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06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кратким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14048"/>
              </p:ext>
            </p:extLst>
          </p:nvPr>
        </p:nvGraphicFramePr>
        <p:xfrm>
          <a:off x="179512" y="692696"/>
          <a:ext cx="8784976" cy="582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4896544"/>
                <a:gridCol w="2088232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в КИМ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задания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Свойства медианы и высоты в прямоугольном треугольнике</a:t>
                      </a:r>
                      <a:endParaRPr lang="ru-RU" sz="2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72,84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Скалярное произведение векторов в координатах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96,61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Элементы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комбинированных тел вращения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88,39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Классическая вероятность (задача про жеребьевку)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97,67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Вероятности противоположного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события, суммы событий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66,93</a:t>
                      </a:r>
                      <a:endParaRPr lang="ru-RU" sz="2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Показательное уравнение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базового уровня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95,36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7308304" y="4941168"/>
            <a:ext cx="1224136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03876" y="1628800"/>
            <a:ext cx="1224136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" y="908720"/>
            <a:ext cx="895918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517232"/>
            <a:ext cx="214481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35463"/>
              </p:ext>
            </p:extLst>
          </p:nvPr>
        </p:nvGraphicFramePr>
        <p:xfrm>
          <a:off x="179512" y="692696"/>
          <a:ext cx="8784976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4608512"/>
                <a:gridCol w="2088232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в КИМ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задания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Стереометрия повышенного уровня сложности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5,84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Планиметрия повышенного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уровня сложности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16,27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43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8" y="692696"/>
            <a:ext cx="90756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99" y="538798"/>
            <a:ext cx="8892480" cy="1817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" y="85442"/>
            <a:ext cx="683320" cy="45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52" y="2516583"/>
            <a:ext cx="610552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" y="3208447"/>
            <a:ext cx="2895203" cy="31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14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" y="555616"/>
            <a:ext cx="2895203" cy="310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039942" y="332656"/>
            <a:ext cx="5924546" cy="2303990"/>
            <a:chOff x="54929" y="31494"/>
            <a:chExt cx="6515100" cy="253365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9" y="31494"/>
              <a:ext cx="60579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2829" y="2060848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" y="3656489"/>
            <a:ext cx="9100965" cy="23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9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779" y="696685"/>
            <a:ext cx="9153733" cy="5108579"/>
            <a:chOff x="26779" y="696517"/>
            <a:chExt cx="8915405" cy="4892723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65"/>
            <a:stretch/>
          </p:blipFill>
          <p:spPr bwMode="auto">
            <a:xfrm>
              <a:off x="26779" y="836712"/>
              <a:ext cx="8865702" cy="4752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7399254" y="696517"/>
              <a:ext cx="1542930" cy="29523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5949280"/>
            <a:ext cx="171173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263"/>
            <a:ext cx="8142371" cy="637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06" y="6331273"/>
            <a:ext cx="1625329" cy="52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969577" y="0"/>
            <a:ext cx="7490855" cy="6858000"/>
            <a:chOff x="395536" y="512952"/>
            <a:chExt cx="6930568" cy="6345048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5536" y="512952"/>
              <a:ext cx="6588698" cy="6345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6678032" y="520009"/>
              <a:ext cx="648072" cy="3714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165304"/>
            <a:ext cx="174224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1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6549" cy="38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" y="476672"/>
            <a:ext cx="9014564" cy="482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34776"/>
            <a:ext cx="2837873" cy="183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9001000" cy="667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5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кратким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446801"/>
              </p:ext>
            </p:extLst>
          </p:nvPr>
        </p:nvGraphicFramePr>
        <p:xfrm>
          <a:off x="179512" y="620688"/>
          <a:ext cx="8784976" cy="612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4608512"/>
                <a:gridCol w="2088232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в КИМ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задания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Преобразование логарифмического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выражения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92,48</a:t>
                      </a:r>
                    </a:p>
                  </a:txBody>
                  <a:tcPr marL="36195" marR="36195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Нахождение производной функции по графику касательной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85,94</a:t>
                      </a:r>
                    </a:p>
                  </a:txBody>
                  <a:tcPr marL="36195" marR="36195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Нахождение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неизвестного параметра формулы решением иррационального уравнения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87,48</a:t>
                      </a:r>
                    </a:p>
                  </a:txBody>
                  <a:tcPr marL="36195" marR="36195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Текстовая задача на движение по воде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77,75</a:t>
                      </a:r>
                    </a:p>
                  </a:txBody>
                  <a:tcPr marL="36195" marR="36195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Нахождение точки пересечения прямой и параболы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80,48</a:t>
                      </a:r>
                    </a:p>
                  </a:txBody>
                  <a:tcPr marL="36195" marR="36195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Нахождение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точки экстремума степенной функции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83,72</a:t>
                      </a: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7308304" y="4293096"/>
            <a:ext cx="1224136" cy="72008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98" y="0"/>
            <a:ext cx="60651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60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1" y="41919"/>
            <a:ext cx="7642285" cy="58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98" y="6021288"/>
            <a:ext cx="174224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4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701337"/>
              </p:ext>
            </p:extLst>
          </p:nvPr>
        </p:nvGraphicFramePr>
        <p:xfrm>
          <a:off x="179512" y="692696"/>
          <a:ext cx="8784976" cy="232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4608512"/>
                <a:gridCol w="2088232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в КИМ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задания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Уравнение с параметром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3,27</a:t>
                      </a:r>
                    </a:p>
                  </a:txBody>
                  <a:tcPr marL="36195" marR="36195" marT="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Задача по теории чисел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0,80</a:t>
                      </a: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3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" y="20515"/>
            <a:ext cx="668491" cy="40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8" y="474312"/>
            <a:ext cx="8711932" cy="6339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48107"/>
            <a:ext cx="9036496" cy="5473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9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569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9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430"/>
            <a:ext cx="6048000" cy="684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732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44"/>
            <a:ext cx="5885292" cy="685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21288"/>
            <a:ext cx="1476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6786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40" y="27332"/>
            <a:ext cx="7496175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5127" y="5229200"/>
            <a:ext cx="410132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406" y="5888109"/>
            <a:ext cx="1731441" cy="51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8378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" y="0"/>
            <a:ext cx="642625" cy="41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12" y="485027"/>
            <a:ext cx="8631868" cy="632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062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637965"/>
              </p:ext>
            </p:extLst>
          </p:nvPr>
        </p:nvGraphicFramePr>
        <p:xfrm>
          <a:off x="179512" y="692696"/>
          <a:ext cx="8784976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4608512"/>
                <a:gridCol w="2088232"/>
              </a:tblGrid>
              <a:tr h="600067">
                <a:tc>
                  <a:txBody>
                    <a:bodyPr/>
                    <a:lstStyle/>
                    <a:p>
                      <a:pPr algn="ctr"/>
                      <a:r>
                        <a:rPr lang="ru-RU" sz="2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№ задания в КИМ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задания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r>
                        <a:rPr lang="en-US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2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выполнения</a:t>
                      </a:r>
                      <a:endParaRPr lang="ru-RU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Тригонометрическое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уравнение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47,54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70200"/>
            <a:ext cx="4392488" cy="682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20827" y="4923206"/>
            <a:ext cx="8743661" cy="1602138"/>
            <a:chOff x="220827" y="4678394"/>
            <a:chExt cx="8743661" cy="160213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27" y="4678394"/>
              <a:ext cx="8743661" cy="622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20" y="5157192"/>
              <a:ext cx="2862436" cy="11233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14750"/>
            <a:ext cx="8976381" cy="79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82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7" y="116632"/>
            <a:ext cx="8800783" cy="5438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3" y="5564069"/>
            <a:ext cx="8765287" cy="1254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12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352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116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57" y="0"/>
            <a:ext cx="8806431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81940"/>
            <a:ext cx="1658006" cy="52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08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305" y="-1"/>
            <a:ext cx="5486007" cy="687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280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530"/>
            <a:ext cx="66069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78964"/>
            <a:ext cx="1812909" cy="7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093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4624"/>
            <a:ext cx="762918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45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60"/>
            <a:ext cx="7983706" cy="684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9259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51520" y="116632"/>
            <a:ext cx="8892480" cy="2376264"/>
            <a:chOff x="251520" y="116632"/>
            <a:chExt cx="8892480" cy="2376264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16632"/>
              <a:ext cx="8622444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8172400" y="1556792"/>
              <a:ext cx="971600" cy="936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94" y="2348880"/>
            <a:ext cx="85835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953" y="5533922"/>
            <a:ext cx="2132817" cy="71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859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47083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Спасибо за работу!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70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3" y="11074"/>
            <a:ext cx="8599857" cy="684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24" y="1412776"/>
            <a:ext cx="8820472" cy="30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360508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76" y="3789040"/>
            <a:ext cx="5815848" cy="298970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04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4624"/>
            <a:ext cx="8496944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bg1"/>
                </a:solidFill>
              </a:rPr>
              <a:t>Анализ выполнения заданий с развернутым ответом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83568" y="764704"/>
            <a:ext cx="7918650" cy="5616624"/>
            <a:chOff x="2037143" y="523039"/>
            <a:chExt cx="5213729" cy="369804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035"/>
            <a:stretch/>
          </p:blipFill>
          <p:spPr bwMode="auto">
            <a:xfrm>
              <a:off x="2037143" y="523039"/>
              <a:ext cx="5213729" cy="348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411760" y="3933056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181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2379</TotalTime>
  <Words>354</Words>
  <Application>Microsoft Office PowerPoint</Application>
  <PresentationFormat>Экран (4:3)</PresentationFormat>
  <Paragraphs>105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Артур Аллагул</dc:creator>
  <cp:lastModifiedBy>рп</cp:lastModifiedBy>
  <cp:revision>56</cp:revision>
  <dcterms:created xsi:type="dcterms:W3CDTF">2025-02-22T18:39:16Z</dcterms:created>
  <dcterms:modified xsi:type="dcterms:W3CDTF">2025-10-24T09:40:23Z</dcterms:modified>
</cp:coreProperties>
</file>