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60066-A6B7-D83D-C2EF-1E918F50D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49B810-2DC5-F6E1-38B4-9D70499A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F969B-15D8-DDBD-DE0D-38A48B53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B77FB-5797-10BE-2843-F82E238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AAB377-E362-ABD1-3BBC-E6DB77FE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38FE-2EE5-2A0B-5677-30C436CE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C8EA41-B108-3F7A-0BAF-866F463D7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08BA8-B498-5E97-0BFD-405949D6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A02D1-6162-60DA-B77A-8630C52B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5EBEF-DC5A-6AB2-0E20-106B6A7C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1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26F5C5-7779-64A6-C600-8DCC3B423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1D8553-619C-390D-0B27-D072B194C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15AF5-CD40-9286-4B46-ACA1D65A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C3191-6E90-4B64-E4BA-9768AA0F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1DD6B2-EB2D-B788-7215-A6F534BC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3AEE8-DE9C-E7DD-8104-A707FA96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E7D76-B47B-665E-27D4-6DA66919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42499-7582-5801-BEC9-13E08E2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0D512-CFB5-B7CF-A5B3-01873D97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76978-4C8C-075A-5368-2905078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502E6-DC05-D9CD-A5AC-33D866E8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BB0F3-F8B3-A411-03A2-2BCF9B582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61B69-C153-A887-8109-975998D2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83D33-617D-16F5-C565-A8EDAD8B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4AC5B-5DA8-22D0-E067-16699EBC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0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991F-247D-B969-C3F8-F929EA00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92E15-1ADF-3047-71F4-30A924C26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807B5C-19A4-0E3F-85A9-B85E70B0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587AF-AEBA-6139-2402-15EFF871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605B1E-14C0-2B2D-E407-24A74AEA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5C30C-273E-6870-478D-DBB86D45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13FB3-ECD0-0BAC-2C3F-B1CB3182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59522-646F-0579-A1F6-F6D0612BF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3771F2-C2E2-15D6-63B8-EFEB8AE67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690ED1-DD26-0EB2-052D-532E2E159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8809F2-681C-D452-244A-6A7B9AB5B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C0D42-06C8-9230-C88F-AD64C454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ADAFCF-DB7C-7C00-11F3-7EC5E852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D3ACF-7E60-CBFE-8777-5DD52BE7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B6AED-6F88-444F-155E-8AC4A21E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5117C4-194F-9C36-51A8-553064D5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E61DC7-549F-45A5-563F-78388222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520A3-6EF1-5255-9417-1B2F9F2A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7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D6C8D1-8672-62F1-0819-5DF31046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9402BB-41BA-8AE5-15E3-0C7A7DAA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3BF3E8-9A69-71CB-0DD7-836D3F1F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6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66D0F-4FAA-4E73-6B06-B59C6EDE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3258D-871B-32EC-096A-0A3F64B3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AA985-82F8-E13A-0C36-790747685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B95239-7964-32CF-5787-A1A264E3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F101F-E565-D54E-E94C-B0C9AF2F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D696DE-877E-ED81-06B1-A4EAC587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9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F5121-BBA8-1108-81D9-75F60D6D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79ACE6-45BD-5F6E-7297-0EF2E6226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06A3BD-FFCA-3D5E-BA7C-8A943C600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224D5-1602-E4DD-669C-73CDEA7B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A77-BDDD-C230-B818-647DDEC0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C9BBDC-3891-C08E-9E75-E083A1A7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8AC69-81EF-F63C-EB48-7B57FBEE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B0111-D7BB-369B-DFF1-E7A87E2F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7C39F-28E1-F3CD-51F8-45711CD6F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982F-3CF9-4ECE-B6F6-EB07EE15E298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2950C-E48D-698F-785C-862A37DA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C72AE-3B1E-7C1C-9C62-A7F0E671A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CC43-E204-42B1-8F78-2C7F68D97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4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E9735-C4CF-ADDA-9A47-AADC1F9F1043}"/>
              </a:ext>
            </a:extLst>
          </p:cNvPr>
          <p:cNvSpPr txBox="1"/>
          <p:nvPr/>
        </p:nvSpPr>
        <p:spPr>
          <a:xfrm>
            <a:off x="556460" y="289679"/>
            <a:ext cx="5230729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Предложение с 把 вводит объект, состояние которого изменилось. </a:t>
            </a:r>
            <a:endParaRPr lang="en-US" dirty="0"/>
          </a:p>
          <a:p>
            <a:r>
              <a:rPr lang="ru-RU" dirty="0"/>
              <a:t>Основная информация - не тот, кто сделал, не объект, </a:t>
            </a:r>
            <a:r>
              <a:rPr lang="ru-RU" u="sng" dirty="0"/>
              <a:t>а изменение</a:t>
            </a:r>
            <a:r>
              <a:rPr lang="ru-RU" dirty="0"/>
              <a:t>, что произошло с предметом. (Он изменил свое местоположение, форму, качество и т.д.)</a:t>
            </a:r>
          </a:p>
          <a:p>
            <a:endParaRPr lang="ru-RU" dirty="0"/>
          </a:p>
          <a:p>
            <a:pPr algn="ctr"/>
            <a:r>
              <a:rPr lang="ru-RU" sz="2000" dirty="0">
                <a:highlight>
                  <a:srgbClr val="C0C0C0"/>
                </a:highlight>
              </a:rPr>
              <a:t>Схема: </a:t>
            </a:r>
          </a:p>
          <a:p>
            <a:pPr algn="ctr"/>
            <a:r>
              <a:rPr lang="ru-RU" sz="2000" dirty="0">
                <a:highlight>
                  <a:srgbClr val="C0C0C0"/>
                </a:highlight>
              </a:rPr>
              <a:t>A + 把 + B + сказуемое </a:t>
            </a:r>
          </a:p>
          <a:p>
            <a:pPr algn="ctr"/>
            <a:r>
              <a:rPr lang="ru-RU" sz="2000" dirty="0">
                <a:highlight>
                  <a:srgbClr val="C0C0C0"/>
                </a:highlight>
              </a:rPr>
              <a:t>(А производит над В</a:t>
            </a:r>
          </a:p>
          <a:p>
            <a:pPr algn="ctr"/>
            <a:r>
              <a:rPr lang="ru-RU" sz="2000" dirty="0">
                <a:highlight>
                  <a:srgbClr val="C0C0C0"/>
                </a:highlight>
              </a:rPr>
              <a:t>действие)</a:t>
            </a:r>
          </a:p>
          <a:p>
            <a:endParaRPr lang="ru-RU" dirty="0"/>
          </a:p>
          <a:p>
            <a:endParaRPr lang="en-US" dirty="0"/>
          </a:p>
          <a:p>
            <a:r>
              <a:rPr lang="ru-RU" sz="2400" dirty="0">
                <a:highlight>
                  <a:srgbClr val="FFFF00"/>
                </a:highlight>
              </a:rPr>
              <a:t>被</a:t>
            </a:r>
            <a:r>
              <a:rPr lang="en-US" sz="2400" dirty="0" err="1">
                <a:highlight>
                  <a:srgbClr val="FFFF00"/>
                </a:highlight>
              </a:rPr>
              <a:t>bèi</a:t>
            </a:r>
            <a:r>
              <a:rPr lang="ru-RU" sz="2400" dirty="0">
                <a:highlight>
                  <a:srgbClr val="FFFF00"/>
                </a:highlight>
              </a:rPr>
              <a:t> показатель пассива</a:t>
            </a:r>
          </a:p>
          <a:p>
            <a:r>
              <a:rPr lang="ru-RU" sz="2400" dirty="0"/>
              <a:t>A + 被 + B + сказуемое (А подвергается действию со стороны В)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56C9D-EB85-396B-29E2-C8F643BAE2B0}"/>
              </a:ext>
            </a:extLst>
          </p:cNvPr>
          <p:cNvSpPr txBox="1"/>
          <p:nvPr/>
        </p:nvSpPr>
        <p:spPr>
          <a:xfrm>
            <a:off x="9541041" y="1615321"/>
            <a:ext cx="2355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перевод одинаковый "Я постирал одежду", но акцент будет разным.</a:t>
            </a:r>
          </a:p>
          <a:p>
            <a:r>
              <a:rPr lang="ru-RU" dirty="0"/>
              <a:t>В первом случае </a:t>
            </a:r>
            <a:r>
              <a:rPr lang="ru-RU" dirty="0" err="1"/>
              <a:t>我洗了衣服</a:t>
            </a:r>
            <a:r>
              <a:rPr lang="ru-RU" dirty="0"/>
              <a:t> акцент на том, чем я был занят (Что ты сделал? - Я постирал одежду), во втором случае </a:t>
            </a:r>
            <a:r>
              <a:rPr lang="ru-RU" dirty="0" err="1"/>
              <a:t>我把衣服洗了</a:t>
            </a:r>
            <a:r>
              <a:rPr lang="ru-RU" dirty="0"/>
              <a:t> акцент на том, что произошло с одеждой (Что ты сделал с моей одеждой? - Я постирал ее)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AB0814-F576-D167-0E13-519A87D5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63" y="1699542"/>
            <a:ext cx="3429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C3246F-71A6-8A87-8B41-CABE82CA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4305" cy="45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52B87-7EA7-3DDE-35E3-39B984E3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318" y="2275433"/>
            <a:ext cx="3172546" cy="45825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B4BB84-C45D-A892-CBF0-1B4967A1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697" y="0"/>
            <a:ext cx="3429000" cy="4972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249AFC-6831-74A4-8BFE-6E557DE18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1885950"/>
            <a:ext cx="3429000" cy="497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EF91B-115C-B0DD-906F-0496807E1C99}"/>
              </a:ext>
            </a:extLst>
          </p:cNvPr>
          <p:cNvSpPr txBox="1"/>
          <p:nvPr/>
        </p:nvSpPr>
        <p:spPr>
          <a:xfrm>
            <a:off x="6106138" y="6089666"/>
            <a:ext cx="1245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切</a:t>
            </a:r>
            <a:r>
              <a:rPr lang="ru-RU" altLang="zh-CN" dirty="0"/>
              <a:t> </a:t>
            </a:r>
            <a:r>
              <a:rPr lang="en-US" dirty="0" err="1"/>
              <a:t>qiē</a:t>
            </a:r>
            <a:endParaRPr lang="ru-RU" dirty="0"/>
          </a:p>
          <a:p>
            <a:r>
              <a:rPr lang="ru-RU" dirty="0"/>
              <a:t>разрезать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696E6-B33C-8719-A2CF-5E408FCEC54F}"/>
              </a:ext>
            </a:extLst>
          </p:cNvPr>
          <p:cNvSpPr txBox="1"/>
          <p:nvPr/>
        </p:nvSpPr>
        <p:spPr>
          <a:xfrm>
            <a:off x="4499591" y="168220"/>
            <a:ext cx="97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灯 </a:t>
            </a:r>
            <a:r>
              <a:rPr lang="en-US" dirty="0" err="1"/>
              <a:t>dēng</a:t>
            </a:r>
            <a:endParaRPr lang="ru-RU" dirty="0"/>
          </a:p>
          <a:p>
            <a:r>
              <a:rPr lang="ru-RU" dirty="0"/>
              <a:t>лампа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84801-46BF-D454-44CA-72FD254DBE67}"/>
              </a:ext>
            </a:extLst>
          </p:cNvPr>
          <p:cNvSpPr txBox="1"/>
          <p:nvPr/>
        </p:nvSpPr>
        <p:spPr>
          <a:xfrm>
            <a:off x="9808856" y="168220"/>
            <a:ext cx="18959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捡  </a:t>
            </a:r>
            <a:r>
              <a:rPr lang="en-US" dirty="0" err="1"/>
              <a:t>jiǎn</a:t>
            </a:r>
            <a:r>
              <a:rPr lang="en-US" dirty="0"/>
              <a:t> </a:t>
            </a:r>
          </a:p>
          <a:p>
            <a:r>
              <a:rPr lang="ru-RU" dirty="0"/>
              <a:t>подбирать, забирать</a:t>
            </a:r>
          </a:p>
          <a:p>
            <a:r>
              <a:rPr lang="ru-RU" dirty="0"/>
              <a:t>глагольный суффикс, на направление действия к себе и обратно</a:t>
            </a:r>
          </a:p>
        </p:txBody>
      </p:sp>
    </p:spTree>
    <p:extLst>
      <p:ext uri="{BB962C8B-B14F-4D97-AF65-F5344CB8AC3E}">
        <p14:creationId xmlns:p14="http://schemas.microsoft.com/office/powerpoint/2010/main" val="227424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2AF036-D1BB-4590-FC5A-589E3DDB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000" cy="4972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80596B-2A22-A321-0479-C1E96FEA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885950"/>
            <a:ext cx="3429000" cy="4972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865EE-5207-66D1-578B-736B2F16B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905" y="0"/>
            <a:ext cx="3429000" cy="4972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BDF0DA-79FF-4EDC-A270-227D49802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1885950"/>
            <a:ext cx="3429000" cy="4972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891F5-EA8D-8810-538D-88BBDA308EC7}"/>
              </a:ext>
            </a:extLst>
          </p:cNvPr>
          <p:cNvSpPr txBox="1"/>
          <p:nvPr/>
        </p:nvSpPr>
        <p:spPr>
          <a:xfrm>
            <a:off x="279733" y="5193177"/>
            <a:ext cx="2006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擦干净</a:t>
            </a:r>
          </a:p>
          <a:p>
            <a:r>
              <a:rPr lang="en-US" dirty="0" err="1"/>
              <a:t>cā</a:t>
            </a:r>
            <a:r>
              <a:rPr lang="en-US" dirty="0"/>
              <a:t> </a:t>
            </a:r>
            <a:r>
              <a:rPr lang="en-US" dirty="0" err="1"/>
              <a:t>gānjìng</a:t>
            </a:r>
            <a:endParaRPr lang="en-US" dirty="0"/>
          </a:p>
          <a:p>
            <a:r>
              <a:rPr lang="ru-RU" dirty="0"/>
              <a:t>протереть дочиста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57A8B7-E848-50A0-6512-448DFBEAEA24}"/>
              </a:ext>
            </a:extLst>
          </p:cNvPr>
          <p:cNvSpPr txBox="1"/>
          <p:nvPr/>
        </p:nvSpPr>
        <p:spPr>
          <a:xfrm>
            <a:off x="9303418" y="142756"/>
            <a:ext cx="2054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28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捉</a:t>
            </a:r>
            <a:r>
              <a:rPr lang="ru-RU" altLang="zh-CN" sz="28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zhuō</a:t>
            </a:r>
            <a:endParaRPr lang="ru-RU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Ловить</a:t>
            </a:r>
          </a:p>
          <a:p>
            <a:pPr algn="l">
              <a:buNone/>
            </a:pPr>
            <a:r>
              <a:rPr lang="zh-CN" alt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鼠</a:t>
            </a:r>
            <a:r>
              <a:rPr lang="ru-RU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shǔ</a:t>
            </a:r>
            <a:r>
              <a:rPr lang="ru-RU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мышь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04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172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KaiTi</vt:lpstr>
      <vt:lpstr>Arial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эльдорадо магазин</dc:creator>
  <cp:lastModifiedBy>эльдорадо магазин</cp:lastModifiedBy>
  <cp:revision>3</cp:revision>
  <dcterms:created xsi:type="dcterms:W3CDTF">2026-02-07T12:20:29Z</dcterms:created>
  <dcterms:modified xsi:type="dcterms:W3CDTF">2026-02-25T14:39:48Z</dcterms:modified>
</cp:coreProperties>
</file>