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256" r:id="rId2"/>
    <p:sldId id="279" r:id="rId3"/>
    <p:sldId id="280" r:id="rId4"/>
    <p:sldId id="293" r:id="rId5"/>
    <p:sldId id="285" r:id="rId6"/>
    <p:sldId id="289" r:id="rId7"/>
    <p:sldId id="286" r:id="rId8"/>
    <p:sldId id="297" r:id="rId9"/>
    <p:sldId id="278" r:id="rId10"/>
    <p:sldId id="287" r:id="rId11"/>
    <p:sldId id="298" r:id="rId12"/>
    <p:sldId id="295" r:id="rId13"/>
    <p:sldId id="296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DB026"/>
    <a:srgbClr val="EEB84C"/>
    <a:srgbClr val="F5D271"/>
    <a:srgbClr val="F3D873"/>
    <a:srgbClr val="F7BC53"/>
    <a:srgbClr val="F8B152"/>
    <a:srgbClr val="FF984B"/>
    <a:srgbClr val="FF8A33"/>
    <a:srgbClr val="CCE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216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9" d="100"/>
          <a:sy n="79" d="100"/>
        </p:scale>
        <p:origin x="-2046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F98033-7A18-48A8-BE73-4B5E4E84F501}" type="datetimeFigureOut">
              <a:rPr lang="ru-RU" smtClean="0"/>
              <a:t>05.03.2018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839F9DA-E554-4E11-96B6-EC5C6F217BF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8487610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FED824-358C-43BE-A741-120693D93FE7}" type="datetimeFigureOut">
              <a:rPr lang="ru-RU" smtClean="0"/>
              <a:t>05.03.2018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1B7730D-F2CE-48D9-905A-FB85EDD3F37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457612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dirty="0" smtClean="0"/>
              <a:t>Представьте себе записанную радиопередачу. Не весь радиоэфир дня. А какую-то отдельную передачу. То есть осмысленный и логически завершенный фрагмент радиоэфира на какую-то тему. Такой фрагмент и будет называться подкастом. 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dirty="0" smtClean="0"/>
              <a:t>Подкаст — это как отдельный файл, так и серия таких файлов. Это один из способов предоставления информации. В каком-то смысле, аудиокниги — это подкасты. Термин, который иногда заменяет термин «подкаст» — </a:t>
            </a:r>
            <a:r>
              <a:rPr lang="ru-RU" dirty="0" err="1" smtClean="0"/>
              <a:t>аудиоблог</a:t>
            </a:r>
            <a:r>
              <a:rPr lang="ru-RU" dirty="0" smtClean="0"/>
              <a:t>. Пожалуй, это довольно точное определение. 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B7730D-F2CE-48D9-905A-FB85EDD3F37E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669313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emf"/><Relationship Id="rId3" Type="http://schemas.openxmlformats.org/officeDocument/2006/relationships/image" Target="../media/image4.emf"/><Relationship Id="rId7" Type="http://schemas.openxmlformats.org/officeDocument/2006/relationships/image" Target="../media/image8.emf"/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7.emf"/><Relationship Id="rId5" Type="http://schemas.openxmlformats.org/officeDocument/2006/relationships/image" Target="../media/image6.emf"/><Relationship Id="rId4" Type="http://schemas.openxmlformats.org/officeDocument/2006/relationships/image" Target="../media/image5.emf"/><Relationship Id="rId9" Type="http://schemas.openxmlformats.org/officeDocument/2006/relationships/image" Target="../media/image10.emf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73406" y="1628802"/>
            <a:ext cx="7772400" cy="1470025"/>
          </a:xfrm>
        </p:spPr>
        <p:txBody>
          <a:bodyPr>
            <a:normAutofit/>
          </a:bodyPr>
          <a:lstStyle>
            <a:lvl1pPr>
              <a:defRPr sz="2800" b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80C30E-4677-4247-A094-8C0251AC0FD7}" type="datetimeFigureOut">
              <a:rPr lang="ru-RU" smtClean="0"/>
              <a:t>05.03.2018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7F70A7-96F4-406F-AA43-5E00B7CD386D}" type="slidenum">
              <a:rPr lang="ru-RU" smtClean="0"/>
              <a:t>‹#›</a:t>
            </a:fld>
            <a:endParaRPr lang="ru-RU"/>
          </a:p>
        </p:txBody>
      </p:sp>
      <p:sp>
        <p:nvSpPr>
          <p:cNvPr id="7" name="AutoShape 4" descr="data:image/png;base64,iVBORw0KGgoAAAANSUhEUgAAAJAAAAAcCAIAAAABVqFMAAAGSUlEQVRoge1azW8bRRTfv2BREUJ8WYJKlRCSD1zgAIYbh1J8oRUS0NyQuGD11BOkQhVInNwbElTNAUSFhFS2xXGES1OT1E1rKrsfaZtdp2s7trFjZ3cTZzfetdfDYZrRZL68Dq0hbZ7eIRm/ffN2fu/NvPd2JDBy0m0vlm+EEgVZUSPp0plqGwAwvWyHEoVwSp9etkdv0v+BcmYnnNLDKT1ndgRi0sgMgmR6PoQKcShRAACEUzr8N5zSoWTO7EQzFVlR45oxYiP/E4qkS8QKMGnUgMXyDRwtZB8+AiXRC8iKOlG0Rmzn6IleASZJrt+/tdqZqq//vLR2ptqeqq//ZWwYbu8hmYUiSVbUsWwtrhm67THNxQPxcQiyoIB9s7BCuDzkfcnFj67WTupWbaMLAFj1/F8qa0dvLn98tbp/trx/tvzepcqHV2qfXqsfvbl8/E7rhGZMFK0lpxvcLNPzBebGNQPtmbjko0pBAfvk2t9MwBDvObtwaK4aShReTC4euV4/pVunl9Z+LK9+r1tf3W0duV4fy9YOzFbev1yVFfXCoJSBZxZzfHrZjmvG44AWCA7Yu5eWxIBBjqRL4n3y67stWVFnms72zApo7iNMQQF77YIeBLArxoZAy0Lb3ZdclBX18gobMJizMjWPzzeZ5sJEP5QooEQfjcBKIK4ZUGcoURjL1nj1QM7sxPINJBnNVIioxdXqtjc+34TZaSRdiuUbPLV4cRJO6bF8w/R8+JqhRIGZJcU1A2pGNuNiPMByZieSLiGd0iu/3wsCmN9nQwUA6Pb7b6XLn+UbsqLesNg1xPh8U6B8etmmzaUTfXxkLFuj9dC5yUTR4m0YMNkh1BIlB2R69SeKFi0J60j0N7HoPH+N5RsCwPCJ4DoEAuypcxoXrk0wZpqOADCUQTBZtz3aXPEIj/HFzZkdgSSM7IBq8Tgj3IvHuBlMPxj4voS3RTOVoIDJ/F01WV+XFfXlqXt+H8Cl50lOFC0CtrhmxDUDFvbbAyyaqaBNRt50bbTd4TUf3AnxuEThSDwe1wyY7OCrPJatQWG68KdtIFYMLyhlRY2kS9FMBQVcJF1ivi+BViRdgu8VFDCnx9gT7665zyYKsqIeu33/HCrxAePBEAQe5sqiFg7hwijI8HVEE5meDx0F4YqrxQOUWDJ6UGADTx6P1JzZEZjBRAsAIL15sRgEMIvKrZtuD7rJE78ulDaL33pnQMX9oAAjzhU8dlE0EBHGSx94JjF/wmOUsIEJMDOmB5qBMzrkIEkHZhnhTDMsnxE5vf7bF8vwpw+uVNCUNK4BV2dYwIjiDD8F0YFPe304pdOF3VCA4QoJPabni+UF5wXgAEb3FaXDrHSLZnyvc3p9vHpLNWw05Vp3RIAF1MxMz4i0eyjAhrVBLM97FmciLiW6GysGzOn18bPh1ZSOMv6BNgleYFjACG9lejeiiaJF5wUIs6EAG02EEdkZ7l7cXiLBatsFALTc3jt/bumMnNK3uKrAIPHqDAsY4Xf4+QHTX5pgUYzE0G4zFGA48A/vDAPUZw10AEs/lVeDAAYLrNNLa08qGhrcl1x0N+Or1wdPnxsdYIIMDa0LDKzx+Sbu2nTqOBRguO9vI0uEPRr0CC9LBACYno/XA2guaablBAcMADDTdJ777T5mJzCXKTvdvckt5f1DBQwFE68OI4px+CkHd1teASS2aht1GHGIEnWYINBNz8efha8mLTndoQADAJxv2LKi7k0W1rEU44v55qG56ogBoxm5MAEYzds7wwC/3cUDbNudDvrZsWxNAgC8MKkNnP7Y7eb5hl1Y90zPt3v+S5OL390zq053bmXj20Xz4Fz1+Unt1qroMgIk2rN442IfDNL0Y3b8IKO+lMAkwU9MzGDoIPNweQFmaAPnzXWm2kbC0UxFAgDENePgXPX4ndZUfV1ruy23Z3l+y+0ttN2ZlvNDafXL263D2dobF0vPULPuObvw+h/657ea1UGfLiHRPXjeOD2CzwsbFqgHH8s3mHdXoFg0U0FtdbqvzzNJ/BP8CIDUwnWHwDC79dAS/OIG8SlAMBf0PHg/Z+g7HXbP19ruDatzw+rottcRtPEfNAn2rseHRn0J59/QLmBgF7AdR7uA7TDaSYAFvGr5aNNOAmz3OjcA4B+dbKQdDhWnHwAAAABJRU5ErkJggg=="/>
          <p:cNvSpPr>
            <a:spLocks noChangeAspect="1" noChangeArrowheads="1"/>
          </p:cNvSpPr>
          <p:nvPr userDrawn="1"/>
        </p:nvSpPr>
        <p:spPr bwMode="auto">
          <a:xfrm>
            <a:off x="63500" y="-136525"/>
            <a:ext cx="1466850" cy="285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8" name="AutoShape 6" descr="data:image/png;base64,iVBORw0KGgoAAAANSUhEUgAAAJAAAAAcCAIAAAABVqFMAAAGSUlEQVRoge1azW8bRRTfv2BREUJ8WYJKlRCSD1zgAIYbh1J8oRUS0NyQuGD11BOkQhVInNwbElTNAUSFhFS2xXGES1OT1E1rKrsfaZtdp2s7trFjZ3cTZzfetdfDYZrRZL68Dq0hbZ7eIRm/ffN2fu/NvPd2JDBy0m0vlm+EEgVZUSPp0plqGwAwvWyHEoVwSp9etkdv0v+BcmYnnNLDKT1ndgRi0sgMgmR6PoQKcShRAACEUzr8N5zSoWTO7EQzFVlR45oxYiP/E4qkS8QKMGnUgMXyDRwtZB8+AiXRC8iKOlG0Rmzn6IleASZJrt+/tdqZqq//vLR2ptqeqq//ZWwYbu8hmYUiSVbUsWwtrhm67THNxQPxcQiyoIB9s7BCuDzkfcnFj67WTupWbaMLAFj1/F8qa0dvLn98tbp/trx/tvzepcqHV2qfXqsfvbl8/E7rhGZMFK0lpxvcLNPzBebGNQPtmbjko0pBAfvk2t9MwBDvObtwaK4aShReTC4euV4/pVunl9Z+LK9+r1tf3W0duV4fy9YOzFbev1yVFfXCoJSBZxZzfHrZjmvG44AWCA7Yu5eWxIBBjqRL4n3y67stWVFnms72zApo7iNMQQF77YIeBLArxoZAy0Lb3ZdclBX18gobMJizMjWPzzeZ5sJEP5QooEQfjcBKIK4ZUGcoURjL1nj1QM7sxPINJBnNVIioxdXqtjc+34TZaSRdiuUbPLV4cRJO6bF8w/R8+JqhRIGZJcU1A2pGNuNiPMByZieSLiGd0iu/3wsCmN9nQwUA6Pb7b6XLn+UbsqLesNg1xPh8U6B8etmmzaUTfXxkLFuj9dC5yUTR4m0YMNkh1BIlB2R69SeKFi0J60j0N7HoPH+N5RsCwPCJ4DoEAuypcxoXrk0wZpqOADCUQTBZtz3aXPEIj/HFzZkdgSSM7IBq8Tgj3IvHuBlMPxj4voS3RTOVoIDJ/F01WV+XFfXlqXt+H8Cl50lOFC0CtrhmxDUDFvbbAyyaqaBNRt50bbTd4TUf3AnxuEThSDwe1wyY7OCrPJatQWG68KdtIFYMLyhlRY2kS9FMBQVcJF1ivi+BViRdgu8VFDCnx9gT7665zyYKsqIeu33/HCrxAePBEAQe5sqiFg7hwijI8HVEE5meDx0F4YqrxQOUWDJ6UGADTx6P1JzZEZjBRAsAIL15sRgEMIvKrZtuD7rJE78ulDaL33pnQMX9oAAjzhU8dlE0EBHGSx94JjF/wmOUsIEJMDOmB5qBMzrkIEkHZhnhTDMsnxE5vf7bF8vwpw+uVNCUNK4BV2dYwIjiDD8F0YFPe304pdOF3VCA4QoJPabni+UF5wXgAEb3FaXDrHSLZnyvc3p9vHpLNWw05Vp3RIAF1MxMz4i0eyjAhrVBLM97FmciLiW6GysGzOn18bPh1ZSOMv6BNgleYFjACG9lejeiiaJF5wUIs6EAG02EEdkZ7l7cXiLBatsFALTc3jt/bumMnNK3uKrAIPHqDAsY4Xf4+QHTX5pgUYzE0G4zFGA48A/vDAPUZw10AEs/lVeDAAYLrNNLa08qGhrcl1x0N+Or1wdPnxsdYIIMDa0LDKzx+Sbu2nTqOBRguO9vI0uEPRr0CC9LBACYno/XA2guaablBAcMADDTdJ777T5mJzCXKTvdvckt5f1DBQwFE68OI4px+CkHd1teASS2aht1GHGIEnWYINBNz8efha8mLTndoQADAJxv2LKi7k0W1rEU44v55qG56ogBoxm5MAEYzds7wwC/3cUDbNudDvrZsWxNAgC8MKkNnP7Y7eb5hl1Y90zPt3v+S5OL390zq053bmXj20Xz4Fz1+Unt1qroMgIk2rN442IfDNL0Y3b8IKO+lMAkwU9MzGDoIPNweQFmaAPnzXWm2kbC0UxFAgDENePgXPX4ndZUfV1ruy23Z3l+y+0ttN2ZlvNDafXL263D2dobF0vPULPuObvw+h/657ea1UGfLiHRPXjeOD2CzwsbFqgHH8s3mHdXoFg0U0FtdbqvzzNJ/BP8CIDUwnWHwDC79dAS/OIG8SlAMBf0PHg/Z+g7HXbP19ruDatzw+rottcRtPEfNAn2rseHRn0J59/QLmBgF7AdR7uA7TDaSYAFvGr5aNNOAmz3OjcA4B+dbKQdDhWnHwAAAABJRU5ErkJggg=="/>
          <p:cNvSpPr>
            <a:spLocks noChangeAspect="1" noChangeArrowheads="1"/>
          </p:cNvSpPr>
          <p:nvPr userDrawn="1"/>
        </p:nvSpPr>
        <p:spPr bwMode="auto">
          <a:xfrm>
            <a:off x="215900" y="15875"/>
            <a:ext cx="1466850" cy="285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grpSp>
        <p:nvGrpSpPr>
          <p:cNvPr id="29" name="Группа 28"/>
          <p:cNvGrpSpPr/>
          <p:nvPr userDrawn="1"/>
        </p:nvGrpSpPr>
        <p:grpSpPr>
          <a:xfrm>
            <a:off x="-9491" y="0"/>
            <a:ext cx="982897" cy="6858000"/>
            <a:chOff x="-9491" y="0"/>
            <a:chExt cx="982897" cy="6858000"/>
          </a:xfrm>
        </p:grpSpPr>
        <p:grpSp>
          <p:nvGrpSpPr>
            <p:cNvPr id="19" name="Группа 18"/>
            <p:cNvGrpSpPr/>
            <p:nvPr userDrawn="1"/>
          </p:nvGrpSpPr>
          <p:grpSpPr>
            <a:xfrm>
              <a:off x="-9491" y="0"/>
              <a:ext cx="982897" cy="6722824"/>
              <a:chOff x="-9491" y="0"/>
              <a:chExt cx="982897" cy="6722824"/>
            </a:xfrm>
          </p:grpSpPr>
          <p:pic>
            <p:nvPicPr>
              <p:cNvPr id="1035" name="Picture 11"/>
              <p:cNvPicPr>
                <a:picLocks noChangeAspect="1" noChangeArrowheads="1"/>
              </p:cNvPicPr>
              <p:nvPr userDrawn="1"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-5400000">
                <a:off x="-543450" y="5511623"/>
                <a:ext cx="1584177" cy="44326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pic>
          <p:grpSp>
            <p:nvGrpSpPr>
              <p:cNvPr id="18" name="Группа 17"/>
              <p:cNvGrpSpPr/>
              <p:nvPr userDrawn="1"/>
            </p:nvGrpSpPr>
            <p:grpSpPr>
              <a:xfrm>
                <a:off x="-9491" y="0"/>
                <a:ext cx="982897" cy="6722824"/>
                <a:chOff x="-9491" y="0"/>
                <a:chExt cx="982897" cy="6722824"/>
              </a:xfrm>
            </p:grpSpPr>
            <p:pic>
              <p:nvPicPr>
                <p:cNvPr id="1031" name="Picture 7"/>
                <p:cNvPicPr>
                  <a:picLocks noChangeAspect="1" noChangeArrowheads="1"/>
                </p:cNvPicPr>
                <p:nvPr userDrawn="1"/>
              </p:nvPicPr>
              <p:blipFill>
                <a:blip r:embed="rId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 rot="-5400000">
                  <a:off x="-583377" y="573886"/>
                  <a:ext cx="1628802" cy="481029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32" name="Picture 8"/>
                <p:cNvPicPr>
                  <a:picLocks noChangeAspect="1" noChangeArrowheads="1"/>
                </p:cNvPicPr>
                <p:nvPr userDrawn="1"/>
              </p:nvPicPr>
              <p:blipFill>
                <a:blip r:embed="rId4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 rot="16200000">
                  <a:off x="65594" y="758593"/>
                  <a:ext cx="1174896" cy="46704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33" name="Picture 9"/>
                <p:cNvPicPr>
                  <a:picLocks noChangeAspect="1" noChangeArrowheads="1"/>
                </p:cNvPicPr>
                <p:nvPr userDrawn="1"/>
              </p:nvPicPr>
              <p:blipFill>
                <a:blip r:embed="rId5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 rot="16200000">
                  <a:off x="-352807" y="2805038"/>
                  <a:ext cx="2147887" cy="371475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34" name="Picture 10"/>
                <p:cNvPicPr>
                  <a:picLocks noChangeAspect="1" noChangeArrowheads="1"/>
                </p:cNvPicPr>
                <p:nvPr userDrawn="1"/>
              </p:nvPicPr>
              <p:blipFill>
                <a:blip r:embed="rId6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 rot="-5400000">
                  <a:off x="121118" y="5870536"/>
                  <a:ext cx="1236488" cy="468088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36" name="Picture 12"/>
                <p:cNvPicPr>
                  <a:picLocks noChangeAspect="1" noChangeArrowheads="1"/>
                </p:cNvPicPr>
                <p:nvPr userDrawn="1"/>
              </p:nvPicPr>
              <p:blipFill>
                <a:blip r:embed="rId7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 rot="-5400000">
                  <a:off x="-764709" y="3572641"/>
                  <a:ext cx="2074835" cy="491409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37" name="Picture 13"/>
                <p:cNvPicPr>
                  <a:picLocks noChangeAspect="1" noChangeArrowheads="1"/>
                </p:cNvPicPr>
                <p:nvPr userDrawn="1"/>
              </p:nvPicPr>
              <p:blipFill>
                <a:blip r:embed="rId8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 rot="16200000">
                  <a:off x="-186336" y="2025277"/>
                  <a:ext cx="869950" cy="32861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38" name="Picture 14"/>
                <p:cNvPicPr>
                  <a:picLocks noChangeAspect="1" noChangeArrowheads="1"/>
                </p:cNvPicPr>
                <p:nvPr userDrawn="1"/>
              </p:nvPicPr>
              <p:blipFill>
                <a:blip r:embed="rId9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 rot="16200000">
                  <a:off x="294330" y="4744318"/>
                  <a:ext cx="806450" cy="39370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grpSp>
        </p:grpSp>
        <p:cxnSp>
          <p:nvCxnSpPr>
            <p:cNvPr id="11" name="Прямая соединительная линия 10"/>
            <p:cNvCxnSpPr/>
            <p:nvPr userDrawn="1"/>
          </p:nvCxnSpPr>
          <p:spPr>
            <a:xfrm>
              <a:off x="914367" y="15875"/>
              <a:ext cx="0" cy="6842125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97741671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80C30E-4677-4247-A094-8C0251AC0FD7}" type="datetimeFigureOut">
              <a:rPr lang="ru-RU" smtClean="0"/>
              <a:t>05.03.2018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7F70A7-96F4-406F-AA43-5E00B7CD386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101417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80C30E-4677-4247-A094-8C0251AC0FD7}" type="datetimeFigureOut">
              <a:rPr lang="ru-RU" smtClean="0"/>
              <a:t>05.03.2018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7F70A7-96F4-406F-AA43-5E00B7CD386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9468365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80C30E-4677-4247-A094-8C0251AC0FD7}" type="datetimeFigureOut">
              <a:rPr lang="ru-RU" smtClean="0"/>
              <a:t>05.03.2018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7F70A7-96F4-406F-AA43-5E00B7CD386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168201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80C30E-4677-4247-A094-8C0251AC0FD7}" type="datetimeFigureOut">
              <a:rPr lang="ru-RU" smtClean="0"/>
              <a:t>05.03.2018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7F70A7-96F4-406F-AA43-5E00B7CD386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189222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80C30E-4677-4247-A094-8C0251AC0FD7}" type="datetimeFigureOut">
              <a:rPr lang="ru-RU" smtClean="0"/>
              <a:t>05.03.2018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7F70A7-96F4-406F-AA43-5E00B7CD386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97188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80C30E-4677-4247-A094-8C0251AC0FD7}" type="datetimeFigureOut">
              <a:rPr lang="ru-RU" smtClean="0"/>
              <a:t>05.03.2018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7F70A7-96F4-406F-AA43-5E00B7CD386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341065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80C30E-4677-4247-A094-8C0251AC0FD7}" type="datetimeFigureOut">
              <a:rPr lang="ru-RU" smtClean="0"/>
              <a:t>05.03.2018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7F70A7-96F4-406F-AA43-5E00B7CD386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672488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80C30E-4677-4247-A094-8C0251AC0FD7}" type="datetimeFigureOut">
              <a:rPr lang="ru-RU" smtClean="0"/>
              <a:t>05.03.2018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7F70A7-96F4-406F-AA43-5E00B7CD386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449230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80C30E-4677-4247-A094-8C0251AC0FD7}" type="datetimeFigureOut">
              <a:rPr lang="ru-RU" smtClean="0"/>
              <a:t>05.03.2018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7F70A7-96F4-406F-AA43-5E00B7CD386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72416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80C30E-4677-4247-A094-8C0251AC0FD7}" type="datetimeFigureOut">
              <a:rPr lang="ru-RU" smtClean="0"/>
              <a:t>05.03.2018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7F70A7-96F4-406F-AA43-5E00B7CD386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964022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80C30E-4677-4247-A094-8C0251AC0FD7}" type="datetimeFigureOut">
              <a:rPr lang="ru-RU" smtClean="0"/>
              <a:t>05.03.2018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7F70A7-96F4-406F-AA43-5E00B7CD386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387665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87424" y="1628800"/>
            <a:ext cx="7699375" cy="44973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80C30E-4677-4247-A094-8C0251AC0FD7}" type="datetimeFigureOut">
              <a:rPr lang="ru-RU" smtClean="0"/>
              <a:t>05.03.2018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7F70A7-96F4-406F-AA43-5E00B7CD386D}" type="slidenum">
              <a:rPr lang="ru-RU" smtClean="0"/>
              <a:t>‹#›</a:t>
            </a:fld>
            <a:endParaRPr lang="ru-RU"/>
          </a:p>
        </p:txBody>
      </p:sp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29663" y="0"/>
            <a:ext cx="414337" cy="69008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4" name="Picture 6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6350"/>
            <a:ext cx="987425" cy="6864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5893374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47675" indent="0" algn="l" defTabSz="914400" rtl="0" eaLnBrk="1" latinLnBrk="0" hangingPunct="1">
        <a:spcBef>
          <a:spcPct val="20000"/>
        </a:spcBef>
        <a:buFont typeface="Arial" panose="020B0604020202020204" pitchFamily="34" charset="0"/>
        <a:buNone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s://daily.afisha.ru/brain/905-gde-slushat-luchshie-podkasty-i-lekcii-o-nauke-i-kulture/" TargetMode="Externa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://webcast.berkeley.edu/" TargetMode="External"/><Relationship Id="rId2" Type="http://schemas.openxmlformats.org/officeDocument/2006/relationships/hyperlink" Target="http://itunes.stanford.edu/" TargetMode="Externa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nazaykin.ru/" TargetMode="Externa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freescreencast.com/pages/download" TargetMode="External"/><Relationship Id="rId2" Type="http://schemas.openxmlformats.org/officeDocument/2006/relationships/hyperlink" Target="http://www.screencast-o-matic.com/" TargetMode="External"/><Relationship Id="rId1" Type="http://schemas.openxmlformats.org/officeDocument/2006/relationships/slideLayout" Target="../slideLayouts/slideLayout3.xml"/><Relationship Id="rId5" Type="http://schemas.openxmlformats.org/officeDocument/2006/relationships/hyperlink" Target="https://www.ispring.ru/ispring-free-cam" TargetMode="External"/><Relationship Id="rId4" Type="http://schemas.openxmlformats.org/officeDocument/2006/relationships/hyperlink" Target="http://camstudio.org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025144" y="2132856"/>
            <a:ext cx="7772400" cy="1470025"/>
          </a:xfrm>
        </p:spPr>
        <p:txBody>
          <a:bodyPr>
            <a:noAutofit/>
          </a:bodyPr>
          <a:lstStyle/>
          <a:p>
            <a:r>
              <a:rPr lang="ru-RU" sz="4800" dirty="0" smtClean="0">
                <a:solidFill>
                  <a:schemeClr val="tx1"/>
                </a:solidFill>
              </a:rPr>
              <a:t>Подкасты</a:t>
            </a:r>
            <a:endParaRPr lang="ru-RU" sz="4800" dirty="0">
              <a:solidFill>
                <a:schemeClr val="tx1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03648" y="4725144"/>
            <a:ext cx="7272808" cy="1008112"/>
          </a:xfrm>
        </p:spPr>
        <p:txBody>
          <a:bodyPr>
            <a:normAutofit/>
          </a:bodyPr>
          <a:lstStyle/>
          <a:p>
            <a:pPr algn="r"/>
            <a:endParaRPr lang="ru-RU" sz="1600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763688" y="156181"/>
            <a:ext cx="629531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1400" dirty="0" smtClean="0"/>
              <a:t>Федеральное государственное бюджетное образовательное учреждение</a:t>
            </a:r>
          </a:p>
          <a:p>
            <a:pPr algn="ctr"/>
            <a:r>
              <a:rPr lang="ru-RU" sz="1400" dirty="0" smtClean="0"/>
              <a:t>высшего образования «Оренбургский государственный университет</a:t>
            </a:r>
            <a:endParaRPr lang="ru-RU" sz="1400" dirty="0"/>
          </a:p>
        </p:txBody>
      </p:sp>
    </p:spTree>
    <p:extLst>
      <p:ext uri="{BB962C8B-B14F-4D97-AF65-F5344CB8AC3E}">
        <p14:creationId xmlns:p14="http://schemas.microsoft.com/office/powerpoint/2010/main" val="9746393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Как записать </a:t>
            </a:r>
            <a:r>
              <a:rPr lang="ru-RU" dirty="0" err="1" smtClean="0"/>
              <a:t>скринкаст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Font typeface="+mj-lt"/>
              <a:buAutoNum type="arabicPeriod"/>
            </a:pPr>
            <a:r>
              <a:rPr lang="ru-RU" sz="2400" dirty="0"/>
              <a:t>Определитесь с </a:t>
            </a:r>
            <a:r>
              <a:rPr lang="ru-RU" sz="2400" dirty="0" smtClean="0"/>
              <a:t>темой, целью и </a:t>
            </a:r>
            <a:r>
              <a:rPr lang="ru-RU" sz="2400" dirty="0"/>
              <a:t>подготовьтесь </a:t>
            </a:r>
            <a:r>
              <a:rPr lang="ru-RU" sz="2400" dirty="0" smtClean="0"/>
              <a:t>заранее (составьте план).</a:t>
            </a:r>
          </a:p>
          <a:p>
            <a:pPr>
              <a:buFont typeface="+mj-lt"/>
              <a:buAutoNum type="arabicPeriod"/>
            </a:pPr>
            <a:r>
              <a:rPr lang="ru-RU" dirty="0" smtClean="0"/>
              <a:t>Представляйтесь </a:t>
            </a:r>
            <a:r>
              <a:rPr lang="ru-RU" smtClean="0"/>
              <a:t>своим именем.</a:t>
            </a:r>
            <a:endParaRPr lang="ru-RU" sz="2400" dirty="0" smtClean="0"/>
          </a:p>
          <a:p>
            <a:pPr>
              <a:buFont typeface="+mj-lt"/>
              <a:buAutoNum type="arabicPeriod"/>
            </a:pPr>
            <a:r>
              <a:rPr lang="ru-RU" dirty="0" smtClean="0"/>
              <a:t>Заставка (логотип).</a:t>
            </a:r>
          </a:p>
          <a:p>
            <a:pPr>
              <a:buFont typeface="+mj-lt"/>
              <a:buAutoNum type="arabicPeriod"/>
            </a:pPr>
            <a:r>
              <a:rPr lang="ru-RU" sz="2400" dirty="0" smtClean="0"/>
              <a:t>Подготовьте экран к записи.</a:t>
            </a:r>
          </a:p>
          <a:p>
            <a:pPr>
              <a:buFont typeface="+mj-lt"/>
              <a:buAutoNum type="arabicPeriod"/>
            </a:pPr>
            <a:r>
              <a:rPr lang="ru-RU" dirty="0" smtClean="0"/>
              <a:t>Исключите все посторонние звуки. </a:t>
            </a:r>
            <a:endParaRPr lang="ru-RU" sz="2400" dirty="0" smtClean="0"/>
          </a:p>
          <a:p>
            <a:pPr>
              <a:buFont typeface="+mj-lt"/>
              <a:buAutoNum type="arabicPeriod"/>
            </a:pPr>
            <a:r>
              <a:rPr lang="ru-RU" sz="2400" dirty="0" smtClean="0"/>
              <a:t>Следите </a:t>
            </a:r>
            <a:r>
              <a:rPr lang="ru-RU" sz="2400" dirty="0"/>
              <a:t>за тем, как вы </a:t>
            </a:r>
            <a:r>
              <a:rPr lang="ru-RU" sz="2400" dirty="0" smtClean="0"/>
              <a:t>говорите.</a:t>
            </a:r>
            <a:endParaRPr lang="ru-RU" sz="2400" dirty="0"/>
          </a:p>
          <a:p>
            <a:pPr>
              <a:buFont typeface="+mj-lt"/>
              <a:buAutoNum type="arabicPeriod"/>
            </a:pPr>
            <a:r>
              <a:rPr lang="ru-RU" sz="2400" dirty="0"/>
              <a:t>Не повторяйте голосом то, что уже написано на экране: комментируйте, поясняйте, </a:t>
            </a:r>
            <a:r>
              <a:rPr lang="ru-RU" sz="2400" dirty="0" smtClean="0"/>
              <a:t>обобщайте</a:t>
            </a:r>
            <a:r>
              <a:rPr lang="ru-RU" sz="2400" dirty="0" smtClean="0"/>
              <a:t>.</a:t>
            </a:r>
          </a:p>
          <a:p>
            <a:pPr>
              <a:buFont typeface="+mj-lt"/>
              <a:buAutoNum type="arabicPeriod"/>
            </a:pPr>
            <a:r>
              <a:rPr lang="ru-RU" dirty="0" smtClean="0"/>
              <a:t>Не заучивайте и не читайте текст.</a:t>
            </a:r>
          </a:p>
          <a:p>
            <a:pPr>
              <a:buFont typeface="+mj-lt"/>
              <a:buAutoNum type="arabicPeriod"/>
            </a:pPr>
            <a:r>
              <a:rPr lang="ru-RU" sz="2400" dirty="0" smtClean="0"/>
              <a:t>Правильная запись (предложение легче заменить чем слово).</a:t>
            </a:r>
          </a:p>
          <a:p>
            <a:pPr>
              <a:buFont typeface="+mj-lt"/>
              <a:buAutoNum type="arabicPeriod"/>
            </a:pPr>
            <a:r>
              <a:rPr lang="ru-RU" sz="2400" dirty="0" smtClean="0"/>
              <a:t>Не гонитесь за идеальным результатом.</a:t>
            </a:r>
            <a:endParaRPr lang="ru-RU" sz="2400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5356960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71600" y="274638"/>
            <a:ext cx="7715200" cy="114300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Технические параметры </a:t>
            </a:r>
            <a:r>
              <a:rPr lang="ru-RU" dirty="0" err="1" smtClean="0"/>
              <a:t>скринкаста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Размер кадра разрешение 1280 на 720</a:t>
            </a:r>
          </a:p>
          <a:p>
            <a:r>
              <a:rPr lang="ru-RU" dirty="0" smtClean="0"/>
              <a:t>Тип сжатия Н.264 (</a:t>
            </a:r>
            <a:r>
              <a:rPr lang="en-US" dirty="0" smtClean="0"/>
              <a:t>MP4)</a:t>
            </a:r>
            <a:endParaRPr lang="ru-RU" dirty="0" smtClean="0"/>
          </a:p>
          <a:p>
            <a:r>
              <a:rPr lang="ru-RU" dirty="0" smtClean="0"/>
              <a:t>Частота кадра 15 в с., может быть и 5 в с.</a:t>
            </a:r>
          </a:p>
          <a:p>
            <a:r>
              <a:rPr lang="ru-RU" dirty="0" smtClean="0"/>
              <a:t>Качество 75%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9149211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71600" y="274638"/>
            <a:ext cx="7715200" cy="1143000"/>
          </a:xfrm>
        </p:spPr>
        <p:txBody>
          <a:bodyPr>
            <a:normAutofit/>
          </a:bodyPr>
          <a:lstStyle/>
          <a:p>
            <a:r>
              <a:rPr lang="en-US" sz="2000" dirty="0">
                <a:hlinkClick r:id="rId2"/>
              </a:rPr>
              <a:t>https://daily.afisha.ru/brain/905-gde-slushat-luchshie-podkasty-i-lekcii-o-nauke-i-kulture/</a:t>
            </a:r>
            <a:r>
              <a:rPr lang="ru-RU" sz="2000" dirty="0"/>
              <a:t> </a:t>
            </a:r>
            <a:br>
              <a:rPr lang="ru-RU" sz="2000" dirty="0"/>
            </a:br>
            <a:endParaRPr lang="ru-RU" sz="2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Проект </a:t>
            </a:r>
            <a:r>
              <a:rPr lang="ru-RU" dirty="0"/>
              <a:t>«</a:t>
            </a:r>
            <a:r>
              <a:rPr lang="ru-RU" dirty="0" err="1"/>
              <a:t>Audeamus</a:t>
            </a:r>
            <a:r>
              <a:rPr lang="ru-RU" dirty="0"/>
              <a:t>» </a:t>
            </a:r>
            <a:r>
              <a:rPr lang="ru-RU" dirty="0" smtClean="0"/>
              <a:t>- архив </a:t>
            </a:r>
            <a:r>
              <a:rPr lang="ru-RU" dirty="0" err="1"/>
              <a:t>аудиокурсов</a:t>
            </a:r>
            <a:r>
              <a:rPr lang="ru-RU" dirty="0"/>
              <a:t> преподавателей филфака СПбГУ</a:t>
            </a:r>
            <a:r>
              <a:rPr lang="ru-RU" dirty="0" smtClean="0"/>
              <a:t>.</a:t>
            </a:r>
          </a:p>
          <a:p>
            <a:r>
              <a:rPr lang="ru-RU" dirty="0"/>
              <a:t>Лекции </a:t>
            </a:r>
            <a:r>
              <a:rPr lang="ru-RU" dirty="0" err="1"/>
              <a:t>Мераба</a:t>
            </a:r>
            <a:r>
              <a:rPr lang="ru-RU" dirty="0"/>
              <a:t> </a:t>
            </a:r>
            <a:r>
              <a:rPr lang="ru-RU" dirty="0" err="1" smtClean="0"/>
              <a:t>Мамардашвили</a:t>
            </a:r>
            <a:endParaRPr lang="ru-RU" dirty="0" smtClean="0"/>
          </a:p>
          <a:p>
            <a:r>
              <a:rPr lang="ru-RU" dirty="0"/>
              <a:t>Лекции проекта «Теории и практики»</a:t>
            </a:r>
          </a:p>
          <a:p>
            <a:r>
              <a:rPr lang="ru-RU" dirty="0" err="1"/>
              <a:t>Подкасты</a:t>
            </a:r>
            <a:r>
              <a:rPr lang="ru-RU" dirty="0"/>
              <a:t> русского «Общества скептиков»</a:t>
            </a:r>
          </a:p>
          <a:p>
            <a:endParaRPr lang="ru-RU" b="1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84777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>
                <a:hlinkClick r:id="rId2"/>
              </a:rPr>
              <a:t>Stanford.edu</a:t>
            </a:r>
            <a:r>
              <a:rPr lang="ru-RU" b="1" dirty="0" smtClean="0"/>
              <a:t> </a:t>
            </a:r>
          </a:p>
          <a:p>
            <a:r>
              <a:rPr lang="ru-RU" dirty="0" err="1" smtClean="0"/>
              <a:t>Подкаст</a:t>
            </a:r>
            <a:r>
              <a:rPr lang="ru-RU" dirty="0" smtClean="0"/>
              <a:t> </a:t>
            </a:r>
            <a:r>
              <a:rPr lang="ru-RU" dirty="0" err="1"/>
              <a:t>Стэнфордского</a:t>
            </a:r>
            <a:r>
              <a:rPr lang="ru-RU" dirty="0"/>
              <a:t> университета содержит архив курсов и семинаров по различным дисциплинам. </a:t>
            </a:r>
            <a:endParaRPr lang="ru-RU" dirty="0" smtClean="0"/>
          </a:p>
          <a:p>
            <a:endParaRPr lang="ru-RU" dirty="0"/>
          </a:p>
          <a:p>
            <a:r>
              <a:rPr lang="en-US" b="1" dirty="0">
                <a:hlinkClick r:id="rId3"/>
              </a:rPr>
              <a:t>Webcast.berkeley.edu</a:t>
            </a:r>
            <a:endParaRPr lang="en-US" b="1" dirty="0"/>
          </a:p>
          <a:p>
            <a:r>
              <a:rPr lang="ru-RU"/>
              <a:t>Аудиозаписи, сделанные в аудиториях Калифорнийского университета в Беркли с 2005 по 2013 </a:t>
            </a:r>
            <a:r>
              <a:rPr lang="ru-RU" smtClean="0"/>
              <a:t>год.</a:t>
            </a:r>
            <a:endParaRPr lang="ru-RU" dirty="0" smtClean="0"/>
          </a:p>
          <a:p>
            <a:endParaRPr lang="en-US" b="1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383145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71600" y="274638"/>
            <a:ext cx="7715200" cy="1143000"/>
          </a:xfrm>
        </p:spPr>
        <p:txBody>
          <a:bodyPr/>
          <a:lstStyle/>
          <a:p>
            <a:r>
              <a:rPr lang="ru-RU" dirty="0" err="1"/>
              <a:t>Подкастинг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err="1" smtClean="0"/>
              <a:t>Подкастинг</a:t>
            </a:r>
            <a:r>
              <a:rPr lang="ru-RU" dirty="0" smtClean="0"/>
              <a:t> </a:t>
            </a:r>
            <a:r>
              <a:rPr lang="ru-RU" dirty="0"/>
              <a:t>(англ. «</a:t>
            </a:r>
            <a:r>
              <a:rPr lang="ru-RU" dirty="0" err="1">
                <a:hlinkClick r:id="rId2"/>
              </a:rPr>
              <a:t>podcasting</a:t>
            </a:r>
            <a:r>
              <a:rPr lang="ru-RU" dirty="0"/>
              <a:t>») происходит от слияния слов «</a:t>
            </a:r>
            <a:r>
              <a:rPr lang="ru-RU" dirty="0" err="1"/>
              <a:t>iPod</a:t>
            </a:r>
            <a:r>
              <a:rPr lang="ru-RU" dirty="0"/>
              <a:t>» (портативный МР3-плеер) и «</a:t>
            </a:r>
            <a:r>
              <a:rPr lang="ru-RU" dirty="0" err="1"/>
              <a:t>broadcasting</a:t>
            </a:r>
            <a:r>
              <a:rPr lang="ru-RU" dirty="0"/>
              <a:t>» – широкое вещание. </a:t>
            </a:r>
            <a:endParaRPr lang="ru-RU" dirty="0" smtClean="0"/>
          </a:p>
          <a:p>
            <a:endParaRPr lang="ru-RU" dirty="0" smtClean="0"/>
          </a:p>
          <a:p>
            <a:r>
              <a:rPr lang="ru-RU" dirty="0" smtClean="0"/>
              <a:t>Этот </a:t>
            </a:r>
            <a:r>
              <a:rPr lang="ru-RU" dirty="0"/>
              <a:t>термин </a:t>
            </a:r>
            <a:r>
              <a:rPr lang="ru-RU" dirty="0" smtClean="0"/>
              <a:t>был </a:t>
            </a:r>
            <a:r>
              <a:rPr lang="ru-RU" dirty="0"/>
              <a:t>придуман ведущим канала MTV Адамом Карри в 2004 году. </a:t>
            </a:r>
            <a:endParaRPr lang="ru-RU" dirty="0" smtClean="0"/>
          </a:p>
          <a:p>
            <a:endParaRPr lang="ru-RU" dirty="0" smtClean="0"/>
          </a:p>
          <a:p>
            <a:r>
              <a:rPr lang="ru-RU" dirty="0" smtClean="0"/>
              <a:t>В 2005 </a:t>
            </a:r>
            <a:r>
              <a:rPr lang="ru-RU" dirty="0"/>
              <a:t>году слово </a:t>
            </a:r>
            <a:r>
              <a:rPr lang="ru-RU" dirty="0" err="1"/>
              <a:t>подкастинг</a:t>
            </a:r>
            <a:r>
              <a:rPr lang="ru-RU" dirty="0"/>
              <a:t> включили в </a:t>
            </a:r>
            <a:r>
              <a:rPr lang="ru-RU" dirty="0" err="1"/>
              <a:t>New</a:t>
            </a:r>
            <a:r>
              <a:rPr lang="ru-RU" dirty="0"/>
              <a:t> </a:t>
            </a:r>
            <a:r>
              <a:rPr lang="ru-RU" dirty="0" err="1"/>
              <a:t>Oxford</a:t>
            </a:r>
            <a:r>
              <a:rPr lang="ru-RU" dirty="0"/>
              <a:t> </a:t>
            </a:r>
            <a:r>
              <a:rPr lang="ru-RU" dirty="0" err="1"/>
              <a:t>American</a:t>
            </a:r>
            <a:r>
              <a:rPr lang="ru-RU" dirty="0"/>
              <a:t> </a:t>
            </a:r>
            <a:r>
              <a:rPr lang="ru-RU" dirty="0" err="1"/>
              <a:t>Dictionary</a:t>
            </a:r>
            <a:r>
              <a:rPr lang="ru-RU" dirty="0"/>
              <a:t> – Оксфордский словарь – и оно тут же стало «словом года».</a:t>
            </a:r>
          </a:p>
        </p:txBody>
      </p:sp>
    </p:spTree>
    <p:extLst>
      <p:ext uri="{BB962C8B-B14F-4D97-AF65-F5344CB8AC3E}">
        <p14:creationId xmlns:p14="http://schemas.microsoft.com/office/powerpoint/2010/main" val="21363275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/>
              <a:t>Подкастинг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 smtClean="0"/>
              <a:t>Подкастинг</a:t>
            </a:r>
            <a:r>
              <a:rPr lang="ru-RU" dirty="0" smtClean="0"/>
              <a:t> </a:t>
            </a:r>
            <a:r>
              <a:rPr lang="ru-RU" dirty="0"/>
              <a:t>(</a:t>
            </a:r>
            <a:r>
              <a:rPr lang="ru-RU" dirty="0" err="1"/>
              <a:t>podcasting</a:t>
            </a:r>
            <a:r>
              <a:rPr lang="ru-RU" dirty="0"/>
              <a:t>) – это </a:t>
            </a:r>
            <a:r>
              <a:rPr lang="ru-RU" dirty="0" smtClean="0"/>
              <a:t>публикация </a:t>
            </a:r>
            <a:r>
              <a:rPr lang="ru-RU" dirty="0"/>
              <a:t>видео– и аудио передач в интернете, на которые можно осуществить подписку. </a:t>
            </a:r>
            <a:endParaRPr lang="ru-RU" dirty="0" smtClean="0"/>
          </a:p>
          <a:p>
            <a:r>
              <a:rPr lang="ru-RU" dirty="0" smtClean="0"/>
              <a:t>На </a:t>
            </a:r>
            <a:r>
              <a:rPr lang="ru-RU" dirty="0"/>
              <a:t>подкастах могут выкладываться новости, интервью, различная полезная информация. </a:t>
            </a:r>
          </a:p>
        </p:txBody>
      </p:sp>
    </p:spTree>
    <p:extLst>
      <p:ext uri="{BB962C8B-B14F-4D97-AF65-F5344CB8AC3E}">
        <p14:creationId xmlns:p14="http://schemas.microsoft.com/office/powerpoint/2010/main" val="3884682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Виды </a:t>
            </a:r>
            <a:r>
              <a:rPr lang="ru-RU" dirty="0" err="1" smtClean="0"/>
              <a:t>подкастинга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904875" indent="-457200">
              <a:buFont typeface="+mj-lt"/>
              <a:buAutoNum type="arabicPeriod"/>
            </a:pPr>
            <a:r>
              <a:rPr lang="ru-RU" dirty="0" err="1" smtClean="0"/>
              <a:t>Аудиокасты</a:t>
            </a:r>
            <a:r>
              <a:rPr lang="ru-RU" dirty="0" smtClean="0"/>
              <a:t>.</a:t>
            </a:r>
          </a:p>
          <a:p>
            <a:pPr marL="904875" indent="-457200">
              <a:buFont typeface="+mj-lt"/>
              <a:buAutoNum type="arabicPeriod"/>
            </a:pPr>
            <a:r>
              <a:rPr lang="ru-RU" dirty="0" err="1" smtClean="0"/>
              <a:t>Видеокасты</a:t>
            </a:r>
            <a:r>
              <a:rPr lang="ru-RU" dirty="0" smtClean="0"/>
              <a:t>.</a:t>
            </a:r>
          </a:p>
          <a:p>
            <a:pPr marL="904875" indent="-457200">
              <a:buFont typeface="+mj-lt"/>
              <a:buAutoNum type="arabicPeriod"/>
            </a:pPr>
            <a:r>
              <a:rPr lang="ru-RU" dirty="0" err="1" smtClean="0"/>
              <a:t>Скринкасты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771785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/>
              <a:t>Скринкасты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400" b="1" dirty="0" err="1" smtClean="0"/>
              <a:t>Скринкаст</a:t>
            </a:r>
            <a:r>
              <a:rPr lang="ru-RU" sz="2400" b="1" dirty="0" smtClean="0"/>
              <a:t> </a:t>
            </a:r>
            <a:r>
              <a:rPr lang="ru-RU" sz="2400" b="1" dirty="0" smtClean="0">
                <a:solidFill>
                  <a:schemeClr val="accent1"/>
                </a:solidFill>
              </a:rPr>
              <a:t> </a:t>
            </a:r>
            <a:r>
              <a:rPr lang="ru-RU" sz="2400" dirty="0" smtClean="0"/>
              <a:t>(</a:t>
            </a:r>
            <a:r>
              <a:rPr lang="ru-RU" sz="2400" dirty="0" err="1" smtClean="0"/>
              <a:t>видеозахват</a:t>
            </a:r>
            <a:r>
              <a:rPr lang="ru-RU" sz="2400" dirty="0" smtClean="0"/>
              <a:t> </a:t>
            </a:r>
            <a:r>
              <a:rPr lang="ru-RU" sz="2400" dirty="0"/>
              <a:t>экрана) – это цифровая аудио или видеозапись, производимая с экрана компьютера. </a:t>
            </a:r>
          </a:p>
        </p:txBody>
      </p:sp>
    </p:spTree>
    <p:extLst>
      <p:ext uri="{BB962C8B-B14F-4D97-AF65-F5344CB8AC3E}">
        <p14:creationId xmlns:p14="http://schemas.microsoft.com/office/powerpoint/2010/main" val="20450678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/>
              <a:t>Скринкаст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Понятие «</a:t>
            </a:r>
            <a:r>
              <a:rPr lang="ru-RU" dirty="0" err="1" smtClean="0"/>
              <a:t>screencast</a:t>
            </a:r>
            <a:r>
              <a:rPr lang="ru-RU" dirty="0" smtClean="0"/>
              <a:t>» было введено в оборот автором</a:t>
            </a:r>
            <a:r>
              <a:rPr lang="ru-RU" dirty="0"/>
              <a:t>, журналистом </a:t>
            </a:r>
            <a:r>
              <a:rPr lang="ru-RU" dirty="0" err="1" smtClean="0"/>
              <a:t>InfoWorld</a:t>
            </a:r>
            <a:r>
              <a:rPr lang="ru-RU" dirty="0" smtClean="0"/>
              <a:t>, Джоном </a:t>
            </a:r>
            <a:r>
              <a:rPr lang="ru-RU" dirty="0" err="1" smtClean="0"/>
              <a:t>Уделлом</a:t>
            </a:r>
            <a:r>
              <a:rPr lang="ru-RU" dirty="0" smtClean="0"/>
              <a:t> </a:t>
            </a:r>
            <a:r>
              <a:rPr lang="ru-RU" dirty="0"/>
              <a:t>в 2004 году</a:t>
            </a:r>
            <a:r>
              <a:rPr lang="ru-RU" dirty="0" smtClean="0"/>
              <a:t>.</a:t>
            </a:r>
          </a:p>
          <a:p>
            <a:r>
              <a:rPr lang="ru-RU" dirty="0" smtClean="0"/>
              <a:t>Автор </a:t>
            </a:r>
            <a:r>
              <a:rPr lang="ru-RU" dirty="0"/>
              <a:t>охарактеризовал данную технологию как «видеоролики о софте, записанные с речевым сопровождением». </a:t>
            </a:r>
          </a:p>
        </p:txBody>
      </p:sp>
    </p:spTree>
    <p:extLst>
      <p:ext uri="{BB962C8B-B14F-4D97-AF65-F5344CB8AC3E}">
        <p14:creationId xmlns:p14="http://schemas.microsoft.com/office/powerpoint/2010/main" val="6060855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Параметры </a:t>
            </a:r>
            <a:r>
              <a:rPr lang="ru-RU" dirty="0" err="1" smtClean="0"/>
              <a:t>скринкаста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400" dirty="0"/>
              <a:t>Ролик не должен быть слишком длинным, в то же время, он должен быть максимально подробным и содержать все необходимые действия (пользователь может не восстановить пропущенные вами действия, даже если они кажутся вам очевидными</a:t>
            </a:r>
            <a:r>
              <a:rPr lang="ru-RU" sz="2400" dirty="0" smtClean="0"/>
              <a:t>).</a:t>
            </a:r>
          </a:p>
          <a:p>
            <a:r>
              <a:rPr lang="ru-RU" sz="2400" dirty="0" smtClean="0"/>
              <a:t>Рекомендуемая </a:t>
            </a:r>
            <a:r>
              <a:rPr lang="ru-RU" sz="2400" dirty="0"/>
              <a:t>продолжительность </a:t>
            </a:r>
            <a:r>
              <a:rPr lang="ru-RU" sz="2400" dirty="0" err="1"/>
              <a:t>скринкаста</a:t>
            </a:r>
            <a:r>
              <a:rPr lang="ru-RU" sz="2400" dirty="0"/>
              <a:t> – </a:t>
            </a:r>
            <a:endParaRPr lang="ru-RU" sz="2400" dirty="0" smtClean="0"/>
          </a:p>
          <a:p>
            <a:pPr marL="355600" indent="0">
              <a:buNone/>
            </a:pPr>
            <a:r>
              <a:rPr lang="ru-RU" sz="2400" dirty="0" smtClean="0"/>
              <a:t>3-20 минут.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26743677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71600" y="274638"/>
            <a:ext cx="7715200" cy="1143000"/>
          </a:xfrm>
        </p:spPr>
        <p:txBody>
          <a:bodyPr/>
          <a:lstStyle/>
          <a:p>
            <a:r>
              <a:rPr lang="ru-RU" dirty="0" smtClean="0"/>
              <a:t>Что нужно для записи </a:t>
            </a:r>
            <a:r>
              <a:rPr lang="ru-RU" dirty="0" err="1" smtClean="0"/>
              <a:t>скринкаста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Компьютер</a:t>
            </a:r>
          </a:p>
          <a:p>
            <a:r>
              <a:rPr lang="ru-RU" dirty="0" smtClean="0"/>
              <a:t>Микрофон</a:t>
            </a:r>
          </a:p>
          <a:p>
            <a:r>
              <a:rPr lang="ru-RU" dirty="0" smtClean="0"/>
              <a:t>Программа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3294638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Сервисы для создания </a:t>
            </a:r>
            <a:r>
              <a:rPr lang="ru-RU" dirty="0" err="1" smtClean="0"/>
              <a:t>скринкаст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80975" algn="ctr"/>
            <a:r>
              <a:rPr lang="en-US" sz="2800" b="1" dirty="0">
                <a:hlinkClick r:id="rId2"/>
              </a:rPr>
              <a:t>Screencast-O-</a:t>
            </a:r>
            <a:r>
              <a:rPr lang="en-US" sz="2800" b="1" dirty="0" err="1">
                <a:hlinkClick r:id="rId2"/>
              </a:rPr>
              <a:t>Matic</a:t>
            </a:r>
            <a:endParaRPr lang="ru-RU" sz="2800" b="1" dirty="0"/>
          </a:p>
          <a:p>
            <a:pPr marL="180975" algn="ctr"/>
            <a:r>
              <a:rPr lang="en-US" sz="2800" b="1" dirty="0" smtClean="0">
                <a:hlinkClick r:id="rId3"/>
              </a:rPr>
              <a:t>FreeScreencast.com</a:t>
            </a:r>
            <a:endParaRPr lang="ru-RU" sz="2800" b="1" dirty="0"/>
          </a:p>
          <a:p>
            <a:pPr marL="180975" algn="ctr"/>
            <a:r>
              <a:rPr lang="en-US" sz="2800" b="1" dirty="0" err="1" smtClean="0">
                <a:hlinkClick r:id="rId4"/>
              </a:rPr>
              <a:t>CamStudio</a:t>
            </a:r>
            <a:endParaRPr lang="ru-RU" sz="2800" b="1" dirty="0"/>
          </a:p>
          <a:p>
            <a:pPr marL="180975" algn="ctr"/>
            <a:r>
              <a:rPr lang="en-US" sz="2800" b="1" dirty="0" err="1" smtClean="0">
                <a:hlinkClick r:id="rId5"/>
              </a:rPr>
              <a:t>ispring</a:t>
            </a:r>
            <a:r>
              <a:rPr lang="en-US" sz="2800" b="1" dirty="0" smtClean="0">
                <a:hlinkClick r:id="rId5"/>
              </a:rPr>
              <a:t>-free-cam</a:t>
            </a:r>
            <a:endParaRPr lang="ru-RU" sz="2800" b="1" dirty="0"/>
          </a:p>
          <a:p>
            <a:pPr marL="180975"/>
            <a:endParaRPr lang="ru-RU" sz="2800" b="1" dirty="0"/>
          </a:p>
          <a:p>
            <a:r>
              <a:rPr lang="ru-RU" dirty="0" smtClean="0"/>
              <a:t>Профессиональная программа для записи </a:t>
            </a:r>
            <a:r>
              <a:rPr lang="ru-RU" dirty="0" err="1" smtClean="0"/>
              <a:t>скринкаста</a:t>
            </a:r>
            <a:endParaRPr lang="ru-RU" dirty="0" smtClean="0"/>
          </a:p>
          <a:p>
            <a:r>
              <a:rPr lang="en-US" dirty="0" err="1" smtClean="0"/>
              <a:t>Camtasia</a:t>
            </a:r>
            <a:r>
              <a:rPr lang="en-US" dirty="0" smtClean="0"/>
              <a:t> Studio (</a:t>
            </a:r>
            <a:r>
              <a:rPr lang="ru-RU" dirty="0" smtClean="0"/>
              <a:t>широкий функционал)</a:t>
            </a:r>
            <a:endParaRPr lang="ru-RU" dirty="0" smtClean="0"/>
          </a:p>
          <a:p>
            <a:pPr marL="904875" indent="-457200">
              <a:buFont typeface="+mj-lt"/>
              <a:buAutoNum type="arabicPeriod"/>
            </a:pPr>
            <a:endParaRPr lang="ru-RU" dirty="0" smtClean="0"/>
          </a:p>
          <a:p>
            <a:pPr marL="904875" indent="-457200">
              <a:buFont typeface="+mj-lt"/>
              <a:buAutoNum type="arabicPeriod"/>
            </a:pPr>
            <a:endParaRPr lang="ru-RU" dirty="0" smtClean="0"/>
          </a:p>
          <a:p>
            <a:pPr marL="904875" indent="-457200">
              <a:buFont typeface="+mj-lt"/>
              <a:buAutoNum type="arabicPeriod"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939531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Интернет-сервисы-1">
  <a:themeElements>
    <a:clrScheme name="Серая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Интернет-сервисы-1</Template>
  <TotalTime>270</TotalTime>
  <Words>478</Words>
  <Application>Microsoft Office PowerPoint</Application>
  <PresentationFormat>Экран (4:3)</PresentationFormat>
  <Paragraphs>67</Paragraphs>
  <Slides>13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Интернет-сервисы-1</vt:lpstr>
      <vt:lpstr>Подкасты</vt:lpstr>
      <vt:lpstr>Подкастинг</vt:lpstr>
      <vt:lpstr>Подкастинг</vt:lpstr>
      <vt:lpstr>Виды подкастинга</vt:lpstr>
      <vt:lpstr>Скринкасты</vt:lpstr>
      <vt:lpstr>Скринкаст</vt:lpstr>
      <vt:lpstr>Параметры скринкаста</vt:lpstr>
      <vt:lpstr>Что нужно для записи скринкаста</vt:lpstr>
      <vt:lpstr>Сервисы для создания скринкаст</vt:lpstr>
      <vt:lpstr>Как записать скринкаст</vt:lpstr>
      <vt:lpstr>Технические параметры скринкаста</vt:lpstr>
      <vt:lpstr>https://daily.afisha.ru/brain/905-gde-slushat-luchshie-podkasty-i-lekcii-o-nauke-i-kulture/  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ИКТ в обучении</dc:title>
  <dc:creator>Горутько Елена Николаевна</dc:creator>
  <cp:lastModifiedBy>Горутько Елена Николаевна</cp:lastModifiedBy>
  <cp:revision>21</cp:revision>
  <dcterms:created xsi:type="dcterms:W3CDTF">2017-03-17T08:21:51Z</dcterms:created>
  <dcterms:modified xsi:type="dcterms:W3CDTF">2018-03-05T05:12:19Z</dcterms:modified>
</cp:coreProperties>
</file>