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sldIdLst>
    <p:sldId id="256" r:id="rId2"/>
    <p:sldId id="257" r:id="rId3"/>
    <p:sldId id="259" r:id="rId4"/>
    <p:sldId id="267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3A254E-AFE2-4618-84C4-C1646C1C4ED6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F7FBDB-CC93-4431-83B4-FF81DF4A7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479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1B7B5-2764-4629-9344-CBFD6789B456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564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V="1">
            <a:off x="971600" y="-925"/>
            <a:ext cx="4392488" cy="3834589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530" y="548680"/>
            <a:ext cx="7520940" cy="5486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07504" y="548680"/>
            <a:ext cx="892899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971600" y="-27384"/>
            <a:ext cx="4464496" cy="383459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520" y="1412776"/>
            <a:ext cx="3195776" cy="33249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976" y="1412776"/>
            <a:ext cx="3200400" cy="33123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11530" y="548680"/>
            <a:ext cx="7520940" cy="5486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07504" y="548680"/>
            <a:ext cx="892899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126876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520" y="1874520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032" y="126876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032" y="1874520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07504" y="548680"/>
            <a:ext cx="892899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530" y="548680"/>
            <a:ext cx="7520940" cy="5486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7504" y="548680"/>
            <a:ext cx="892899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7504" y="548680"/>
            <a:ext cx="8856984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340" y="54868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1268760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1875" y="6583680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tainme.ru/post/kompyuternye-testy-ot-lineynosti-k-adaptivnosti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dutainme.ru/post/open-test/" TargetMode="External"/><Relationship Id="rId4" Type="http://schemas.openxmlformats.org/officeDocument/2006/relationships/hyperlink" Target="http://www.edutainme.ru/post/kak-sozdat-idealnyy-kompyuternyy-test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lipperkim.narod.ru/test/monotest/index.html" TargetMode="External"/><Relationship Id="rId7" Type="http://schemas.openxmlformats.org/officeDocument/2006/relationships/hyperlink" Target="https://fipi.ru/" TargetMode="External"/><Relationship Id="rId2" Type="http://schemas.openxmlformats.org/officeDocument/2006/relationships/hyperlink" Target="http://testolog.narod.ru/Theory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st-centre.ru/books/nashi_izdaniya/" TargetMode="External"/><Relationship Id="rId5" Type="http://schemas.openxmlformats.org/officeDocument/2006/relationships/hyperlink" Target="http://www.edu.ru/db/mo/Data/d_00/1122.html#1" TargetMode="External"/><Relationship Id="rId4" Type="http://schemas.openxmlformats.org/officeDocument/2006/relationships/hyperlink" Target="http://www.pedlib.ru/Books/3/0243/index.shtm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ations.hse.ru/view/82229884" TargetMode="External"/><Relationship Id="rId2" Type="http://schemas.openxmlformats.org/officeDocument/2006/relationships/hyperlink" Target="https://www.hse.ru/org/persons/17257426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ito.osu.ru/userfiles/stat_2007_2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621380" y="1521196"/>
            <a:ext cx="6395336" cy="1542986"/>
          </a:xfrm>
        </p:spPr>
        <p:txBody>
          <a:bodyPr/>
          <a:lstStyle/>
          <a:p>
            <a:r>
              <a:rPr lang="ru-RU" sz="4000" dirty="0" smtClean="0"/>
              <a:t>Структура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тестового задания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1026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0256" y="548680"/>
            <a:ext cx="7696200" cy="5905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dirty="0" smtClean="0"/>
              <a:t>Классификация форм тестовых заданий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07504" y="548680"/>
            <a:ext cx="892899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477281"/>
              </p:ext>
            </p:extLst>
          </p:nvPr>
        </p:nvGraphicFramePr>
        <p:xfrm>
          <a:off x="503548" y="1268760"/>
          <a:ext cx="8136904" cy="4730098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4068452"/>
                <a:gridCol w="4068452"/>
              </a:tblGrid>
              <a:tr h="41761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Методическая классификация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Формы </a:t>
                      </a:r>
                      <a:r>
                        <a:rPr lang="en-US" dirty="0" smtClean="0"/>
                        <a:t>MOODLE</a:t>
                      </a:r>
                      <a:endParaRPr lang="ru-RU" dirty="0"/>
                    </a:p>
                  </a:txBody>
                  <a:tcPr/>
                </a:tc>
              </a:tr>
              <a:tr h="10297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dirty="0" smtClean="0"/>
                        <a:t>Задания с выбором ответа (закрытой формы)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Верно</a:t>
                      </a:r>
                      <a:r>
                        <a:rPr lang="en-US" dirty="0" smtClean="0"/>
                        <a:t>/</a:t>
                      </a:r>
                      <a:r>
                        <a:rPr lang="ru-RU" dirty="0" smtClean="0"/>
                        <a:t>неверно</a:t>
                      </a:r>
                    </a:p>
                    <a:p>
                      <a:pPr algn="ctr"/>
                      <a:r>
                        <a:rPr lang="ru-RU" dirty="0" smtClean="0"/>
                        <a:t>Множественный выбор</a:t>
                      </a:r>
                      <a:endParaRPr lang="ru-RU" dirty="0"/>
                    </a:p>
                  </a:txBody>
                  <a:tcPr/>
                </a:tc>
              </a:tr>
              <a:tr h="10297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dirty="0" smtClean="0"/>
                        <a:t>Задания на установление соответствия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 соответствие</a:t>
                      </a:r>
                      <a:endParaRPr lang="ru-RU" dirty="0"/>
                    </a:p>
                  </a:txBody>
                  <a:tcPr/>
                </a:tc>
              </a:tr>
              <a:tr h="13386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dirty="0" smtClean="0"/>
                        <a:t>Задания  на установление правильной последовательности</a:t>
                      </a:r>
                      <a:r>
                        <a:rPr lang="en-US" altLang="ru-RU" sz="1800" dirty="0" smtClean="0"/>
                        <a:t>/</a:t>
                      </a:r>
                      <a:r>
                        <a:rPr lang="ru-RU" altLang="ru-RU" sz="1800" dirty="0" smtClean="0"/>
                        <a:t> «перетаскивание»</a:t>
                      </a:r>
                      <a:endParaRPr lang="en-US" altLang="ru-RU" sz="1800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dk1"/>
                          </a:solidFill>
                        </a:rPr>
                        <a:t>На</a:t>
                      </a:r>
                      <a:r>
                        <a:rPr lang="ru-RU" baseline="0" dirty="0" smtClean="0">
                          <a:solidFill>
                            <a:schemeClr val="dk1"/>
                          </a:solidFill>
                        </a:rPr>
                        <a:t> перетаскивание</a:t>
                      </a:r>
                    </a:p>
                    <a:p>
                      <a:pPr algn="ctr"/>
                      <a:r>
                        <a:rPr lang="ru-RU" baseline="0" dirty="0" smtClean="0">
                          <a:solidFill>
                            <a:schemeClr val="dk1"/>
                          </a:solidFill>
                        </a:rPr>
                        <a:t>Перетаскивание маркеров</a:t>
                      </a:r>
                    </a:p>
                    <a:p>
                      <a:pPr algn="ctr"/>
                      <a:r>
                        <a:rPr lang="ru-RU" baseline="0" smtClean="0">
                          <a:solidFill>
                            <a:schemeClr val="dk1"/>
                          </a:solidFill>
                        </a:rPr>
                        <a:t>Перетащить на изображение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208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dirty="0" smtClean="0"/>
                        <a:t>Задания открытой формы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Короткий ответ</a:t>
                      </a:r>
                    </a:p>
                    <a:p>
                      <a:pPr algn="ctr"/>
                      <a:r>
                        <a:rPr lang="ru-RU" dirty="0" smtClean="0"/>
                        <a:t>Числовой ответ </a:t>
                      </a:r>
                    </a:p>
                    <a:p>
                      <a:pPr algn="ctr"/>
                      <a:r>
                        <a:rPr lang="ru-RU" dirty="0" smtClean="0"/>
                        <a:t>Эссе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5099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/>
          <a:lstStyle/>
          <a:p>
            <a:r>
              <a:rPr lang="ru-RU" sz="2500" dirty="0" smtClean="0"/>
              <a:t>Используемые источники</a:t>
            </a:r>
            <a:endParaRPr lang="ru-RU" sz="25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268760"/>
            <a:ext cx="7520940" cy="3579849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ru-RU" sz="1400" b="1" dirty="0" err="1"/>
              <a:t>Переверзев</a:t>
            </a:r>
            <a:r>
              <a:rPr lang="ru-RU" sz="1400" b="1" dirty="0"/>
              <a:t>, Владимир </a:t>
            </a:r>
            <a:r>
              <a:rPr lang="ru-RU" sz="1400" b="1" dirty="0" err="1"/>
              <a:t>Юрьевич.</a:t>
            </a:r>
            <a:r>
              <a:rPr lang="ru-RU" sz="1400" dirty="0" err="1"/>
              <a:t>Технология</a:t>
            </a:r>
            <a:r>
              <a:rPr lang="ru-RU" sz="1400" dirty="0"/>
              <a:t> разработки тестовых заданий: справочное руководство [Текст] : учебное пособие для студентов образовательных учреждений среднего профессионального образования / В. Ю. </a:t>
            </a:r>
            <a:r>
              <a:rPr lang="ru-RU" sz="1400" dirty="0" err="1"/>
              <a:t>Переверзев</a:t>
            </a:r>
            <a:r>
              <a:rPr lang="ru-RU" sz="1400" dirty="0"/>
              <a:t>. - Москва : Издательское об-</a:t>
            </a:r>
            <a:r>
              <a:rPr lang="ru-RU" sz="1400" dirty="0" err="1"/>
              <a:t>ние</a:t>
            </a:r>
            <a:r>
              <a:rPr lang="ru-RU" sz="1400" dirty="0"/>
              <a:t> "Е-Медиа", 2005. - 271 с. </a:t>
            </a:r>
            <a:endParaRPr lang="ru-RU" sz="1400" dirty="0" smtClean="0"/>
          </a:p>
          <a:p>
            <a:pPr>
              <a:buFont typeface="+mj-lt"/>
              <a:buAutoNum type="arabicPeriod"/>
            </a:pPr>
            <a:r>
              <a:rPr lang="ru-RU" sz="1400" dirty="0" smtClean="0"/>
              <a:t>Костина </a:t>
            </a:r>
            <a:r>
              <a:rPr lang="ru-RU" sz="1400" dirty="0"/>
              <a:t>А.А. Методические рекомендации по технологии разработки педагогических тестов для оценки уровня </a:t>
            </a:r>
            <a:r>
              <a:rPr lang="ru-RU" sz="1400" dirty="0" err="1"/>
              <a:t>обученности</a:t>
            </a:r>
            <a:r>
              <a:rPr lang="ru-RU" sz="1400" dirty="0"/>
              <a:t> студентов СПО</a:t>
            </a:r>
            <a:r>
              <a:rPr lang="ru-RU" sz="1400" dirty="0" smtClean="0"/>
              <a:t>.</a:t>
            </a:r>
            <a:r>
              <a:rPr lang="ru-RU" sz="1400" dirty="0"/>
              <a:t> Самара </a:t>
            </a:r>
            <a:r>
              <a:rPr lang="ru-RU" sz="1400" dirty="0" smtClean="0"/>
              <a:t>2012 - 47 с.</a:t>
            </a:r>
            <a:r>
              <a:rPr lang="en-US" sz="1400" dirty="0"/>
              <a:t> </a:t>
            </a:r>
            <a:r>
              <a:rPr lang="en-US" sz="1400" dirty="0" smtClean="0"/>
              <a:t>// </a:t>
            </a:r>
            <a:r>
              <a:rPr lang="ru-RU" sz="1400" dirty="0" smtClean="0"/>
              <a:t>Режим доступа:  </a:t>
            </a:r>
            <a:r>
              <a:rPr lang="en-US" sz="1400" dirty="0" smtClean="0"/>
              <a:t>//</a:t>
            </a:r>
            <a:r>
              <a:rPr lang="en-US" sz="1400" dirty="0"/>
              <a:t>nsportal.ru/vuz/pedagogicheskie-nauki/library/2015/11/05/tehnologiya-razrabotki-pedagogicheskih-testov</a:t>
            </a:r>
            <a:endParaRPr lang="ru-RU" sz="1400" dirty="0"/>
          </a:p>
          <a:p>
            <a:pPr>
              <a:buFont typeface="+mj-lt"/>
              <a:buAutoNum type="arabicPeriod"/>
            </a:pPr>
            <a:r>
              <a:rPr lang="ru-RU" sz="1400" dirty="0" err="1" smtClean="0"/>
              <a:t>Аббакумов</a:t>
            </a:r>
            <a:r>
              <a:rPr lang="ru-RU" sz="1400" dirty="0" smtClean="0"/>
              <a:t>  Дмитрий. Компьютерный тест : от линейности к </a:t>
            </a:r>
            <a:r>
              <a:rPr lang="ru-RU" sz="1400" dirty="0" err="1" smtClean="0"/>
              <a:t>адаптивности.</a:t>
            </a:r>
            <a:r>
              <a:rPr lang="ru-RU" sz="1400" u="sng" dirty="0" err="1" smtClean="0">
                <a:hlinkClick r:id="rId3"/>
              </a:rPr>
              <a:t>http</a:t>
            </a:r>
            <a:r>
              <a:rPr lang="ru-RU" sz="1400" u="sng" dirty="0">
                <a:hlinkClick r:id="rId3"/>
              </a:rPr>
              <a:t>://www.edutainme.ru/post/kompyuternye-testy-ot-lineynosti-k-adaptivnosti/</a:t>
            </a:r>
            <a:endParaRPr lang="ru-RU" sz="1400" u="sng" dirty="0"/>
          </a:p>
          <a:p>
            <a:pPr>
              <a:buFont typeface="+mj-lt"/>
              <a:buAutoNum type="arabicPeriod"/>
            </a:pPr>
            <a:r>
              <a:rPr lang="ru-RU" sz="1400" dirty="0" err="1"/>
              <a:t>Аббакумов</a:t>
            </a:r>
            <a:r>
              <a:rPr lang="ru-RU" sz="1400" dirty="0"/>
              <a:t>  Дмитрий. </a:t>
            </a:r>
            <a:r>
              <a:rPr lang="ru-RU" sz="1400" dirty="0" smtClean="0"/>
              <a:t>Как создать идеальный компьютерный </a:t>
            </a:r>
            <a:r>
              <a:rPr lang="ru-RU" sz="1400" dirty="0"/>
              <a:t>тест </a:t>
            </a:r>
            <a:endParaRPr lang="ru-RU" sz="1400" dirty="0" smtClean="0"/>
          </a:p>
          <a:p>
            <a:pPr marL="0" indent="449263">
              <a:buNone/>
            </a:pPr>
            <a:r>
              <a:rPr lang="ru-RU" sz="1400" u="sng" dirty="0" smtClean="0">
                <a:hlinkClick r:id="rId4"/>
              </a:rPr>
              <a:t>http</a:t>
            </a:r>
            <a:r>
              <a:rPr lang="ru-RU" sz="1400" u="sng" dirty="0">
                <a:hlinkClick r:id="rId4"/>
              </a:rPr>
              <a:t>://www.edutainme.ru/post/kak-sozdat-idealnyy-kompyuternyy-test/</a:t>
            </a:r>
            <a:endParaRPr lang="ru-RU" sz="1400" dirty="0"/>
          </a:p>
          <a:p>
            <a:pPr marL="0" indent="449263">
              <a:buNone/>
            </a:pPr>
            <a:r>
              <a:rPr lang="ru-RU" sz="1400" u="sng" dirty="0">
                <a:hlinkClick r:id="rId5"/>
              </a:rPr>
              <a:t>http://www.edutainme.ru/post/open-test</a:t>
            </a:r>
            <a:r>
              <a:rPr lang="ru-RU" sz="1400" u="sng" dirty="0" smtClean="0">
                <a:hlinkClick r:id="rId5"/>
              </a:rPr>
              <a:t>/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3416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>
            <a:normAutofit/>
          </a:bodyPr>
          <a:lstStyle/>
          <a:p>
            <a:r>
              <a:rPr lang="ru-RU" sz="2500" dirty="0" smtClean="0"/>
              <a:t>Рекомендуемые источники:</a:t>
            </a:r>
            <a:endParaRPr lang="ru-RU" sz="25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268760"/>
            <a:ext cx="7776864" cy="4968552"/>
          </a:xfr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altLang="ru-RU" sz="1400" dirty="0"/>
              <a:t>Аванесов В.С. Теория и методика педагогических измерений </a:t>
            </a:r>
            <a:r>
              <a:rPr lang="ru-RU" altLang="ru-RU" sz="1400" dirty="0">
                <a:hlinkClick r:id="rId2"/>
              </a:rPr>
              <a:t>http://testolog.narod.ru/Theory.html</a:t>
            </a:r>
            <a:r>
              <a:rPr lang="ru-RU" altLang="ru-RU" sz="1400" dirty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altLang="ru-RU" sz="1400" dirty="0"/>
              <a:t>Ким В.С. Тестирование учебных достижений </a:t>
            </a:r>
            <a:r>
              <a:rPr lang="ru-RU" altLang="ru-RU" sz="1400" dirty="0">
                <a:hlinkClick r:id="rId3"/>
              </a:rPr>
              <a:t>http://clipperkim.narod.ru/test/monotest/index.html</a:t>
            </a:r>
            <a:r>
              <a:rPr lang="ru-RU" altLang="ru-RU" sz="1400" dirty="0"/>
              <a:t> </a:t>
            </a:r>
            <a:endParaRPr lang="ru-RU" altLang="ru-RU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altLang="ru-RU" sz="1400" dirty="0" smtClean="0"/>
              <a:t>Основы </a:t>
            </a:r>
            <a:r>
              <a:rPr lang="ru-RU" altLang="ru-RU" sz="1400" dirty="0"/>
              <a:t>психодиагностики. Учебное пособие для студентов педвузов / под общ. редакцией А.Г. Шмелева — Москва, Ростов-на-Дону: «Феникс», 1996. — 544 с. </a:t>
            </a:r>
            <a:r>
              <a:rPr lang="ru-RU" altLang="ru-RU" sz="1400" dirty="0">
                <a:hlinkClick r:id="rId4"/>
              </a:rPr>
              <a:t>http://www.pedlib.ru/Books/3/0243/index.shtml</a:t>
            </a:r>
            <a:r>
              <a:rPr lang="ru-RU" altLang="ru-RU" sz="1400" dirty="0"/>
              <a:t>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altLang="ru-RU" sz="1400" dirty="0"/>
              <a:t>Приказ МО РФ от 17.04.2000 1122 «О сертификации качества педагогических тестовых материалов» </a:t>
            </a:r>
            <a:r>
              <a:rPr lang="ru-RU" altLang="ru-RU" sz="1400" dirty="0">
                <a:hlinkClick r:id="rId5"/>
              </a:rPr>
              <a:t>http://www.edu.ru/db/mo/Data/d_00/1122.html#1</a:t>
            </a:r>
            <a:r>
              <a:rPr lang="ru-RU" altLang="ru-RU" sz="1400" dirty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altLang="ru-RU" sz="1400" dirty="0" smtClean="0"/>
              <a:t>Издания АСТ-Центра</a:t>
            </a:r>
            <a:r>
              <a:rPr lang="ru-RU" sz="1400" dirty="0"/>
              <a:t> </a:t>
            </a:r>
            <a:r>
              <a:rPr lang="ru-RU" sz="1400" dirty="0" smtClean="0"/>
              <a:t> (ООО </a:t>
            </a:r>
            <a:r>
              <a:rPr lang="ru-RU" sz="1400" dirty="0"/>
              <a:t>«Независимый Центр тестирования  качества обучения</a:t>
            </a:r>
            <a:r>
              <a:rPr lang="ru-RU" sz="1400" dirty="0" smtClean="0"/>
              <a:t>»)</a:t>
            </a:r>
            <a:r>
              <a:rPr lang="ru-RU" altLang="ru-RU" sz="1400" dirty="0"/>
              <a:t/>
            </a:r>
            <a:br>
              <a:rPr lang="ru-RU" altLang="ru-RU" sz="1400" dirty="0"/>
            </a:br>
            <a:r>
              <a:rPr lang="en-US" altLang="ru-RU" sz="1400" dirty="0">
                <a:hlinkClick r:id="rId6"/>
              </a:rPr>
              <a:t>http://www.ast-centre.ru/books/nashi_izdaniya/</a:t>
            </a:r>
            <a:r>
              <a:rPr lang="ru-RU" altLang="ru-RU" sz="1400" dirty="0"/>
              <a:t> </a:t>
            </a:r>
            <a:endParaRPr lang="ru-RU" altLang="ru-RU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>
                <a:hlinkClick r:id="rId7"/>
              </a:rPr>
              <a:t>https://fipi.ru</a:t>
            </a:r>
            <a:r>
              <a:rPr lang="en-US" sz="1400" dirty="0" smtClean="0">
                <a:hlinkClick r:id="rId7"/>
              </a:rPr>
              <a:t>/</a:t>
            </a:r>
            <a:r>
              <a:rPr lang="ru-RU" sz="1400" dirty="0" smtClean="0"/>
              <a:t>  Федеральное </a:t>
            </a:r>
            <a:r>
              <a:rPr lang="ru-RU" sz="1400" dirty="0"/>
              <a:t>государственное бюджетное научное учреждение «Федеральный институт педагогических измерений» занимается исследованиями в области оценки качества образования. Учредителем института является Федеральная служба по надзору в сфере образования и науки Российской Федерации (</a:t>
            </a:r>
            <a:r>
              <a:rPr lang="ru-RU" sz="1400" dirty="0" err="1"/>
              <a:t>Рособрнадзор</a:t>
            </a:r>
            <a:r>
              <a:rPr lang="ru-RU" sz="1400" dirty="0" smtClean="0"/>
              <a:t>).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13175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/>
          <a:lstStyle/>
          <a:p>
            <a:r>
              <a:rPr lang="ru-RU" sz="2500" dirty="0" smtClean="0"/>
              <a:t>Рекомендуемые источники</a:t>
            </a:r>
            <a:endParaRPr lang="ru-RU" sz="25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82269" y="1268760"/>
            <a:ext cx="7694187" cy="40523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sz="1400" b="1" dirty="0" err="1" smtClean="0">
                <a:hlinkClick r:id="rId2"/>
              </a:rPr>
              <a:t>Карданова</a:t>
            </a:r>
            <a:r>
              <a:rPr lang="ru-RU" sz="1400" b="1" dirty="0" smtClean="0">
                <a:hlinkClick r:id="rId2"/>
              </a:rPr>
              <a:t> </a:t>
            </a:r>
            <a:r>
              <a:rPr lang="ru-RU" sz="1400" b="1" dirty="0">
                <a:hlinkClick r:id="rId2"/>
              </a:rPr>
              <a:t>Е. Ю.</a:t>
            </a:r>
            <a:r>
              <a:rPr lang="ru-RU" sz="1400" b="1" dirty="0"/>
              <a:t> </a:t>
            </a:r>
            <a:r>
              <a:rPr lang="ru-RU" sz="1400" b="1" dirty="0">
                <a:hlinkClick r:id="rId3"/>
              </a:rPr>
              <a:t>Моделирование и параметризация тестов: основы теории и приложения</a:t>
            </a:r>
            <a:r>
              <a:rPr lang="ru-RU" sz="1400" b="1" dirty="0"/>
              <a:t> М.: Федеральный центр тестирования, 2008.</a:t>
            </a:r>
          </a:p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altLang="ru-RU" sz="1400" b="1" dirty="0" smtClean="0"/>
              <a:t> Майоров </a:t>
            </a:r>
            <a:r>
              <a:rPr lang="ru-RU" altLang="ru-RU" sz="1400" b="1" dirty="0"/>
              <a:t>А.Н. Теория и практика создания тестов для системы образования. – М., "Интеллект-центр", 2001. – 296 с.</a:t>
            </a:r>
          </a:p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altLang="ru-RU" sz="1400" b="1" dirty="0" err="1"/>
              <a:t>Челышкова</a:t>
            </a:r>
            <a:r>
              <a:rPr lang="ru-RU" altLang="ru-RU" sz="1400" b="1" dirty="0"/>
              <a:t> М. Б., Теория и практика конструирования педагогических тестов: Учебное пособие. – М: Логос, 2002. –  432 с.</a:t>
            </a:r>
          </a:p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altLang="ru-RU" sz="1400" b="1" dirty="0"/>
              <a:t>Васильев В.И., </a:t>
            </a:r>
            <a:r>
              <a:rPr lang="ru-RU" altLang="ru-RU" sz="1400" b="1" dirty="0" err="1"/>
              <a:t>Киринюк</a:t>
            </a:r>
            <a:r>
              <a:rPr lang="ru-RU" altLang="ru-RU" sz="1400" b="1" dirty="0"/>
              <a:t> А.А., Тягунова Т.Н. Требования к программно-дидактическим тестовым материалам и технологиям компьютерного тестирования. – М.: Издательство МГУП, 2005.</a:t>
            </a:r>
            <a:endParaRPr lang="en-US" altLang="ru-RU" sz="1400" b="1" dirty="0"/>
          </a:p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altLang="ru-RU" sz="1400" b="1" dirty="0"/>
              <a:t>Красильникова В.А. Теория и технологии компьютерного обучения и тестирования. – М., «Дом педагогики», ИПК ГОУ ОГУ, 2009. – 33 с.</a:t>
            </a:r>
          </a:p>
          <a:p>
            <a:pPr marL="285750" indent="-285750">
              <a:spcBef>
                <a:spcPts val="800"/>
              </a:spcBef>
              <a:buFont typeface="Arial" pitchFamily="34" charset="0"/>
              <a:buChar char="•"/>
            </a:pPr>
            <a:r>
              <a:rPr lang="ru-RU" altLang="ru-RU" sz="1400" b="1" dirty="0"/>
              <a:t>Красильникова В.А., </a:t>
            </a:r>
            <a:r>
              <a:rPr lang="ru-RU" altLang="ru-RU" sz="1400" b="1" dirty="0" err="1"/>
              <a:t>Запорожко</a:t>
            </a:r>
            <a:r>
              <a:rPr lang="ru-RU" altLang="ru-RU" sz="1400" b="1" dirty="0"/>
              <a:t> В.В. Разработка заданий для компьютерного тестирования / Информатика и информационные технологии в образовании, научных исследованиях и производстве. Юбилейный сборник научных и научно-методических трудов, посвященный 10-летию кафедры информатики.– Оренбург: ИПК ГОУ ОГУ, 2007. – C. 72-80. -  </a:t>
            </a:r>
            <a:r>
              <a:rPr lang="ru-RU" altLang="ru-RU" sz="1400" b="1" dirty="0">
                <a:hlinkClick r:id="rId4"/>
              </a:rPr>
              <a:t>http://ito.osu.ru/userfiles/stat_2007_2.pdf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17244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520940" cy="548640"/>
          </a:xfrm>
        </p:spPr>
        <p:txBody>
          <a:bodyPr/>
          <a:lstStyle/>
          <a:p>
            <a:r>
              <a:rPr lang="ru-RU" sz="2500" dirty="0"/>
              <a:t>Тестовое задание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556792"/>
            <a:ext cx="7520940" cy="2304256"/>
          </a:xfrm>
        </p:spPr>
        <p:txBody>
          <a:bodyPr>
            <a:normAutofit/>
          </a:bodyPr>
          <a:lstStyle/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/>
              <a:t>Тестовое задание </a:t>
            </a:r>
            <a:r>
              <a:rPr lang="ru-RU" sz="1800" dirty="0" smtClean="0"/>
              <a:t>–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r>
              <a:rPr lang="ru-RU" sz="1800" dirty="0" smtClean="0"/>
              <a:t>это </a:t>
            </a:r>
            <a:r>
              <a:rPr lang="ru-RU" sz="1800" dirty="0"/>
              <a:t>четкое и ясное задание по предметной области, представленное по определенным правилам и требующее однозначного ответа или выполнения определенного алгоритма </a:t>
            </a:r>
            <a:r>
              <a:rPr lang="ru-RU" sz="1800" dirty="0" smtClean="0"/>
              <a:t>действи</a:t>
            </a:r>
            <a:r>
              <a:rPr lang="ru-RU" sz="1800" dirty="0"/>
              <a:t>я</a:t>
            </a:r>
          </a:p>
        </p:txBody>
      </p:sp>
    </p:spTree>
    <p:extLst>
      <p:ext uri="{BB962C8B-B14F-4D97-AF65-F5344CB8AC3E}">
        <p14:creationId xmlns:p14="http://schemas.microsoft.com/office/powerpoint/2010/main" val="329552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0256" y="548481"/>
            <a:ext cx="7696200" cy="576263"/>
          </a:xfrm>
        </p:spPr>
        <p:txBody>
          <a:bodyPr>
            <a:noAutofit/>
          </a:bodyPr>
          <a:lstStyle/>
          <a:p>
            <a:pPr eaLnBrk="1" hangingPunct="1"/>
            <a:r>
              <a:rPr lang="ru-RU" altLang="ru-RU" sz="2500" dirty="0" smtClean="0">
                <a:cs typeface="Times New Roman" pitchFamily="18" charset="0"/>
              </a:rPr>
              <a:t>Структура тестового задания</a:t>
            </a:r>
            <a:r>
              <a:rPr lang="ru-RU" altLang="ru-RU" sz="2500" dirty="0" smtClean="0"/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600" y="1556792"/>
            <a:ext cx="3635896" cy="317976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ru-RU" altLang="ru-RU" sz="1800" dirty="0">
                <a:cs typeface="Times New Roman" pitchFamily="18" charset="0"/>
              </a:rPr>
              <a:t>Инструкция </a:t>
            </a:r>
          </a:p>
          <a:p>
            <a:pPr marL="0" lvl="1" indent="0" eaLnBrk="1" hangingPunct="1">
              <a:lnSpc>
                <a:spcPct val="150000"/>
              </a:lnSpc>
              <a:spcBef>
                <a:spcPts val="0"/>
              </a:spcBef>
              <a:buNone/>
            </a:pPr>
            <a:r>
              <a:rPr lang="ru-RU" altLang="ru-RU" sz="1800" dirty="0" smtClean="0">
                <a:cs typeface="Times New Roman" pitchFamily="18" charset="0"/>
              </a:rPr>
              <a:t>Дополнительная инструкция</a:t>
            </a:r>
            <a:r>
              <a:rPr lang="ru-RU" altLang="ru-RU" sz="1800" dirty="0" smtClean="0"/>
              <a:t> </a:t>
            </a:r>
          </a:p>
          <a:p>
            <a:pPr lvl="2">
              <a:lnSpc>
                <a:spcPct val="150000"/>
              </a:lnSpc>
              <a:spcBef>
                <a:spcPts val="0"/>
              </a:spcBef>
            </a:pPr>
            <a:r>
              <a:rPr lang="ru-RU" altLang="ru-RU" sz="1800" dirty="0" smtClean="0">
                <a:cs typeface="Times New Roman" pitchFamily="18" charset="0"/>
              </a:rPr>
              <a:t>Графика</a:t>
            </a:r>
            <a:r>
              <a:rPr lang="ru-RU" altLang="ru-RU" sz="1800" dirty="0" smtClean="0"/>
              <a:t> </a:t>
            </a:r>
          </a:p>
          <a:p>
            <a:pPr lvl="2">
              <a:lnSpc>
                <a:spcPct val="150000"/>
              </a:lnSpc>
              <a:spcBef>
                <a:spcPts val="0"/>
              </a:spcBef>
            </a:pPr>
            <a:r>
              <a:rPr lang="ru-RU" altLang="ru-RU" sz="1800" dirty="0" smtClean="0">
                <a:cs typeface="Times New Roman" pitchFamily="18" charset="0"/>
              </a:rPr>
              <a:t>Текст</a:t>
            </a:r>
            <a:r>
              <a:rPr lang="ru-RU" altLang="ru-RU" sz="1800" dirty="0" smtClean="0"/>
              <a:t> 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ru-RU" altLang="ru-RU" sz="1800" b="1" dirty="0" smtClean="0">
                <a:cs typeface="Times New Roman" pitchFamily="18" charset="0"/>
              </a:rPr>
              <a:t>Основа</a:t>
            </a:r>
            <a:r>
              <a:rPr lang="ru-RU" altLang="ru-RU" sz="1800" b="1" dirty="0" smtClean="0"/>
              <a:t> 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ru-RU" altLang="ru-RU" sz="1800" dirty="0" err="1" smtClean="0">
                <a:cs typeface="Times New Roman" pitchFamily="18" charset="0"/>
              </a:rPr>
              <a:t>Дистракторы</a:t>
            </a:r>
            <a:r>
              <a:rPr lang="ru-RU" altLang="ru-RU" sz="1800" dirty="0" smtClean="0"/>
              <a:t> 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ru-RU" altLang="ru-RU" sz="1800" dirty="0" smtClean="0">
                <a:cs typeface="Times New Roman" pitchFamily="18" charset="0"/>
              </a:rPr>
              <a:t>Правильный ответ</a:t>
            </a:r>
            <a:r>
              <a:rPr lang="ru-RU" altLang="ru-RU" sz="1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631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288480"/>
            <a:ext cx="5549924" cy="51845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0256" y="548680"/>
            <a:ext cx="7696200" cy="576263"/>
          </a:xfrm>
        </p:spPr>
        <p:txBody>
          <a:bodyPr>
            <a:noAutofit/>
          </a:bodyPr>
          <a:lstStyle/>
          <a:p>
            <a:pPr eaLnBrk="1" hangingPunct="1"/>
            <a:r>
              <a:rPr lang="ru-RU" altLang="ru-RU" sz="2500" dirty="0" smtClean="0">
                <a:cs typeface="Times New Roman" pitchFamily="18" charset="0"/>
              </a:rPr>
              <a:t>Структура тестового задания</a:t>
            </a:r>
            <a:r>
              <a:rPr lang="ru-RU" altLang="ru-RU" sz="2500" dirty="0" smtClean="0"/>
              <a:t>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660" y="4312816"/>
            <a:ext cx="2016224" cy="188072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436096" y="2636912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23528" y="1308200"/>
            <a:ext cx="55870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Выберите один правильный ответ</a:t>
            </a:r>
          </a:p>
          <a:p>
            <a:endParaRPr lang="ru-RU" dirty="0" smtClean="0"/>
          </a:p>
          <a:p>
            <a:r>
              <a:rPr lang="ru-RU" altLang="ru-RU" dirty="0">
                <a:cs typeface="Times New Roman" pitchFamily="18" charset="0"/>
              </a:rPr>
              <a:t>Рассмотрите рисунок и прочитайте пояснение под ним, чтобы решить поставленную </a:t>
            </a:r>
            <a:r>
              <a:rPr lang="ru-RU" altLang="ru-RU" dirty="0" smtClean="0">
                <a:cs typeface="Times New Roman" pitchFamily="18" charset="0"/>
              </a:rPr>
              <a:t>задачу</a:t>
            </a:r>
          </a:p>
          <a:p>
            <a:endParaRPr lang="ru-RU" altLang="ru-RU" dirty="0" smtClean="0">
              <a:cs typeface="Times New Roman" pitchFamily="18" charset="0"/>
            </a:endParaRPr>
          </a:p>
          <a:p>
            <a:r>
              <a:rPr lang="ru-RU" altLang="ru-RU" dirty="0">
                <a:cs typeface="Times New Roman" pitchFamily="18" charset="0"/>
              </a:rPr>
              <a:t>На рисунке точки E, F, K и Р - середины сторон квадрата ABCD со стороной равной 1 см</a:t>
            </a:r>
            <a:r>
              <a:rPr lang="ru-RU" altLang="ru-RU" dirty="0" smtClean="0">
                <a:cs typeface="Times New Roman" pitchFamily="18" charset="0"/>
              </a:rPr>
              <a:t>.</a:t>
            </a:r>
            <a:endParaRPr lang="en-US" altLang="ru-RU" dirty="0" smtClean="0">
              <a:cs typeface="Times New Roman" pitchFamily="18" charset="0"/>
            </a:endParaRPr>
          </a:p>
          <a:p>
            <a:endParaRPr lang="en-US" b="1" dirty="0" smtClean="0"/>
          </a:p>
          <a:p>
            <a:r>
              <a:rPr lang="ru-RU" b="1" dirty="0" smtClean="0"/>
              <a:t>Площадь </a:t>
            </a:r>
            <a:r>
              <a:rPr lang="ru-RU" b="1" dirty="0"/>
              <a:t>фигуры </a:t>
            </a:r>
            <a:r>
              <a:rPr lang="en-US" b="1" dirty="0"/>
              <a:t>CPD</a:t>
            </a:r>
            <a:r>
              <a:rPr lang="ru-RU" b="1" dirty="0"/>
              <a:t> (в см</a:t>
            </a:r>
            <a:r>
              <a:rPr lang="ru-RU" b="1" baseline="30000" dirty="0"/>
              <a:t>2</a:t>
            </a:r>
            <a:r>
              <a:rPr lang="ru-RU" b="1" dirty="0"/>
              <a:t>) </a:t>
            </a:r>
            <a:r>
              <a:rPr lang="ru-RU" b="1" dirty="0" smtClean="0"/>
              <a:t>равна</a:t>
            </a:r>
            <a:endParaRPr lang="ru-RU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154772" y="4514514"/>
            <a:ext cx="13244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a)0,05</a:t>
            </a:r>
            <a:endParaRPr lang="en-US" dirty="0"/>
          </a:p>
          <a:p>
            <a:r>
              <a:rPr lang="en-US" dirty="0"/>
              <a:t>b)0,125</a:t>
            </a:r>
          </a:p>
          <a:p>
            <a:r>
              <a:rPr lang="en-US" dirty="0"/>
              <a:t>c)0,15</a:t>
            </a:r>
          </a:p>
          <a:p>
            <a:r>
              <a:rPr lang="en-US" dirty="0"/>
              <a:t>d)0,175</a:t>
            </a:r>
          </a:p>
          <a:p>
            <a:r>
              <a:rPr lang="en-US" b="1" dirty="0" smtClean="0"/>
              <a:t>e)0,25</a:t>
            </a:r>
            <a:endParaRPr lang="ru-RU" b="1" dirty="0"/>
          </a:p>
        </p:txBody>
      </p:sp>
      <p:sp>
        <p:nvSpPr>
          <p:cNvPr id="22532" name="TextBox 22531"/>
          <p:cNvSpPr txBox="1"/>
          <p:nvPr/>
        </p:nvSpPr>
        <p:spPr>
          <a:xfrm>
            <a:off x="6762800" y="1339380"/>
            <a:ext cx="20458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Инструкция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6762800" y="2132459"/>
            <a:ext cx="2045816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Дополнительная инструкция - текст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774656" y="3429000"/>
            <a:ext cx="20458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Основа</a:t>
            </a:r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6762800" y="4052849"/>
            <a:ext cx="2045816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Дополнительная инструкция - графика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794004" y="5253178"/>
            <a:ext cx="201461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err="1" smtClean="0"/>
              <a:t>Дистракторы</a:t>
            </a:r>
            <a:endParaRPr lang="ru-RU" dirty="0" smtClean="0"/>
          </a:p>
        </p:txBody>
      </p:sp>
      <p:sp>
        <p:nvSpPr>
          <p:cNvPr id="43" name="TextBox 42"/>
          <p:cNvSpPr txBox="1"/>
          <p:nvPr/>
        </p:nvSpPr>
        <p:spPr>
          <a:xfrm>
            <a:off x="6808192" y="5870374"/>
            <a:ext cx="200042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Правильный ответ</a:t>
            </a:r>
          </a:p>
        </p:txBody>
      </p:sp>
      <p:sp>
        <p:nvSpPr>
          <p:cNvPr id="22535" name="Правая фигурная скобка 22534"/>
          <p:cNvSpPr/>
          <p:nvPr/>
        </p:nvSpPr>
        <p:spPr>
          <a:xfrm>
            <a:off x="5910560" y="1903264"/>
            <a:ext cx="243558" cy="138172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авая фигурная скобка 46"/>
          <p:cNvSpPr/>
          <p:nvPr/>
        </p:nvSpPr>
        <p:spPr>
          <a:xfrm>
            <a:off x="5910560" y="4514514"/>
            <a:ext cx="268797" cy="1107996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539" name="Прямая со стрелкой 22538"/>
          <p:cNvCxnSpPr>
            <a:endCxn id="22532" idx="1"/>
          </p:cNvCxnSpPr>
          <p:nvPr/>
        </p:nvCxnSpPr>
        <p:spPr>
          <a:xfrm>
            <a:off x="5004048" y="1524046"/>
            <a:ext cx="175875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>
            <a:endCxn id="40" idx="1"/>
          </p:cNvCxnSpPr>
          <p:nvPr/>
        </p:nvCxnSpPr>
        <p:spPr>
          <a:xfrm flipV="1">
            <a:off x="4860032" y="3613666"/>
            <a:ext cx="1914624" cy="133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544" name="Прямая со стрелкой 22543"/>
          <p:cNvCxnSpPr/>
          <p:nvPr/>
        </p:nvCxnSpPr>
        <p:spPr>
          <a:xfrm>
            <a:off x="4067944" y="5870374"/>
            <a:ext cx="2592288" cy="3231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546" name="Прямая со стрелкой 22545"/>
          <p:cNvCxnSpPr>
            <a:endCxn id="37" idx="1"/>
          </p:cNvCxnSpPr>
          <p:nvPr/>
        </p:nvCxnSpPr>
        <p:spPr>
          <a:xfrm>
            <a:off x="6300192" y="2594124"/>
            <a:ext cx="46260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>
            <a:endCxn id="42" idx="1"/>
          </p:cNvCxnSpPr>
          <p:nvPr/>
        </p:nvCxnSpPr>
        <p:spPr>
          <a:xfrm>
            <a:off x="6300192" y="5253178"/>
            <a:ext cx="493812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551" name="Прямая со стрелкой 22550"/>
          <p:cNvCxnSpPr/>
          <p:nvPr/>
        </p:nvCxnSpPr>
        <p:spPr>
          <a:xfrm flipV="1">
            <a:off x="2771800" y="4312816"/>
            <a:ext cx="3888432" cy="2016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922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0256" y="548680"/>
            <a:ext cx="7696200" cy="590550"/>
          </a:xfrm>
        </p:spPr>
        <p:txBody>
          <a:bodyPr/>
          <a:lstStyle/>
          <a:p>
            <a:pPr eaLnBrk="1" hangingPunct="1"/>
            <a:r>
              <a:rPr lang="ru-RU" altLang="ru-RU" sz="2500" dirty="0" smtClean="0">
                <a:cs typeface="Times New Roman" pitchFamily="18" charset="0"/>
              </a:rPr>
              <a:t>Инструкция</a:t>
            </a:r>
            <a:endParaRPr lang="ru-RU" altLang="ru-RU" sz="2500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600" y="1556792"/>
            <a:ext cx="7850187" cy="2663750"/>
          </a:xfrm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150000"/>
              </a:lnSpc>
            </a:pPr>
            <a:r>
              <a:rPr lang="ru-RU" altLang="ru-RU" dirty="0" smtClean="0">
                <a:cs typeface="Times New Roman" pitchFamily="18" charset="0"/>
              </a:rPr>
              <a:t>Инструкция устанавливает необходимое действие испытуемого</a:t>
            </a:r>
          </a:p>
          <a:p>
            <a:pPr marL="0" indent="0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ru-RU" altLang="ru-RU" dirty="0" smtClean="0">
                <a:cs typeface="Times New Roman" pitchFamily="18" charset="0"/>
              </a:rPr>
              <a:t>(«правила игры») </a:t>
            </a:r>
            <a:endParaRPr lang="ru-RU" altLang="ru-RU" dirty="0" smtClean="0"/>
          </a:p>
          <a:p>
            <a:pPr marL="0" indent="0" eaLnBrk="1" hangingPunct="1">
              <a:lnSpc>
                <a:spcPct val="150000"/>
              </a:lnSpc>
              <a:buFont typeface="Wingdings" pitchFamily="2" charset="2"/>
              <a:buNone/>
            </a:pPr>
            <a:endParaRPr lang="ru-RU" altLang="ru-RU" dirty="0" smtClean="0"/>
          </a:p>
          <a:p>
            <a:pPr marL="0" indent="0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ru-RU" altLang="ru-RU" i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Пример:</a:t>
            </a:r>
          </a:p>
          <a:p>
            <a:pPr marL="0" indent="0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ru-RU" altLang="ru-RU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Выберите один правильный ответ. </a:t>
            </a:r>
          </a:p>
        </p:txBody>
      </p:sp>
    </p:spTree>
    <p:extLst>
      <p:ext uri="{BB962C8B-B14F-4D97-AF65-F5344CB8AC3E}">
        <p14:creationId xmlns:p14="http://schemas.microsoft.com/office/powerpoint/2010/main" val="100710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0256" y="548680"/>
            <a:ext cx="7696200" cy="574675"/>
          </a:xfrm>
        </p:spPr>
        <p:txBody>
          <a:bodyPr/>
          <a:lstStyle/>
          <a:p>
            <a:pPr eaLnBrk="1" hangingPunct="1"/>
            <a:r>
              <a:rPr lang="ru-RU" altLang="ru-RU" sz="2500" dirty="0">
                <a:cs typeface="Times New Roman" pitchFamily="18" charset="0"/>
              </a:rPr>
              <a:t>Дополнительная инструкция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600" y="1556792"/>
            <a:ext cx="8029575" cy="3096344"/>
          </a:xfrm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</a:pPr>
            <a:r>
              <a:rPr lang="ru-RU" altLang="ru-RU" dirty="0" smtClean="0">
                <a:cs typeface="Times New Roman" pitchFamily="18" charset="0"/>
              </a:rPr>
              <a:t>Дополнительная инструкция служит для концентрации внимания испытуемых на графической и (или) текстовой части задания </a:t>
            </a:r>
            <a:endParaRPr lang="ru-RU" altLang="ru-RU" dirty="0" smtClean="0"/>
          </a:p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</a:pPr>
            <a:endParaRPr lang="ru-RU" altLang="ru-RU" dirty="0" smtClean="0"/>
          </a:p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</a:pPr>
            <a:endParaRPr lang="ru-RU" altLang="ru-RU" dirty="0" smtClean="0">
              <a:solidFill>
                <a:schemeClr val="bg1">
                  <a:lumMod val="50000"/>
                </a:schemeClr>
              </a:solidFill>
              <a:cs typeface="Times New Roman" pitchFamily="18" charset="0"/>
            </a:endParaRP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</a:pPr>
            <a:r>
              <a:rPr lang="ru-RU" altLang="ru-RU" i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Пример</a:t>
            </a:r>
            <a:r>
              <a:rPr lang="ru-RU" altLang="ru-RU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:</a:t>
            </a:r>
            <a:br>
              <a:rPr lang="ru-RU" altLang="ru-RU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</a:br>
            <a:r>
              <a:rPr lang="ru-RU" altLang="ru-RU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Рассмотрите рисунок и прочитайте пояснение под ним, чтобы решить поставленную задачу.</a:t>
            </a:r>
            <a:endParaRPr lang="ru-RU" altLang="ru-RU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92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0256" y="548680"/>
            <a:ext cx="7696200" cy="576263"/>
          </a:xfrm>
        </p:spPr>
        <p:txBody>
          <a:bodyPr/>
          <a:lstStyle/>
          <a:p>
            <a:pPr eaLnBrk="1" hangingPunct="1"/>
            <a:r>
              <a:rPr lang="ru-RU" altLang="ru-RU" sz="2500" dirty="0" smtClean="0">
                <a:cs typeface="Times New Roman" pitchFamily="18" charset="0"/>
              </a:rPr>
              <a:t>Дополнительная инструкция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600" y="1556792"/>
            <a:ext cx="8642350" cy="1008062"/>
          </a:xfrm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</a:pPr>
            <a:r>
              <a:rPr lang="ru-RU" altLang="ru-RU" sz="1800" dirty="0" smtClean="0">
                <a:cs typeface="Times New Roman" pitchFamily="18" charset="0"/>
              </a:rPr>
              <a:t>Иллюстрирует сущность поставленной проблемы </a:t>
            </a:r>
            <a:r>
              <a:rPr lang="ru-RU" altLang="ru-RU" sz="1800" dirty="0" smtClean="0"/>
              <a:t>. 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</a:pPr>
            <a:r>
              <a:rPr lang="ru-RU" altLang="ru-RU" sz="1800" dirty="0" smtClean="0">
                <a:cs typeface="Times New Roman" pitchFamily="18" charset="0"/>
              </a:rPr>
              <a:t>Поясняет графику и (или) уточняет условия задачи (проблемы)</a:t>
            </a:r>
            <a:r>
              <a:rPr lang="ru-RU" altLang="ru-RU" sz="1800" dirty="0" smtClean="0"/>
              <a:t> </a:t>
            </a:r>
            <a:endParaRPr lang="ru-RU" altLang="ru-RU" sz="1800" dirty="0" smtClean="0">
              <a:cs typeface="Times New Roman" pitchFamily="18" charset="0"/>
            </a:endParaRP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3910013" y="27622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l"/>
              <a:defRPr sz="3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50000"/>
              <a:buChar char="•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150000"/>
              <a:buChar char="•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536" y="2810137"/>
            <a:ext cx="496855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altLang="ru-RU" b="1" i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Пример</a:t>
            </a:r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На </a:t>
            </a:r>
            <a:r>
              <a:rPr lang="ru-RU" altLang="ru-RU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рисунке точки </a:t>
            </a:r>
            <a:r>
              <a:rPr lang="en-US" altLang="ru-RU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E</a:t>
            </a:r>
            <a:r>
              <a:rPr lang="ru-RU" altLang="ru-RU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, </a:t>
            </a:r>
            <a:r>
              <a:rPr lang="en-US" altLang="ru-RU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F</a:t>
            </a:r>
            <a:r>
              <a:rPr lang="ru-RU" altLang="ru-RU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, </a:t>
            </a:r>
            <a:r>
              <a:rPr lang="en-US" altLang="ru-RU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K</a:t>
            </a:r>
            <a:r>
              <a:rPr lang="ru-RU" altLang="ru-RU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 и Р - середины сторон квадрата </a:t>
            </a:r>
            <a:r>
              <a:rPr lang="en-US" altLang="ru-RU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ABCD</a:t>
            </a:r>
            <a:r>
              <a:rPr lang="ru-RU" altLang="ru-RU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 со стороной равной </a:t>
            </a:r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1</a:t>
            </a:r>
            <a:r>
              <a:rPr lang="en-US" altLang="ru-RU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см</a:t>
            </a:r>
            <a:r>
              <a:rPr lang="ru-RU" altLang="ru-RU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.</a:t>
            </a:r>
            <a:endParaRPr lang="ru-RU" altLang="ru-RU" b="1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07504" y="548680"/>
            <a:ext cx="892899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2636912"/>
            <a:ext cx="3543300" cy="3305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27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0256" y="548680"/>
            <a:ext cx="7696200" cy="576262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altLang="ru-RU" sz="2500" dirty="0" smtClean="0">
                <a:cs typeface="Times New Roman" pitchFamily="18" charset="0"/>
              </a:rPr>
              <a:t>Основа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717437" y="2564904"/>
            <a:ext cx="4247051" cy="1332161"/>
          </a:xfrm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</a:pPr>
            <a:r>
              <a:rPr lang="ru-RU" altLang="ru-RU" sz="1800" b="1" i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Пример:</a:t>
            </a:r>
            <a:endParaRPr lang="ru-RU" altLang="ru-RU" i="1" dirty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</a:pPr>
            <a:r>
              <a:rPr lang="ru-RU" altLang="ru-RU" sz="18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Площадь фигуры СР</a:t>
            </a:r>
            <a:r>
              <a:rPr lang="en-US" altLang="ru-RU" sz="18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D</a:t>
            </a:r>
            <a:r>
              <a:rPr lang="ru-RU" altLang="ru-RU" sz="18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 (в см</a:t>
            </a:r>
            <a:r>
              <a:rPr lang="ru-RU" altLang="ru-RU" sz="1800" b="1" baseline="30000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2</a:t>
            </a:r>
            <a:r>
              <a:rPr lang="ru-RU" altLang="ru-RU" sz="18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) равна</a:t>
            </a:r>
            <a:endParaRPr lang="ru-RU" altLang="ru-RU" sz="1800" dirty="0" smtClean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3910013" y="27622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l"/>
              <a:defRPr sz="3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150000"/>
              <a:buChar char="•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SzPct val="150000"/>
              <a:buChar char="•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RU" altLang="ru-RU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7504" y="548680"/>
            <a:ext cx="892899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284065"/>
            <a:ext cx="3543300" cy="33051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71600" y="1556792"/>
            <a:ext cx="7344816" cy="456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altLang="ru-RU" b="1" dirty="0" smtClean="0">
                <a:solidFill>
                  <a:srgbClr val="000000"/>
                </a:solidFill>
                <a:cs typeface="Times New Roman" pitchFamily="18" charset="0"/>
              </a:rPr>
              <a:t>Окончательно</a:t>
            </a:r>
            <a:r>
              <a:rPr lang="en-US" altLang="ru-RU" b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altLang="ru-RU" b="1" dirty="0">
                <a:solidFill>
                  <a:srgbClr val="000000"/>
                </a:solidFill>
                <a:cs typeface="Times New Roman" pitchFamily="18" charset="0"/>
              </a:rPr>
              <a:t>ставит (конкретизирует) задачу (проблему)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9173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0256" y="548680"/>
            <a:ext cx="7696200" cy="576262"/>
          </a:xfrm>
        </p:spPr>
        <p:txBody>
          <a:bodyPr/>
          <a:lstStyle/>
          <a:p>
            <a:pPr eaLnBrk="1" hangingPunct="1"/>
            <a:r>
              <a:rPr lang="ru-RU" altLang="ru-RU" sz="2500" dirty="0" err="1" smtClean="0">
                <a:cs typeface="Times New Roman" pitchFamily="18" charset="0"/>
              </a:rPr>
              <a:t>Дистракторы</a:t>
            </a:r>
            <a:r>
              <a:rPr lang="ru-RU" altLang="ru-RU" sz="2500" dirty="0" smtClean="0"/>
              <a:t> и </a:t>
            </a:r>
            <a:r>
              <a:rPr lang="ru-RU" altLang="ru-RU" sz="2500" dirty="0" smtClean="0">
                <a:cs typeface="Times New Roman" pitchFamily="18" charset="0"/>
              </a:rPr>
              <a:t>Правильный ответ </a:t>
            </a:r>
            <a:r>
              <a:rPr lang="ru-RU" altLang="ru-RU" sz="2500" dirty="0" smtClean="0"/>
              <a:t> </a:t>
            </a:r>
            <a:r>
              <a:rPr lang="ru-RU" altLang="ru-RU" sz="2500" dirty="0" smtClean="0">
                <a:cs typeface="Times New Roman" pitchFamily="18" charset="0"/>
              </a:rPr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600" y="1556792"/>
            <a:ext cx="4572000" cy="1675855"/>
          </a:xfrm>
        </p:spPr>
        <p:txBody>
          <a:bodyPr>
            <a:normAutofit lnSpcReduction="10000"/>
          </a:bodyPr>
          <a:lstStyle/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</a:pPr>
            <a:r>
              <a:rPr lang="ru-RU" altLang="ru-RU" sz="1800" dirty="0" err="1" smtClean="0"/>
              <a:t>Дистракторы</a:t>
            </a:r>
            <a:r>
              <a:rPr lang="ru-RU" altLang="ru-RU" sz="1800" dirty="0" smtClean="0"/>
              <a:t> п</a:t>
            </a:r>
            <a:r>
              <a:rPr lang="ru-RU" altLang="ru-RU" sz="1800" dirty="0" smtClean="0">
                <a:cs typeface="Times New Roman" pitchFamily="18" charset="0"/>
              </a:rPr>
              <a:t>редъявля</a:t>
            </a:r>
            <a:r>
              <a:rPr lang="ru-RU" altLang="ru-RU" sz="1800" dirty="0" smtClean="0"/>
              <a:t>ют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</a:pPr>
            <a:r>
              <a:rPr lang="ru-RU" altLang="ru-RU" sz="1800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правдоподобный, 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</a:pPr>
            <a:r>
              <a:rPr lang="ru-RU" altLang="ru-RU" sz="1800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привлекательный,</a:t>
            </a:r>
            <a:r>
              <a:rPr lang="ru-RU" altLang="ru-RU" sz="1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</a:pPr>
            <a:r>
              <a:rPr lang="ru-RU" altLang="ru-RU" sz="1800" dirty="0" smtClean="0">
                <a:cs typeface="Times New Roman" pitchFamily="18" charset="0"/>
              </a:rPr>
              <a:t>но неправильный ответ</a:t>
            </a:r>
            <a:r>
              <a:rPr lang="ru-RU" altLang="ru-RU" sz="1800" dirty="0" smtClean="0"/>
              <a:t> 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</a:pPr>
            <a:endParaRPr lang="ru-RU" altLang="ru-RU" sz="1800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07504" y="548680"/>
            <a:ext cx="892899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3645" y="1776412"/>
            <a:ext cx="3543300" cy="330517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968489" y="3607856"/>
            <a:ext cx="13244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a)0,05</a:t>
            </a:r>
            <a:endParaRPr lang="en-US" dirty="0"/>
          </a:p>
          <a:p>
            <a:r>
              <a:rPr lang="en-US" dirty="0"/>
              <a:t>b)0,125</a:t>
            </a:r>
          </a:p>
          <a:p>
            <a:r>
              <a:rPr lang="en-US" dirty="0"/>
              <a:t>c)0,15</a:t>
            </a:r>
          </a:p>
          <a:p>
            <a:r>
              <a:rPr lang="en-US" dirty="0"/>
              <a:t>d)0,175</a:t>
            </a:r>
          </a:p>
          <a:p>
            <a:r>
              <a:rPr lang="en-US" b="1" dirty="0" smtClean="0"/>
              <a:t>e)0,25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1382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1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Курс Мудл</Template>
  <TotalTime>183</TotalTime>
  <Words>468</Words>
  <Application>Microsoft Office PowerPoint</Application>
  <PresentationFormat>Экран (4:3)</PresentationFormat>
  <Paragraphs>99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Тема1</vt:lpstr>
      <vt:lpstr>Структура  тестового задания</vt:lpstr>
      <vt:lpstr>Тестовое задание</vt:lpstr>
      <vt:lpstr>Структура тестового задания </vt:lpstr>
      <vt:lpstr>Структура тестового задания </vt:lpstr>
      <vt:lpstr>Инструкция</vt:lpstr>
      <vt:lpstr>Дополнительная инструкция </vt:lpstr>
      <vt:lpstr>Дополнительная инструкция </vt:lpstr>
      <vt:lpstr>Основа</vt:lpstr>
      <vt:lpstr>Дистракторы и Правильный ответ   </vt:lpstr>
      <vt:lpstr>Классификация форм тестовых заданий</vt:lpstr>
      <vt:lpstr>Используемые источники</vt:lpstr>
      <vt:lpstr>Рекомендуемые источники:</vt:lpstr>
      <vt:lpstr>Рекомендуемые источники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Я</cp:lastModifiedBy>
  <cp:revision>49</cp:revision>
  <dcterms:created xsi:type="dcterms:W3CDTF">2020-04-27T04:27:54Z</dcterms:created>
  <dcterms:modified xsi:type="dcterms:W3CDTF">2020-05-25T10:54:27Z</dcterms:modified>
</cp:coreProperties>
</file>