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1"/>
  </p:sldMasterIdLst>
  <p:notesMasterIdLst>
    <p:notesMasterId r:id="rId30"/>
  </p:notesMasterIdLst>
  <p:sldIdLst>
    <p:sldId id="279" r:id="rId2"/>
    <p:sldId id="280" r:id="rId3"/>
    <p:sldId id="283" r:id="rId4"/>
    <p:sldId id="256" r:id="rId5"/>
    <p:sldId id="259" r:id="rId6"/>
    <p:sldId id="281" r:id="rId7"/>
    <p:sldId id="258" r:id="rId8"/>
    <p:sldId id="257" r:id="rId9"/>
    <p:sldId id="261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84" r:id="rId25"/>
    <p:sldId id="285" r:id="rId26"/>
    <p:sldId id="286" r:id="rId27"/>
    <p:sldId id="287" r:id="rId28"/>
    <p:sldId id="288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52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188210-5863-48E4-AB1B-C18D49CC2A6E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288E06-96E7-4952-BE41-D50828BE27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659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BC45E49B-1A04-47F5-8575-6C50DAB2B9B6}" type="slidenum">
              <a:rPr lang="de-DE" sz="1200">
                <a:latin typeface="Times New Roman" pitchFamily="18" charset="0"/>
                <a:cs typeface="+mn-cs"/>
              </a:rPr>
              <a:pPr algn="r">
                <a:defRPr/>
              </a:pPr>
              <a:t>13</a:t>
            </a:fld>
            <a:endParaRPr lang="de-DE" sz="1200">
              <a:latin typeface="Times New Roman" pitchFamily="18" charset="0"/>
              <a:cs typeface="+mn-cs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1B7B5-2764-4629-9344-CBFD6789B456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564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65BE-0657-4A47-90AD-C21C55E16B19}" type="datetime4">
              <a:rPr lang="en-US" smtClean="0"/>
              <a:pPr/>
              <a:t>May 25,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flipV="1">
            <a:off x="971600" y="-925"/>
            <a:ext cx="4392488" cy="3834589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/>
              <a:pPr/>
              <a:t>May 25,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/>
              <a:pPr/>
              <a:t>May 25,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530" y="548680"/>
            <a:ext cx="7520940" cy="5486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8AF-C16A-4836-A92D-61834B5F0BA5}" type="datetime4">
              <a:rPr lang="en-US" smtClean="0"/>
              <a:pPr/>
              <a:t>May 25,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07504" y="548680"/>
            <a:ext cx="8928992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2193-4505-4A75-99BB-880C6989A757}" type="datetime4">
              <a:rPr lang="en-US" smtClean="0"/>
              <a:pPr/>
              <a:t>May 25,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971600" y="-27384"/>
            <a:ext cx="4464496" cy="383459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520" y="1412776"/>
            <a:ext cx="3195776" cy="33249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976" y="1412776"/>
            <a:ext cx="3200400" cy="331236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/>
              <a:pPr/>
              <a:t>May 25,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11530" y="548680"/>
            <a:ext cx="7520940" cy="5486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07504" y="548680"/>
            <a:ext cx="8928992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126876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520" y="1874520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032" y="126876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032" y="1874520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/>
              <a:pPr/>
              <a:t>May 25,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07504" y="548680"/>
            <a:ext cx="8928992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530" y="548680"/>
            <a:ext cx="7520940" cy="5486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012D-77A1-44B0-BB26-329BA1EE55C9}" type="datetime4">
              <a:rPr lang="en-US" smtClean="0"/>
              <a:pPr/>
              <a:t>May 25,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7504" y="548680"/>
            <a:ext cx="8928992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/>
              <a:pPr/>
              <a:t>May 25,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7504" y="548680"/>
            <a:ext cx="8856984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B0C-2220-4D0E-A0DD-DB7FA0F742F4}" type="datetime4">
              <a:rPr lang="en-US" smtClean="0"/>
              <a:pPr/>
              <a:t>May 25,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6D63-31BF-4B94-B6C5-E20B2C63F515}" type="datetime4">
              <a:rPr lang="en-US" smtClean="0"/>
              <a:pPr/>
              <a:t>May 25,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340" y="54868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1268760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May 25,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1875" y="6583680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tainme.ru/post/kompyuternye-testy-ot-lineynosti-k-adaptivnosti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dutainme.ru/post/open-test/" TargetMode="External"/><Relationship Id="rId4" Type="http://schemas.openxmlformats.org/officeDocument/2006/relationships/hyperlink" Target="http://www.edutainme.ru/post/kak-sozdat-idealnyy-kompyuternyy-test/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clipperkim.narod.ru/test/monotest/index.html" TargetMode="External"/><Relationship Id="rId7" Type="http://schemas.openxmlformats.org/officeDocument/2006/relationships/hyperlink" Target="https://fipi.ru/" TargetMode="External"/><Relationship Id="rId2" Type="http://schemas.openxmlformats.org/officeDocument/2006/relationships/hyperlink" Target="http://testolog.narod.ru/Theory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st-centre.ru/books/nashi_izdaniya/" TargetMode="External"/><Relationship Id="rId5" Type="http://schemas.openxmlformats.org/officeDocument/2006/relationships/hyperlink" Target="http://www.edu.ru/db/mo/Data/d_00/1122.html#1" TargetMode="External"/><Relationship Id="rId4" Type="http://schemas.openxmlformats.org/officeDocument/2006/relationships/hyperlink" Target="http://www.pedlib.ru/Books/3/0243/index.shtml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ations.hse.ru/view/82229884" TargetMode="External"/><Relationship Id="rId2" Type="http://schemas.openxmlformats.org/officeDocument/2006/relationships/hyperlink" Target="https://www.hse.ru/org/persons/17257426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ito.osu.ru/userfiles/stat_2007_2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961904" y="2109878"/>
            <a:ext cx="5648623" cy="1204306"/>
          </a:xfrm>
        </p:spPr>
        <p:txBody>
          <a:bodyPr/>
          <a:lstStyle/>
          <a:p>
            <a:r>
              <a:rPr lang="ru-RU" sz="4000" dirty="0" smtClean="0"/>
              <a:t>Тестовые задания закрытой формы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7372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7"/>
          <p:cNvSpPr>
            <a:spLocks noChangeArrowheads="1"/>
          </p:cNvSpPr>
          <p:nvPr/>
        </p:nvSpPr>
        <p:spPr bwMode="auto">
          <a:xfrm>
            <a:off x="720081" y="1594535"/>
            <a:ext cx="7740351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4000" b="1" dirty="0">
                <a:latin typeface="+mj-lt"/>
              </a:rPr>
              <a:t>Примеры</a:t>
            </a:r>
            <a:br>
              <a:rPr lang="ru-RU" altLang="ru-RU" sz="4000" b="1" dirty="0">
                <a:latin typeface="+mj-lt"/>
              </a:rPr>
            </a:br>
            <a:r>
              <a:rPr lang="ru-RU" altLang="ru-RU" sz="4000" b="1" dirty="0">
                <a:latin typeface="+mj-lt"/>
              </a:rPr>
              <a:t>наиболее </a:t>
            </a:r>
            <a:r>
              <a:rPr lang="ru-RU" altLang="ru-RU" sz="4000" b="1" dirty="0" smtClean="0">
                <a:latin typeface="+mj-lt"/>
              </a:rPr>
              <a:t>типичных ошибок</a:t>
            </a:r>
            <a:r>
              <a:rPr lang="ru-RU" altLang="ru-RU" sz="4000" b="1" dirty="0">
                <a:latin typeface="+mj-lt"/>
              </a:rPr>
              <a:t/>
            </a:r>
            <a:br>
              <a:rPr lang="ru-RU" altLang="ru-RU" sz="4000" b="1" dirty="0">
                <a:latin typeface="+mj-lt"/>
              </a:rPr>
            </a:br>
            <a:r>
              <a:rPr lang="ru-RU" altLang="ru-RU" sz="4000" b="1" dirty="0">
                <a:latin typeface="+mj-lt"/>
              </a:rPr>
              <a:t>при составлении </a:t>
            </a:r>
            <a:endParaRPr lang="ru-RU" altLang="ru-RU" sz="4000" b="1" dirty="0" smtClean="0">
              <a:latin typeface="+mj-lt"/>
            </a:endParaRPr>
          </a:p>
          <a:p>
            <a:pPr algn="ctr" eaLnBrk="1" hangingPunct="1"/>
            <a:r>
              <a:rPr lang="ru-RU" altLang="ru-RU" sz="4000" b="1" dirty="0" smtClean="0">
                <a:latin typeface="+mj-lt"/>
              </a:rPr>
              <a:t>тестовых </a:t>
            </a:r>
            <a:r>
              <a:rPr lang="ru-RU" altLang="ru-RU" sz="4000" b="1" dirty="0">
                <a:latin typeface="+mj-lt"/>
              </a:rPr>
              <a:t>заданий</a:t>
            </a:r>
          </a:p>
        </p:txBody>
      </p:sp>
    </p:spTree>
    <p:extLst>
      <p:ext uri="{BB962C8B-B14F-4D97-AF65-F5344CB8AC3E}">
        <p14:creationId xmlns:p14="http://schemas.microsoft.com/office/powerpoint/2010/main" val="132272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1" y="548680"/>
            <a:ext cx="8136903" cy="576064"/>
          </a:xfrm>
        </p:spPr>
        <p:txBody>
          <a:bodyPr>
            <a:noAutofit/>
          </a:bodyPr>
          <a:lstStyle/>
          <a:p>
            <a:r>
              <a:rPr lang="ru-RU" altLang="ru-RU" sz="2500" dirty="0" smtClean="0"/>
              <a:t>1. Формулировка задания в форме вопроса</a:t>
            </a: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7646990"/>
              </p:ext>
            </p:extLst>
          </p:nvPr>
        </p:nvGraphicFramePr>
        <p:xfrm>
          <a:off x="540320" y="1556792"/>
          <a:ext cx="8136136" cy="274802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4068068"/>
                <a:gridCol w="4068068"/>
              </a:tblGrid>
              <a:tr h="37079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FF0000"/>
                          </a:solidFill>
                        </a:rPr>
                        <a:t>НЕПРАВИЛЬНО</a:t>
                      </a:r>
                      <a:endParaRPr lang="ru-RU" sz="18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B050"/>
                          </a:solidFill>
                        </a:rPr>
                        <a:t>ПРАВИЛЬНО</a:t>
                      </a:r>
                      <a:endParaRPr lang="ru-RU" sz="18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00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Что из перечисленного является видом таможенного режима?</a:t>
                      </a:r>
                      <a:endParaRPr lang="ru-RU" sz="1800" dirty="0">
                        <a:latin typeface="+mn-lt"/>
                      </a:endParaRP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Вид таможенного режима:</a:t>
                      </a:r>
                    </a:p>
                    <a:p>
                      <a:endParaRPr lang="ru-RU" sz="1800" dirty="0">
                        <a:latin typeface="+mn-lt"/>
                      </a:endParaRP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7159"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800" dirty="0" smtClean="0"/>
                        <a:t>переработка на таможенной территории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800" dirty="0" smtClean="0"/>
                        <a:t>транзит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800" dirty="0" smtClean="0"/>
                        <a:t>свободная таможенная зона</a:t>
                      </a:r>
                      <a:endParaRPr lang="ru-RU" sz="1800" dirty="0">
                        <a:latin typeface="+mn-lt"/>
                      </a:endParaRP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800" dirty="0" smtClean="0"/>
                        <a:t>переработка на таможенной территории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800" dirty="0" smtClean="0"/>
                        <a:t>транзит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800" dirty="0" smtClean="0"/>
                        <a:t>свободная таможенная зона</a:t>
                      </a:r>
                      <a:endParaRPr lang="ru-RU" sz="1800" dirty="0">
                        <a:latin typeface="+mn-lt"/>
                      </a:endParaRP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4358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3"/>
          <p:cNvSpPr>
            <a:spLocks noChangeArrowheads="1"/>
          </p:cNvSpPr>
          <p:nvPr/>
        </p:nvSpPr>
        <p:spPr bwMode="auto">
          <a:xfrm>
            <a:off x="971600" y="548680"/>
            <a:ext cx="8082398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90500" indent="-1905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eaLnBrk="1" hangingPunct="1">
              <a:buClr>
                <a:schemeClr val="accent1"/>
              </a:buClr>
            </a:pPr>
            <a:r>
              <a:rPr lang="ru-RU" altLang="ru-RU" sz="18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Предложите Ваш вариант корректной формулировки задания:</a:t>
            </a:r>
          </a:p>
        </p:txBody>
      </p:sp>
      <p:sp>
        <p:nvSpPr>
          <p:cNvPr id="419844" name="Text Box 4"/>
          <p:cNvSpPr txBox="1">
            <a:spLocks noChangeArrowheads="1"/>
          </p:cNvSpPr>
          <p:nvPr/>
        </p:nvSpPr>
        <p:spPr bwMode="auto">
          <a:xfrm>
            <a:off x="238795" y="1830692"/>
            <a:ext cx="4333205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dirty="0"/>
              <a:t>Что является одной из  ключевых функций управления: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i="1" dirty="0" smtClean="0"/>
              <a:t>планирование</a:t>
            </a:r>
            <a:endParaRPr lang="ru-RU" i="1" dirty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dirty="0"/>
              <a:t>производство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dirty="0"/>
              <a:t>сбыт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dirty="0"/>
              <a:t>снабжение</a:t>
            </a:r>
            <a:endParaRPr lang="ru-RU" dirty="0">
              <a:latin typeface="+mj-lt"/>
            </a:endParaRPr>
          </a:p>
        </p:txBody>
      </p:sp>
      <p:sp>
        <p:nvSpPr>
          <p:cNvPr id="419845" name="Text Box 5"/>
          <p:cNvSpPr txBox="1">
            <a:spLocks noChangeArrowheads="1"/>
          </p:cNvSpPr>
          <p:nvPr/>
        </p:nvSpPr>
        <p:spPr bwMode="auto">
          <a:xfrm>
            <a:off x="4899595" y="1412776"/>
            <a:ext cx="4352925" cy="3000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dirty="0">
                <a:solidFill>
                  <a:srgbClr val="00B050"/>
                </a:solidFill>
                <a:latin typeface="+mj-lt"/>
              </a:rPr>
              <a:t>ПРАВИЛЬНО:</a:t>
            </a:r>
          </a:p>
          <a:p>
            <a:pPr>
              <a:lnSpc>
                <a:spcPct val="150000"/>
              </a:lnSpc>
              <a:defRPr/>
            </a:pPr>
            <a:r>
              <a:rPr lang="ru-RU" dirty="0"/>
              <a:t>Ключевая функция управления</a:t>
            </a:r>
            <a:r>
              <a:rPr lang="ru-RU" dirty="0" smtClean="0"/>
              <a:t>:</a:t>
            </a:r>
          </a:p>
          <a:p>
            <a:pPr>
              <a:lnSpc>
                <a:spcPct val="150000"/>
              </a:lnSpc>
              <a:defRPr/>
            </a:pPr>
            <a:endParaRPr lang="ru-RU" dirty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i="1" dirty="0" smtClean="0"/>
              <a:t>планирование</a:t>
            </a:r>
            <a:endParaRPr lang="ru-RU" i="1" dirty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dirty="0"/>
              <a:t>производство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dirty="0"/>
              <a:t>сбыт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dirty="0"/>
              <a:t>снабжение</a:t>
            </a:r>
            <a:endParaRPr lang="ru-RU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35693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44" grpId="0"/>
      <p:bldP spid="41984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4" name="Text Box 4"/>
          <p:cNvSpPr txBox="1">
            <a:spLocks noChangeArrowheads="1"/>
          </p:cNvSpPr>
          <p:nvPr/>
        </p:nvSpPr>
        <p:spPr bwMode="auto">
          <a:xfrm>
            <a:off x="251520" y="1844824"/>
            <a:ext cx="4358605" cy="3000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dirty="0"/>
              <a:t>Какой из перечисленных источников права является основным в странах англосаксонской правовой системы</a:t>
            </a:r>
            <a:r>
              <a:rPr lang="ru-RU" dirty="0" smtClean="0"/>
              <a:t>?</a:t>
            </a:r>
          </a:p>
          <a:p>
            <a:pPr>
              <a:lnSpc>
                <a:spcPct val="150000"/>
              </a:lnSpc>
              <a:defRPr/>
            </a:pPr>
            <a:endParaRPr lang="ru-RU" dirty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dirty="0"/>
              <a:t>нормативный правовой акт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dirty="0"/>
              <a:t>правовой обычай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i="1" dirty="0" smtClean="0"/>
              <a:t>юридический </a:t>
            </a:r>
            <a:r>
              <a:rPr lang="ru-RU" i="1" dirty="0"/>
              <a:t>прецедент </a:t>
            </a:r>
          </a:p>
        </p:txBody>
      </p:sp>
      <p:sp>
        <p:nvSpPr>
          <p:cNvPr id="419845" name="Text Box 5"/>
          <p:cNvSpPr txBox="1">
            <a:spLocks noChangeArrowheads="1"/>
          </p:cNvSpPr>
          <p:nvPr/>
        </p:nvSpPr>
        <p:spPr bwMode="auto">
          <a:xfrm>
            <a:off x="4932040" y="1452840"/>
            <a:ext cx="432048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dirty="0">
                <a:solidFill>
                  <a:srgbClr val="00B050"/>
                </a:solidFill>
              </a:rPr>
              <a:t>ПРАВИЛЬНО:</a:t>
            </a:r>
          </a:p>
          <a:p>
            <a:pPr>
              <a:lnSpc>
                <a:spcPct val="150000"/>
              </a:lnSpc>
              <a:defRPr/>
            </a:pPr>
            <a:r>
              <a:rPr lang="ru-RU" dirty="0"/>
              <a:t>Основной источник права в странах англосаксонской правовой системы</a:t>
            </a:r>
            <a:r>
              <a:rPr lang="ru-RU" dirty="0" smtClean="0"/>
              <a:t>:</a:t>
            </a:r>
          </a:p>
          <a:p>
            <a:pPr>
              <a:lnSpc>
                <a:spcPct val="150000"/>
              </a:lnSpc>
              <a:defRPr/>
            </a:pPr>
            <a:endParaRPr lang="ru-RU" dirty="0" smtClean="0"/>
          </a:p>
          <a:p>
            <a:pPr>
              <a:lnSpc>
                <a:spcPct val="150000"/>
              </a:lnSpc>
              <a:defRPr/>
            </a:pPr>
            <a:endParaRPr lang="ru-RU" dirty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dirty="0"/>
              <a:t>нормативный правовой акт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dirty="0"/>
              <a:t>правовой обычай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i="1" dirty="0" smtClean="0"/>
              <a:t>юридический </a:t>
            </a:r>
            <a:r>
              <a:rPr lang="ru-RU" i="1" dirty="0"/>
              <a:t>прецедент 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71600" y="548680"/>
            <a:ext cx="8082398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90500" indent="-1905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eaLnBrk="1" hangingPunct="1">
              <a:buClr>
                <a:schemeClr val="accent1"/>
              </a:buClr>
            </a:pPr>
            <a:r>
              <a:rPr lang="ru-RU" altLang="ru-RU" sz="18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Предложите Ваш вариант корректной формулировки задания:</a:t>
            </a:r>
          </a:p>
        </p:txBody>
      </p:sp>
    </p:spTree>
    <p:extLst>
      <p:ext uri="{BB962C8B-B14F-4D97-AF65-F5344CB8AC3E}">
        <p14:creationId xmlns:p14="http://schemas.microsoft.com/office/powerpoint/2010/main" val="38319446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44" grpId="0"/>
      <p:bldP spid="41984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8172400" cy="576064"/>
          </a:xfrm>
        </p:spPr>
        <p:txBody>
          <a:bodyPr>
            <a:normAutofit fontScale="90000"/>
          </a:bodyPr>
          <a:lstStyle/>
          <a:p>
            <a:r>
              <a:rPr lang="ru-RU" altLang="ru-RU" sz="2500" dirty="0" smtClean="0"/>
              <a:t>2. Повторяющиеся слова или словосочетания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1482975"/>
              </p:ext>
            </p:extLst>
          </p:nvPr>
        </p:nvGraphicFramePr>
        <p:xfrm>
          <a:off x="323528" y="1340768"/>
          <a:ext cx="8524876" cy="447003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4262438"/>
                <a:gridCol w="4262438"/>
              </a:tblGrid>
              <a:tr h="21440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FF0000"/>
                          </a:solidFill>
                        </a:rPr>
                        <a:t>НЕПРАВИЛЬНО</a:t>
                      </a:r>
                      <a:endParaRPr lang="ru-RU" sz="1800" dirty="0">
                        <a:solidFill>
                          <a:srgbClr val="FF0000"/>
                        </a:solidFill>
                      </a:endParaRPr>
                    </a:p>
                  </a:txBody>
                  <a:tcPr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B050"/>
                          </a:solidFill>
                        </a:rPr>
                        <a:t>ПРАВИЛЬНО</a:t>
                      </a:r>
                      <a:endParaRPr lang="ru-RU" sz="1800" dirty="0">
                        <a:solidFill>
                          <a:srgbClr val="00B050"/>
                        </a:solidFill>
                      </a:endParaRPr>
                    </a:p>
                  </a:txBody>
                  <a:tcPr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230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/>
                        <a:t>Функция общей полезности достигает максимума когда:</a:t>
                      </a:r>
                    </a:p>
                    <a:p>
                      <a:endParaRPr lang="ru-RU" sz="1600" dirty="0">
                        <a:latin typeface="+mj-lt"/>
                      </a:endParaRPr>
                    </a:p>
                  </a:txBody>
                  <a:tcPr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/>
                        <a:t>Функция общей полезности достигает максимума, когда предельная полезность:</a:t>
                      </a:r>
                      <a:endParaRPr lang="ru-RU" sz="1600" dirty="0">
                        <a:latin typeface="+mj-lt"/>
                      </a:endParaRPr>
                    </a:p>
                  </a:txBody>
                  <a:tcPr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4741">
                <a:tc>
                  <a:txBody>
                    <a:bodyPr/>
                    <a:lstStyle/>
                    <a:p>
                      <a:r>
                        <a:rPr lang="ru-RU" sz="1600" kern="1200" dirty="0" smtClean="0"/>
                        <a:t>предельная полезность равна нулю</a:t>
                      </a:r>
                    </a:p>
                    <a:p>
                      <a:r>
                        <a:rPr lang="ru-RU" sz="1600" kern="1200" dirty="0" smtClean="0"/>
                        <a:t>предельная полезность равна наибольшей величине</a:t>
                      </a:r>
                    </a:p>
                    <a:p>
                      <a:r>
                        <a:rPr lang="ru-RU" sz="1600" kern="1200" dirty="0" smtClean="0"/>
                        <a:t>предельная полезность не изменяется</a:t>
                      </a:r>
                    </a:p>
                    <a:p>
                      <a:r>
                        <a:rPr lang="ru-RU" sz="1600" kern="1200" dirty="0" smtClean="0"/>
                        <a:t>предельная полезность растет</a:t>
                      </a:r>
                    </a:p>
                    <a:p>
                      <a:endParaRPr lang="ru-RU" sz="1600" dirty="0">
                        <a:latin typeface="+mj-lt"/>
                      </a:endParaRPr>
                    </a:p>
                  </a:txBody>
                  <a:tcPr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/>
                        <a:t>равна нулю</a:t>
                      </a:r>
                    </a:p>
                    <a:p>
                      <a:r>
                        <a:rPr lang="ru-RU" sz="1600" kern="1200" dirty="0" smtClean="0"/>
                        <a:t>равна наибольшей величине</a:t>
                      </a:r>
                    </a:p>
                    <a:p>
                      <a:r>
                        <a:rPr lang="ru-RU" sz="1600" kern="1200" dirty="0" smtClean="0"/>
                        <a:t>не изменяется</a:t>
                      </a:r>
                    </a:p>
                    <a:p>
                      <a:r>
                        <a:rPr lang="ru-RU" sz="1600" kern="1200" dirty="0" smtClean="0"/>
                        <a:t>растет</a:t>
                      </a:r>
                      <a:endParaRPr lang="ru-RU" sz="1600" dirty="0">
                        <a:latin typeface="+mj-lt"/>
                      </a:endParaRPr>
                    </a:p>
                  </a:txBody>
                  <a:tcPr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4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Средняя плотность населения Москвы: </a:t>
                      </a:r>
                    </a:p>
                    <a:p>
                      <a:endParaRPr lang="ru-RU" sz="1600" dirty="0">
                        <a:latin typeface="+mj-lt"/>
                      </a:endParaRPr>
                    </a:p>
                  </a:txBody>
                  <a:tcPr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Средняя плотность населения Москвы  (тыс.чел./кв.км):</a:t>
                      </a:r>
                      <a:endParaRPr lang="ru-RU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979">
                <a:tc>
                  <a:txBody>
                    <a:bodyPr/>
                    <a:lstStyle/>
                    <a:p>
                      <a:pPr indent="228600" algn="just" eaLnBrk="0" hangingPunct="0"/>
                      <a:r>
                        <a:rPr lang="ru-RU" sz="1600" dirty="0" smtClean="0"/>
                        <a:t>5-6 тыс.чел./кв.км</a:t>
                      </a:r>
                    </a:p>
                    <a:p>
                      <a:pPr indent="228600" algn="just" eaLnBrk="0" hangingPunct="0"/>
                      <a:r>
                        <a:rPr lang="ru-RU" sz="1600" dirty="0" smtClean="0"/>
                        <a:t>7-8 тыс.чел./кв.км</a:t>
                      </a:r>
                    </a:p>
                    <a:p>
                      <a:pPr indent="228600" algn="just" eaLnBrk="0" hangingPunct="0"/>
                      <a:r>
                        <a:rPr lang="ru-RU" sz="1600" dirty="0" smtClean="0"/>
                        <a:t>9-10 тыс.чел./кв.км</a:t>
                      </a:r>
                    </a:p>
                    <a:p>
                      <a:pPr indent="228600" algn="just" eaLnBrk="0" hangingPunct="0"/>
                      <a:r>
                        <a:rPr lang="ru-RU" sz="1600" dirty="0" smtClean="0"/>
                        <a:t>11-12 тыс.чел./кв.км</a:t>
                      </a:r>
                      <a:endParaRPr lang="ru-RU" sz="1600" dirty="0">
                        <a:latin typeface="+mj-lt"/>
                      </a:endParaRPr>
                    </a:p>
                  </a:txBody>
                  <a:tcPr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5763" algn="just" eaLnBrk="0" hangingPunct="0"/>
                      <a:r>
                        <a:rPr lang="ru-RU" sz="1600" dirty="0" smtClean="0"/>
                        <a:t>5-6</a:t>
                      </a:r>
                    </a:p>
                    <a:p>
                      <a:pPr indent="385763" algn="just" eaLnBrk="0" hangingPunct="0"/>
                      <a:r>
                        <a:rPr lang="ru-RU" sz="1600" dirty="0" smtClean="0"/>
                        <a:t>7-8</a:t>
                      </a:r>
                    </a:p>
                    <a:p>
                      <a:pPr indent="385763" algn="just" eaLnBrk="0" hangingPunct="0"/>
                      <a:r>
                        <a:rPr lang="ru-RU" sz="1600" dirty="0" smtClean="0"/>
                        <a:t>9-10</a:t>
                      </a:r>
                    </a:p>
                    <a:p>
                      <a:pPr indent="385763" algn="just" eaLnBrk="0" hangingPunct="0"/>
                      <a:r>
                        <a:rPr lang="ru-RU" sz="1600" dirty="0" smtClean="0"/>
                        <a:t>11-12</a:t>
                      </a:r>
                      <a:endParaRPr lang="ru-RU" sz="1600" dirty="0">
                        <a:latin typeface="+mj-lt"/>
                      </a:endParaRPr>
                    </a:p>
                  </a:txBody>
                  <a:tcPr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8422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4" name="Text Box 4"/>
          <p:cNvSpPr txBox="1">
            <a:spLocks noChangeArrowheads="1"/>
          </p:cNvSpPr>
          <p:nvPr/>
        </p:nvSpPr>
        <p:spPr bwMode="auto">
          <a:xfrm>
            <a:off x="251520" y="1685414"/>
            <a:ext cx="4765254" cy="383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ru-RU" altLang="ru-RU" sz="1800" dirty="0">
                <a:latin typeface="+mn-lt"/>
              </a:rPr>
              <a:t>Формула Дюпона характеризует</a:t>
            </a:r>
            <a:r>
              <a:rPr lang="ru-RU" altLang="ru-RU" sz="1800" dirty="0" smtClean="0">
                <a:latin typeface="+mn-lt"/>
              </a:rPr>
              <a:t>:</a:t>
            </a:r>
          </a:p>
          <a:p>
            <a:pPr marL="285750" indent="-285750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ru-RU" altLang="ru-RU" sz="1800" i="1" dirty="0" smtClean="0">
                <a:latin typeface="+mn-lt"/>
              </a:rPr>
              <a:t>экономическую </a:t>
            </a:r>
            <a:r>
              <a:rPr lang="ru-RU" altLang="ru-RU" sz="1800" i="1" dirty="0">
                <a:latin typeface="+mn-lt"/>
              </a:rPr>
              <a:t>рентабельность активов</a:t>
            </a:r>
          </a:p>
          <a:p>
            <a:pPr marL="285750" indent="-285750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ru-RU" altLang="ru-RU" sz="1800" dirty="0" smtClean="0">
                <a:latin typeface="+mn-lt"/>
              </a:rPr>
              <a:t>экономическую </a:t>
            </a:r>
            <a:r>
              <a:rPr lang="ru-RU" altLang="ru-RU" sz="1800" dirty="0">
                <a:latin typeface="+mn-lt"/>
              </a:rPr>
              <a:t>рентабельность собственных средств</a:t>
            </a:r>
          </a:p>
          <a:p>
            <a:pPr marL="285750" indent="-285750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ru-RU" altLang="ru-RU" sz="1800" dirty="0">
                <a:latin typeface="+mn-lt"/>
              </a:rPr>
              <a:t>экономическую рентабельность оборотных средств</a:t>
            </a:r>
          </a:p>
          <a:p>
            <a:pPr marL="285750" indent="-285750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ru-RU" altLang="ru-RU" sz="1800" dirty="0">
                <a:latin typeface="+mn-lt"/>
              </a:rPr>
              <a:t>экономическую рентабельность основных средств</a:t>
            </a:r>
          </a:p>
        </p:txBody>
      </p:sp>
      <p:sp>
        <p:nvSpPr>
          <p:cNvPr id="419845" name="Text Box 5"/>
          <p:cNvSpPr txBox="1">
            <a:spLocks noChangeArrowheads="1"/>
          </p:cNvSpPr>
          <p:nvPr/>
        </p:nvSpPr>
        <p:spPr bwMode="auto">
          <a:xfrm>
            <a:off x="5004048" y="1268760"/>
            <a:ext cx="3744416" cy="383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ru-RU" altLang="ru-RU" sz="1800" dirty="0">
                <a:solidFill>
                  <a:srgbClr val="00B050"/>
                </a:solidFill>
                <a:latin typeface="+mn-lt"/>
              </a:rPr>
              <a:t>ПРАВИЛЬНО:</a:t>
            </a:r>
          </a:p>
          <a:p>
            <a:pPr eaLnBrk="1" hangingPunct="1">
              <a:lnSpc>
                <a:spcPct val="150000"/>
              </a:lnSpc>
            </a:pPr>
            <a:r>
              <a:rPr lang="ru-RU" altLang="ru-RU" sz="1800" dirty="0">
                <a:latin typeface="+mn-lt"/>
              </a:rPr>
              <a:t>Формула Дюпона характеризует экономическую рентабельность</a:t>
            </a:r>
            <a:r>
              <a:rPr lang="ru-RU" altLang="ru-RU" sz="1800" dirty="0" smtClean="0">
                <a:latin typeface="+mn-lt"/>
              </a:rPr>
              <a:t>:</a:t>
            </a:r>
          </a:p>
          <a:p>
            <a:pPr eaLnBrk="1" hangingPunct="1">
              <a:lnSpc>
                <a:spcPct val="150000"/>
              </a:lnSpc>
            </a:pPr>
            <a:endParaRPr lang="ru-RU" altLang="ru-RU" sz="1800" dirty="0">
              <a:latin typeface="+mn-lt"/>
            </a:endParaRPr>
          </a:p>
          <a:p>
            <a:pPr marL="285750" indent="-285750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ru-RU" altLang="ru-RU" sz="1800" i="1" dirty="0" smtClean="0">
                <a:latin typeface="+mn-lt"/>
              </a:rPr>
              <a:t>активов</a:t>
            </a:r>
            <a:endParaRPr lang="ru-RU" altLang="ru-RU" sz="1800" i="1" dirty="0">
              <a:latin typeface="+mn-lt"/>
            </a:endParaRPr>
          </a:p>
          <a:p>
            <a:pPr marL="285750" indent="-285750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ru-RU" altLang="ru-RU" sz="1800" dirty="0">
                <a:latin typeface="+mn-lt"/>
              </a:rPr>
              <a:t>собственных средств</a:t>
            </a:r>
          </a:p>
          <a:p>
            <a:pPr marL="285750" indent="-285750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ru-RU" altLang="ru-RU" sz="1800" dirty="0">
                <a:latin typeface="+mn-lt"/>
              </a:rPr>
              <a:t>оборотных средств</a:t>
            </a:r>
          </a:p>
          <a:p>
            <a:pPr marL="285750" indent="-285750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ru-RU" altLang="ru-RU" sz="1800" dirty="0">
                <a:latin typeface="+mn-lt"/>
              </a:rPr>
              <a:t>основных средств </a:t>
            </a:r>
            <a:r>
              <a:rPr lang="ru-RU" altLang="ru-RU" sz="1800" dirty="0" err="1">
                <a:latin typeface="+mn-lt"/>
              </a:rPr>
              <a:t>средств</a:t>
            </a:r>
            <a:endParaRPr lang="ru-RU" altLang="ru-RU" sz="1800" dirty="0">
              <a:latin typeface="+mn-lt"/>
            </a:endParaRPr>
          </a:p>
          <a:p>
            <a:pPr eaLnBrk="1" hangingPunct="1">
              <a:lnSpc>
                <a:spcPct val="150000"/>
              </a:lnSpc>
            </a:pPr>
            <a:endParaRPr lang="ru-RU" altLang="ru-RU" sz="1800" dirty="0">
              <a:latin typeface="+mn-lt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27584" y="548680"/>
            <a:ext cx="8082398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90500" indent="-1905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eaLnBrk="1" hangingPunct="1">
              <a:buClr>
                <a:schemeClr val="accent1"/>
              </a:buClr>
            </a:pPr>
            <a:r>
              <a:rPr lang="ru-RU" altLang="ru-RU" sz="18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Предложите Ваш вариант корректной формулировки задания:</a:t>
            </a:r>
          </a:p>
        </p:txBody>
      </p:sp>
    </p:spTree>
    <p:extLst>
      <p:ext uri="{BB962C8B-B14F-4D97-AF65-F5344CB8AC3E}">
        <p14:creationId xmlns:p14="http://schemas.microsoft.com/office/powerpoint/2010/main" val="4064153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44" grpId="0"/>
      <p:bldP spid="41984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4" name="Text Box 4"/>
          <p:cNvSpPr txBox="1">
            <a:spLocks noChangeArrowheads="1"/>
          </p:cNvSpPr>
          <p:nvPr/>
        </p:nvSpPr>
        <p:spPr bwMode="auto">
          <a:xfrm>
            <a:off x="251520" y="1844824"/>
            <a:ext cx="40132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sz="1800" dirty="0"/>
              <a:t>Анализ безразличия прибыли на акцию – это анализ</a:t>
            </a:r>
            <a:r>
              <a:rPr lang="ru-RU" sz="1800" dirty="0" smtClean="0"/>
              <a:t>:</a:t>
            </a:r>
            <a:endParaRPr lang="ru-RU" sz="1800" dirty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sz="1800" i="1" dirty="0" smtClean="0"/>
              <a:t>влияния </a:t>
            </a:r>
            <a:r>
              <a:rPr lang="ru-RU" sz="1800" i="1" dirty="0"/>
              <a:t>различных источников финансирования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sz="1800" dirty="0"/>
              <a:t>влияния структуры капитала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sz="1800" dirty="0"/>
              <a:t>влияния постоянных и переменных затрат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sz="1800" dirty="0"/>
              <a:t>влияния структуры производства</a:t>
            </a:r>
          </a:p>
        </p:txBody>
      </p:sp>
      <p:sp>
        <p:nvSpPr>
          <p:cNvPr id="419845" name="Text Box 5"/>
          <p:cNvSpPr txBox="1">
            <a:spLocks noChangeArrowheads="1"/>
          </p:cNvSpPr>
          <p:nvPr/>
        </p:nvSpPr>
        <p:spPr bwMode="auto">
          <a:xfrm>
            <a:off x="5017194" y="1268760"/>
            <a:ext cx="4451350" cy="383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dirty="0">
                <a:solidFill>
                  <a:srgbClr val="00B050"/>
                </a:solidFill>
              </a:rPr>
              <a:t>ПРАВИЛЬНО:</a:t>
            </a:r>
          </a:p>
          <a:p>
            <a:pPr>
              <a:lnSpc>
                <a:spcPct val="150000"/>
              </a:lnSpc>
              <a:defRPr/>
            </a:pPr>
            <a:r>
              <a:rPr lang="ru-RU" sz="1800" dirty="0"/>
              <a:t>Анализ безразличия прибыли на акцию – это анализ влияния</a:t>
            </a:r>
            <a:r>
              <a:rPr lang="ru-RU" sz="1800" dirty="0" smtClean="0"/>
              <a:t>:</a:t>
            </a:r>
          </a:p>
          <a:p>
            <a:pPr>
              <a:lnSpc>
                <a:spcPct val="150000"/>
              </a:lnSpc>
              <a:defRPr/>
            </a:pPr>
            <a:endParaRPr lang="ru-RU" sz="1800" dirty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sz="1800" i="1" dirty="0" smtClean="0"/>
              <a:t>различных </a:t>
            </a:r>
            <a:r>
              <a:rPr lang="ru-RU" sz="1800" i="1" dirty="0"/>
              <a:t>источников финансирования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sz="1800" dirty="0"/>
              <a:t>структуры капитала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sz="1800" dirty="0"/>
              <a:t>постоянных и переменных затрат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sz="1800" dirty="0"/>
              <a:t>структуры производства 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27584" y="548680"/>
            <a:ext cx="8082398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90500" indent="-1905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eaLnBrk="1" hangingPunct="1">
              <a:buClr>
                <a:schemeClr val="accent1"/>
              </a:buClr>
            </a:pPr>
            <a:r>
              <a:rPr lang="ru-RU" altLang="ru-RU" sz="18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Предложите Ваш вариант корректной формулировки задания:</a:t>
            </a:r>
          </a:p>
        </p:txBody>
      </p:sp>
    </p:spTree>
    <p:extLst>
      <p:ext uri="{BB962C8B-B14F-4D97-AF65-F5344CB8AC3E}">
        <p14:creationId xmlns:p14="http://schemas.microsoft.com/office/powerpoint/2010/main" val="1793120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44" grpId="0"/>
      <p:bldP spid="41984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137400" cy="576064"/>
          </a:xfrm>
        </p:spPr>
        <p:txBody>
          <a:bodyPr>
            <a:normAutofit fontScale="90000"/>
          </a:bodyPr>
          <a:lstStyle/>
          <a:p>
            <a:r>
              <a:rPr lang="ru-RU" altLang="ru-RU" dirty="0" smtClean="0"/>
              <a:t>3. Лишние слова в формулировке  ТЗ</a:t>
            </a:r>
          </a:p>
        </p:txBody>
      </p:sp>
      <p:graphicFrame>
        <p:nvGraphicFramePr>
          <p:cNvPr id="7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008667"/>
              </p:ext>
            </p:extLst>
          </p:nvPr>
        </p:nvGraphicFramePr>
        <p:xfrm>
          <a:off x="467544" y="1484784"/>
          <a:ext cx="8308852" cy="3399573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4154426"/>
                <a:gridCol w="4154426"/>
              </a:tblGrid>
              <a:tr h="34057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FF0000"/>
                          </a:solidFill>
                        </a:rPr>
                        <a:t>НЕПРАВИЛЬНО</a:t>
                      </a:r>
                      <a:endParaRPr lang="ru-RU" sz="18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B050"/>
                          </a:solidFill>
                        </a:rPr>
                        <a:t>ПРАВИЛЬНО</a:t>
                      </a:r>
                      <a:endParaRPr lang="ru-RU" sz="18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17675">
                <a:tc>
                  <a:txBody>
                    <a:bodyPr/>
                    <a:lstStyle/>
                    <a:p>
                      <a:pPr indent="0" algn="l"/>
                      <a:r>
                        <a:rPr lang="ru-RU" sz="1800" dirty="0" smtClean="0"/>
                        <a:t>Из перечисленных ниже факторов выберите тот, который может способствовать расширению спроса на товар:</a:t>
                      </a:r>
                    </a:p>
                    <a:p>
                      <a:pPr indent="0" algn="just"/>
                      <a:r>
                        <a:rPr lang="ru-RU" sz="1800" dirty="0" smtClean="0"/>
                        <a:t>…</a:t>
                      </a:r>
                    </a:p>
                    <a:p>
                      <a:pPr indent="0" algn="just"/>
                      <a:endParaRPr lang="ru-RU" sz="1800" dirty="0" smtClean="0">
                        <a:latin typeface="+mn-lt"/>
                      </a:endParaRPr>
                    </a:p>
                  </a:txBody>
                  <a:tcPr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/>
                      <a:r>
                        <a:rPr lang="ru-RU" sz="1800" dirty="0" smtClean="0"/>
                        <a:t>Фактор, способствующий расширению спроса на товар:</a:t>
                      </a:r>
                    </a:p>
                    <a:p>
                      <a:pPr indent="0" algn="l"/>
                      <a:r>
                        <a:rPr lang="ru-RU" sz="1800" dirty="0" smtClean="0"/>
                        <a:t>…</a:t>
                      </a:r>
                      <a:endParaRPr lang="ru-RU" sz="1800" dirty="0" smtClean="0">
                        <a:latin typeface="+mn-lt"/>
                      </a:endParaRPr>
                    </a:p>
                  </a:txBody>
                  <a:tcPr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421">
                <a:tc>
                  <a:txBody>
                    <a:bodyPr/>
                    <a:lstStyle/>
                    <a:p>
                      <a:pPr indent="0" algn="l"/>
                      <a:r>
                        <a:rPr lang="ru-RU" sz="1800" dirty="0" smtClean="0"/>
                        <a:t>Какой из перечисленных ниже признаков характерен для чистой монополии? </a:t>
                      </a:r>
                    </a:p>
                    <a:p>
                      <a:pPr indent="0" algn="l"/>
                      <a:r>
                        <a:rPr lang="ru-RU" sz="1800" dirty="0" smtClean="0"/>
                        <a:t>…</a:t>
                      </a:r>
                      <a:endParaRPr lang="ru-RU" sz="1800" dirty="0">
                        <a:latin typeface="+mn-lt"/>
                      </a:endParaRPr>
                    </a:p>
                  </a:txBody>
                  <a:tcPr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/>
                      <a:r>
                        <a:rPr lang="ru-RU" sz="1800" dirty="0" smtClean="0"/>
                        <a:t>Признак чистой монополии:</a:t>
                      </a:r>
                    </a:p>
                    <a:p>
                      <a:pPr indent="0" algn="l"/>
                      <a:r>
                        <a:rPr lang="ru-RU" sz="1800" dirty="0" smtClean="0"/>
                        <a:t>…</a:t>
                      </a:r>
                      <a:endParaRPr lang="ru-RU" sz="1800" dirty="0" smtClean="0">
                        <a:latin typeface="+mn-lt"/>
                      </a:endParaRPr>
                    </a:p>
                  </a:txBody>
                  <a:tcPr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4595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4" name="Text Box 4"/>
          <p:cNvSpPr txBox="1">
            <a:spLocks noChangeArrowheads="1"/>
          </p:cNvSpPr>
          <p:nvPr/>
        </p:nvSpPr>
        <p:spPr bwMode="auto">
          <a:xfrm>
            <a:off x="971600" y="1412776"/>
            <a:ext cx="793838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ru-RU" sz="1800" dirty="0"/>
              <a:t>Из приведенных ниже утверждений выберите то, которое наиболее точно характеризует принцип определения количества голосов страны в совете управляющих МВФ: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1800" dirty="0"/>
              <a:t>…</a:t>
            </a:r>
          </a:p>
        </p:txBody>
      </p:sp>
      <p:sp>
        <p:nvSpPr>
          <p:cNvPr id="419845" name="Text Box 5"/>
          <p:cNvSpPr txBox="1">
            <a:spLocks noChangeArrowheads="1"/>
          </p:cNvSpPr>
          <p:nvPr/>
        </p:nvSpPr>
        <p:spPr bwMode="auto">
          <a:xfrm>
            <a:off x="971600" y="3284984"/>
            <a:ext cx="793838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dirty="0">
                <a:solidFill>
                  <a:srgbClr val="00B050"/>
                </a:solidFill>
              </a:rPr>
              <a:t>ПРАВИЛЬНО:</a:t>
            </a:r>
          </a:p>
          <a:p>
            <a:pPr>
              <a:lnSpc>
                <a:spcPct val="150000"/>
              </a:lnSpc>
              <a:defRPr/>
            </a:pPr>
            <a:r>
              <a:rPr lang="ru-RU" sz="1800" dirty="0"/>
              <a:t>Принцип определения количества голосов страны в совете управляющих МВФ:</a:t>
            </a:r>
          </a:p>
          <a:p>
            <a:pPr>
              <a:lnSpc>
                <a:spcPct val="150000"/>
              </a:lnSpc>
              <a:defRPr/>
            </a:pPr>
            <a:r>
              <a:rPr lang="ru-RU" sz="1800" dirty="0"/>
              <a:t>…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27584" y="548680"/>
            <a:ext cx="8082398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90500" indent="-1905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eaLnBrk="1" hangingPunct="1">
              <a:buClr>
                <a:schemeClr val="accent1"/>
              </a:buClr>
            </a:pPr>
            <a:r>
              <a:rPr lang="ru-RU" altLang="ru-RU" sz="18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Предложите Ваш вариант корректной формулировки задания:</a:t>
            </a:r>
          </a:p>
        </p:txBody>
      </p:sp>
    </p:spTree>
    <p:extLst>
      <p:ext uri="{BB962C8B-B14F-4D97-AF65-F5344CB8AC3E}">
        <p14:creationId xmlns:p14="http://schemas.microsoft.com/office/powerpoint/2010/main" val="259446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44" grpId="0"/>
      <p:bldP spid="41984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4" name="Text Box 4"/>
          <p:cNvSpPr txBox="1">
            <a:spLocks noChangeArrowheads="1"/>
          </p:cNvSpPr>
          <p:nvPr/>
        </p:nvSpPr>
        <p:spPr bwMode="auto">
          <a:xfrm>
            <a:off x="971600" y="1421388"/>
            <a:ext cx="8064500" cy="1287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ru-RU" sz="1800" dirty="0"/>
              <a:t>Из перечисленных ниже режимов валютного курса выберите тот, который был характерен для </a:t>
            </a:r>
            <a:r>
              <a:rPr lang="ru-RU" sz="1800" dirty="0" err="1"/>
              <a:t>Бреттон-Вудской</a:t>
            </a:r>
            <a:r>
              <a:rPr lang="ru-RU" sz="1800" dirty="0"/>
              <a:t> мировой валютной системы: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1800" dirty="0"/>
              <a:t>…</a:t>
            </a:r>
          </a:p>
        </p:txBody>
      </p:sp>
      <p:sp>
        <p:nvSpPr>
          <p:cNvPr id="419845" name="Text Box 5"/>
          <p:cNvSpPr txBox="1">
            <a:spLocks noChangeArrowheads="1"/>
          </p:cNvSpPr>
          <p:nvPr/>
        </p:nvSpPr>
        <p:spPr bwMode="auto">
          <a:xfrm>
            <a:off x="971600" y="2924944"/>
            <a:ext cx="8281987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dirty="0">
                <a:solidFill>
                  <a:srgbClr val="00B050"/>
                </a:solidFill>
              </a:rPr>
              <a:t>ПРАВИЛЬНО: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1800" dirty="0"/>
              <a:t>Режим валютного курса, характерный для </a:t>
            </a:r>
            <a:r>
              <a:rPr lang="ru-RU" sz="1800" dirty="0" err="1"/>
              <a:t>Бреттон-Вудской</a:t>
            </a:r>
            <a:r>
              <a:rPr lang="ru-RU" sz="1800" dirty="0"/>
              <a:t> мировой валютной системы: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1800" dirty="0"/>
              <a:t>…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27584" y="548680"/>
            <a:ext cx="8082398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90500" indent="-1905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eaLnBrk="1" hangingPunct="1">
              <a:buClr>
                <a:schemeClr val="accent1"/>
              </a:buClr>
            </a:pPr>
            <a:r>
              <a:rPr lang="ru-RU" altLang="ru-RU" sz="18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Предложите Ваш вариант корректной формулировки задания:</a:t>
            </a:r>
          </a:p>
        </p:txBody>
      </p:sp>
    </p:spTree>
    <p:extLst>
      <p:ext uri="{BB962C8B-B14F-4D97-AF65-F5344CB8AC3E}">
        <p14:creationId xmlns:p14="http://schemas.microsoft.com/office/powerpoint/2010/main" val="404899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44" grpId="0"/>
      <p:bldP spid="4198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0256" y="548680"/>
            <a:ext cx="7696200" cy="5905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dirty="0" smtClean="0"/>
              <a:t>Классификация форм тестовых заданий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07504" y="548680"/>
            <a:ext cx="8928992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2038912"/>
              </p:ext>
            </p:extLst>
          </p:nvPr>
        </p:nvGraphicFramePr>
        <p:xfrm>
          <a:off x="503548" y="1268760"/>
          <a:ext cx="8136904" cy="4730098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4068452"/>
                <a:gridCol w="4068452"/>
              </a:tblGrid>
              <a:tr h="41761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Методическая классификация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Формы </a:t>
                      </a:r>
                      <a:r>
                        <a:rPr lang="en-US" dirty="0" smtClean="0"/>
                        <a:t>MOODLE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97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800" dirty="0" smtClean="0"/>
                        <a:t>Задания с выбором ответа (закрытой формы)</a:t>
                      </a:r>
                    </a:p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Верно</a:t>
                      </a:r>
                      <a:r>
                        <a:rPr lang="en-US" dirty="0" smtClean="0"/>
                        <a:t>/</a:t>
                      </a:r>
                      <a:r>
                        <a:rPr lang="ru-RU" dirty="0" smtClean="0"/>
                        <a:t>неверно</a:t>
                      </a:r>
                    </a:p>
                    <a:p>
                      <a:pPr algn="ctr"/>
                      <a:r>
                        <a:rPr lang="ru-RU" dirty="0" smtClean="0"/>
                        <a:t>Множественный выбор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0297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800" dirty="0" smtClean="0"/>
                        <a:t>Задания на установление соответствия</a:t>
                      </a:r>
                    </a:p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 соответствие</a:t>
                      </a:r>
                    </a:p>
                    <a:p>
                      <a:pPr algn="ctr"/>
                      <a:r>
                        <a:rPr lang="ru-RU" dirty="0" smtClean="0"/>
                        <a:t>Выбор пропущенных слов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6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800" dirty="0" smtClean="0"/>
                        <a:t>Задания  на установление правильной последовательности</a:t>
                      </a:r>
                      <a:r>
                        <a:rPr lang="en-US" altLang="ru-RU" sz="1800" dirty="0" smtClean="0"/>
                        <a:t>/</a:t>
                      </a:r>
                      <a:r>
                        <a:rPr lang="ru-RU" altLang="ru-RU" sz="1800" dirty="0" smtClean="0"/>
                        <a:t> «перетаскивание»</a:t>
                      </a:r>
                      <a:endParaRPr lang="en-US" altLang="ru-RU" sz="1800" dirty="0" smtClean="0"/>
                    </a:p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dk1"/>
                          </a:solidFill>
                        </a:rPr>
                        <a:t>На</a:t>
                      </a:r>
                      <a:r>
                        <a:rPr lang="ru-RU" baseline="0" dirty="0" smtClean="0">
                          <a:solidFill>
                            <a:schemeClr val="dk1"/>
                          </a:solidFill>
                        </a:rPr>
                        <a:t> перетаскивание</a:t>
                      </a:r>
                    </a:p>
                    <a:p>
                      <a:pPr algn="ctr"/>
                      <a:r>
                        <a:rPr lang="ru-RU" baseline="0" dirty="0" smtClean="0">
                          <a:solidFill>
                            <a:schemeClr val="dk1"/>
                          </a:solidFill>
                        </a:rPr>
                        <a:t>Перетаскивание маркеров</a:t>
                      </a:r>
                    </a:p>
                    <a:p>
                      <a:pPr algn="ctr"/>
                      <a:r>
                        <a:rPr lang="ru-RU" baseline="0" dirty="0" smtClean="0">
                          <a:solidFill>
                            <a:schemeClr val="dk1"/>
                          </a:solidFill>
                        </a:rPr>
                        <a:t>Перетащить на изображение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8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800" dirty="0" smtClean="0"/>
                        <a:t>Задания открытой формы</a:t>
                      </a:r>
                    </a:p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Короткий ответ</a:t>
                      </a:r>
                    </a:p>
                    <a:p>
                      <a:pPr algn="ctr"/>
                      <a:r>
                        <a:rPr lang="ru-RU" dirty="0" smtClean="0"/>
                        <a:t>Числовой ответ </a:t>
                      </a:r>
                    </a:p>
                    <a:p>
                      <a:pPr algn="ctr"/>
                      <a:r>
                        <a:rPr lang="ru-RU" dirty="0" smtClean="0"/>
                        <a:t>Эссе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82510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/>
          <p:cNvSpPr>
            <a:spLocks noChangeArrowheads="1"/>
          </p:cNvSpPr>
          <p:nvPr/>
        </p:nvSpPr>
        <p:spPr bwMode="auto">
          <a:xfrm>
            <a:off x="827584" y="548159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90500" indent="-1905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60000"/>
              </a:spcBef>
              <a:buClr>
                <a:schemeClr val="accent1"/>
              </a:buClr>
              <a:buFont typeface="Wingdings" pitchFamily="2" charset="2"/>
              <a:buChar char="§"/>
            </a:pPr>
            <a:r>
              <a:rPr lang="ru-RU" altLang="ru-RU" sz="18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Какие ошибки допущены?</a:t>
            </a:r>
          </a:p>
          <a:p>
            <a:pPr eaLnBrk="1" hangingPunct="1">
              <a:spcBef>
                <a:spcPct val="60000"/>
              </a:spcBef>
              <a:buClr>
                <a:schemeClr val="accent1"/>
              </a:buClr>
              <a:buFont typeface="Wingdings" pitchFamily="2" charset="2"/>
              <a:buChar char="§"/>
            </a:pPr>
            <a:r>
              <a:rPr lang="ru-RU" altLang="ru-RU" sz="18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Ваш вариант корректной формулировки задания</a:t>
            </a:r>
          </a:p>
        </p:txBody>
      </p:sp>
      <p:sp>
        <p:nvSpPr>
          <p:cNvPr id="408580" name="Rectangle 4"/>
          <p:cNvSpPr>
            <a:spLocks noChangeArrowheads="1"/>
          </p:cNvSpPr>
          <p:nvPr/>
        </p:nvSpPr>
        <p:spPr bwMode="auto">
          <a:xfrm>
            <a:off x="401191" y="1988840"/>
            <a:ext cx="4314825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ru-RU" altLang="ru-RU" sz="1800" dirty="0">
                <a:latin typeface="+mn-lt"/>
              </a:rPr>
              <a:t>Какой налог из перечисленных ниже налогов относится к федеральным </a:t>
            </a:r>
            <a:r>
              <a:rPr lang="en-US" altLang="ru-RU" sz="1800" dirty="0">
                <a:latin typeface="+mn-lt"/>
              </a:rPr>
              <a:t>    </a:t>
            </a:r>
            <a:r>
              <a:rPr lang="ru-RU" altLang="ru-RU" sz="1800" dirty="0">
                <a:latin typeface="+mn-lt"/>
              </a:rPr>
              <a:t>налогам?</a:t>
            </a:r>
          </a:p>
          <a:p>
            <a:pPr marL="285750" indent="-285750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ru-RU" altLang="ru-RU" sz="1800" i="1" dirty="0" smtClean="0">
                <a:latin typeface="+mn-lt"/>
              </a:rPr>
              <a:t>налог </a:t>
            </a:r>
            <a:r>
              <a:rPr lang="ru-RU" altLang="ru-RU" sz="1800" i="1" dirty="0">
                <a:latin typeface="+mn-lt"/>
              </a:rPr>
              <a:t>на добавленную стоимость </a:t>
            </a:r>
          </a:p>
          <a:p>
            <a:pPr marL="285750" indent="-285750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ru-RU" altLang="ru-RU" sz="1800" dirty="0">
                <a:latin typeface="+mn-lt"/>
              </a:rPr>
              <a:t>налог на имущество организаций</a:t>
            </a:r>
          </a:p>
          <a:p>
            <a:pPr marL="285750" indent="-285750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ru-RU" altLang="ru-RU" sz="1800" dirty="0">
                <a:latin typeface="+mn-lt"/>
              </a:rPr>
              <a:t>налог на имущество физических лиц</a:t>
            </a:r>
          </a:p>
        </p:txBody>
      </p:sp>
      <p:sp>
        <p:nvSpPr>
          <p:cNvPr id="408581" name="Rectangle 5"/>
          <p:cNvSpPr>
            <a:spLocks noChangeArrowheads="1"/>
          </p:cNvSpPr>
          <p:nvPr/>
        </p:nvSpPr>
        <p:spPr bwMode="auto">
          <a:xfrm>
            <a:off x="5004048" y="1700808"/>
            <a:ext cx="3816424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rgbClr val="00B050"/>
                </a:solidFill>
              </a:rPr>
              <a:t>ПРАВИЛЬНО</a:t>
            </a:r>
            <a:r>
              <a:rPr lang="ru-RU" sz="1800" dirty="0">
                <a:solidFill>
                  <a:srgbClr val="00B050"/>
                </a:solidFill>
              </a:rPr>
              <a:t>:</a:t>
            </a:r>
          </a:p>
          <a:p>
            <a:pPr>
              <a:lnSpc>
                <a:spcPct val="150000"/>
              </a:lnSpc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ru-RU" sz="1800" dirty="0" smtClean="0"/>
              <a:t>Федеральным </a:t>
            </a:r>
            <a:r>
              <a:rPr lang="ru-RU" sz="1800" dirty="0"/>
              <a:t>является налог на</a:t>
            </a:r>
            <a:r>
              <a:rPr lang="ru-RU" sz="1800" dirty="0" smtClean="0"/>
              <a:t>:</a:t>
            </a:r>
          </a:p>
          <a:p>
            <a:pPr>
              <a:lnSpc>
                <a:spcPct val="150000"/>
              </a:lnSpc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ru-RU" sz="1800" dirty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sz="1800" i="1" dirty="0" smtClean="0"/>
              <a:t>добавленную </a:t>
            </a:r>
            <a:r>
              <a:rPr lang="ru-RU" sz="1800" i="1" dirty="0"/>
              <a:t>стоимость 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sz="1800" dirty="0" smtClean="0"/>
              <a:t>имущество </a:t>
            </a:r>
            <a:r>
              <a:rPr lang="ru-RU" sz="1800" dirty="0"/>
              <a:t>организаций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sz="1800" dirty="0" smtClean="0"/>
              <a:t>имущество </a:t>
            </a:r>
            <a:r>
              <a:rPr lang="ru-RU" sz="1800" dirty="0"/>
              <a:t>физических </a:t>
            </a:r>
            <a:r>
              <a:rPr lang="ru-RU" sz="1800" dirty="0" smtClean="0"/>
              <a:t>лиц</a:t>
            </a:r>
            <a:endParaRPr lang="ru-RU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517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580" grpId="0"/>
      <p:bldP spid="40858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4" name="Text Box 4"/>
          <p:cNvSpPr txBox="1">
            <a:spLocks noChangeArrowheads="1"/>
          </p:cNvSpPr>
          <p:nvPr/>
        </p:nvSpPr>
        <p:spPr bwMode="auto">
          <a:xfrm>
            <a:off x="395536" y="1988840"/>
            <a:ext cx="396081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dirty="0"/>
              <a:t>Для автоматизированного производства наиболее характерна следующая система оплаты труда: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i="1" dirty="0" smtClean="0"/>
              <a:t>повременная</a:t>
            </a:r>
            <a:endParaRPr lang="ru-RU" i="1" dirty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dirty="0"/>
              <a:t>сдельная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dirty="0"/>
              <a:t>сдельно-прогрессивная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dirty="0"/>
              <a:t>комиссионная </a:t>
            </a:r>
          </a:p>
        </p:txBody>
      </p:sp>
      <p:sp>
        <p:nvSpPr>
          <p:cNvPr id="419845" name="Text Box 5"/>
          <p:cNvSpPr txBox="1">
            <a:spLocks noChangeArrowheads="1"/>
          </p:cNvSpPr>
          <p:nvPr/>
        </p:nvSpPr>
        <p:spPr bwMode="auto">
          <a:xfrm>
            <a:off x="5004048" y="1556792"/>
            <a:ext cx="4320480" cy="383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dirty="0">
                <a:solidFill>
                  <a:srgbClr val="00B050"/>
                </a:solidFill>
              </a:rPr>
              <a:t>ПРАВИЛЬНО:</a:t>
            </a:r>
          </a:p>
          <a:p>
            <a:pPr>
              <a:lnSpc>
                <a:spcPct val="150000"/>
              </a:lnSpc>
              <a:defRPr/>
            </a:pPr>
            <a:r>
              <a:rPr lang="ru-RU" dirty="0"/>
              <a:t>Система оплаты труда, характерная для автоматизированного производства</a:t>
            </a:r>
            <a:r>
              <a:rPr lang="ru-RU" dirty="0" smtClean="0"/>
              <a:t>:</a:t>
            </a:r>
          </a:p>
          <a:p>
            <a:pPr>
              <a:lnSpc>
                <a:spcPct val="150000"/>
              </a:lnSpc>
              <a:defRPr/>
            </a:pPr>
            <a:endParaRPr lang="ru-RU" dirty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i="1" dirty="0" smtClean="0"/>
              <a:t>повременная</a:t>
            </a:r>
            <a:endParaRPr lang="ru-RU" i="1" dirty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dirty="0"/>
              <a:t>сдельная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dirty="0"/>
              <a:t>сдельно-прогрессивная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dirty="0"/>
              <a:t>комиссионная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27584" y="548159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90500" indent="-1905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60000"/>
              </a:spcBef>
              <a:buClr>
                <a:schemeClr val="accent1"/>
              </a:buClr>
              <a:buFont typeface="Wingdings" pitchFamily="2" charset="2"/>
              <a:buChar char="§"/>
            </a:pPr>
            <a:r>
              <a:rPr lang="ru-RU" altLang="ru-RU" sz="18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Какие ошибки допущены?</a:t>
            </a:r>
          </a:p>
          <a:p>
            <a:pPr eaLnBrk="1" hangingPunct="1">
              <a:spcBef>
                <a:spcPct val="60000"/>
              </a:spcBef>
              <a:buClr>
                <a:schemeClr val="accent1"/>
              </a:buClr>
              <a:buFont typeface="Wingdings" pitchFamily="2" charset="2"/>
              <a:buChar char="§"/>
            </a:pPr>
            <a:r>
              <a:rPr lang="ru-RU" altLang="ru-RU" sz="18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Ваш вариант корректной формулировки задания</a:t>
            </a:r>
          </a:p>
        </p:txBody>
      </p:sp>
    </p:spTree>
    <p:extLst>
      <p:ext uri="{BB962C8B-B14F-4D97-AF65-F5344CB8AC3E}">
        <p14:creationId xmlns:p14="http://schemas.microsoft.com/office/powerpoint/2010/main" val="2412011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44" grpId="0"/>
      <p:bldP spid="41984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6" name="Text Box 4"/>
          <p:cNvSpPr txBox="1">
            <a:spLocks noChangeArrowheads="1"/>
          </p:cNvSpPr>
          <p:nvPr/>
        </p:nvSpPr>
        <p:spPr bwMode="auto">
          <a:xfrm>
            <a:off x="971600" y="1556792"/>
            <a:ext cx="7920880" cy="3000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sz="1800" dirty="0" smtClean="0">
                <a:latin typeface="+mj-lt"/>
              </a:rPr>
              <a:t>Из </a:t>
            </a:r>
            <a:r>
              <a:rPr lang="ru-RU" sz="1800" dirty="0">
                <a:latin typeface="+mj-lt"/>
              </a:rPr>
              <a:t>перечисленных ниже долговых </a:t>
            </a:r>
            <a:r>
              <a:rPr lang="ru-RU" sz="1800" dirty="0" smtClean="0">
                <a:latin typeface="+mj-lt"/>
              </a:rPr>
              <a:t>обязательств </a:t>
            </a:r>
            <a:r>
              <a:rPr lang="ru-RU" sz="1800" dirty="0">
                <a:latin typeface="+mj-lt"/>
              </a:rPr>
              <a:t>укажите инструменты  денежного рынка: </a:t>
            </a:r>
            <a:r>
              <a:rPr lang="ru-RU" sz="1800" dirty="0" smtClean="0">
                <a:latin typeface="+mj-lt"/>
              </a:rPr>
              <a:t>I</a:t>
            </a:r>
            <a:r>
              <a:rPr lang="ru-RU" sz="1800" dirty="0">
                <a:latin typeface="+mj-lt"/>
              </a:rPr>
              <a:t>. Казначейские векселя; II. Коммерческие векселя;</a:t>
            </a:r>
            <a:br>
              <a:rPr lang="ru-RU" sz="1800" dirty="0">
                <a:latin typeface="+mj-lt"/>
              </a:rPr>
            </a:br>
            <a:r>
              <a:rPr lang="ru-RU" sz="1800" dirty="0">
                <a:latin typeface="+mj-lt"/>
              </a:rPr>
              <a:t>I</a:t>
            </a:r>
            <a:r>
              <a:rPr lang="en-US" sz="1800" dirty="0">
                <a:latin typeface="+mj-lt"/>
              </a:rPr>
              <a:t>II</a:t>
            </a:r>
            <a:r>
              <a:rPr lang="ru-RU" sz="1800" dirty="0">
                <a:latin typeface="+mj-lt"/>
              </a:rPr>
              <a:t>. Коммерческие бумаги; </a:t>
            </a:r>
            <a:r>
              <a:rPr lang="en-US" sz="1800" dirty="0">
                <a:latin typeface="+mj-lt"/>
              </a:rPr>
              <a:t>IV</a:t>
            </a:r>
            <a:r>
              <a:rPr lang="ru-RU" sz="1800" dirty="0">
                <a:latin typeface="+mj-lt"/>
              </a:rPr>
              <a:t>.</a:t>
            </a:r>
            <a:r>
              <a:rPr lang="en-US" sz="1800" dirty="0">
                <a:latin typeface="+mj-lt"/>
              </a:rPr>
              <a:t> </a:t>
            </a:r>
            <a:r>
              <a:rPr lang="ru-RU" sz="1800" dirty="0">
                <a:latin typeface="+mj-lt"/>
              </a:rPr>
              <a:t>Депозитные сертификаты.</a:t>
            </a:r>
          </a:p>
          <a:p>
            <a:pPr>
              <a:lnSpc>
                <a:spcPct val="150000"/>
              </a:lnSpc>
              <a:defRPr/>
            </a:pPr>
            <a:r>
              <a:rPr lang="ru-RU" sz="1800" dirty="0">
                <a:latin typeface="+mj-lt"/>
              </a:rPr>
              <a:t>         </a:t>
            </a:r>
            <a:r>
              <a:rPr lang="en-US" sz="1800" dirty="0">
                <a:latin typeface="+mj-lt"/>
              </a:rPr>
              <a:t>a) </a:t>
            </a:r>
            <a:r>
              <a:rPr lang="ru-RU" sz="1800" dirty="0">
                <a:latin typeface="+mj-lt"/>
              </a:rPr>
              <a:t>верно I и II;</a:t>
            </a:r>
          </a:p>
          <a:p>
            <a:pPr>
              <a:lnSpc>
                <a:spcPct val="150000"/>
              </a:lnSpc>
              <a:defRPr/>
            </a:pPr>
            <a:r>
              <a:rPr lang="ru-RU" sz="1800" dirty="0">
                <a:latin typeface="+mj-lt"/>
              </a:rPr>
              <a:t>         </a:t>
            </a:r>
            <a:r>
              <a:rPr lang="en-US" sz="1800" dirty="0">
                <a:latin typeface="+mj-lt"/>
              </a:rPr>
              <a:t>b) </a:t>
            </a:r>
            <a:r>
              <a:rPr lang="ru-RU" sz="1800" dirty="0">
                <a:latin typeface="+mj-lt"/>
              </a:rPr>
              <a:t>верно I, II и I</a:t>
            </a:r>
            <a:r>
              <a:rPr lang="en-US" sz="1800" dirty="0">
                <a:latin typeface="+mj-lt"/>
              </a:rPr>
              <a:t>II</a:t>
            </a:r>
            <a:r>
              <a:rPr lang="ru-RU" sz="1800" dirty="0">
                <a:latin typeface="+mj-lt"/>
              </a:rPr>
              <a:t>;</a:t>
            </a:r>
          </a:p>
          <a:p>
            <a:pPr>
              <a:lnSpc>
                <a:spcPct val="150000"/>
              </a:lnSpc>
              <a:defRPr/>
            </a:pPr>
            <a:r>
              <a:rPr lang="ru-RU" sz="1800" dirty="0">
                <a:latin typeface="+mj-lt"/>
              </a:rPr>
              <a:t>         </a:t>
            </a:r>
            <a:r>
              <a:rPr lang="en-US" sz="1800" dirty="0">
                <a:latin typeface="+mj-lt"/>
              </a:rPr>
              <a:t>c) </a:t>
            </a:r>
            <a:r>
              <a:rPr lang="ru-RU" sz="1800" dirty="0">
                <a:latin typeface="+mj-lt"/>
              </a:rPr>
              <a:t>верно I и III;</a:t>
            </a:r>
          </a:p>
          <a:p>
            <a:pPr>
              <a:lnSpc>
                <a:spcPct val="150000"/>
              </a:lnSpc>
              <a:defRPr/>
            </a:pPr>
            <a:r>
              <a:rPr lang="ru-RU" sz="1800" dirty="0">
                <a:latin typeface="+mj-lt"/>
              </a:rPr>
              <a:t>         </a:t>
            </a:r>
            <a:r>
              <a:rPr lang="en-US" sz="1800" dirty="0">
                <a:latin typeface="+mj-lt"/>
              </a:rPr>
              <a:t>d) </a:t>
            </a:r>
            <a:r>
              <a:rPr lang="ru-RU" sz="1800" dirty="0">
                <a:latin typeface="+mj-lt"/>
              </a:rPr>
              <a:t>все верно </a:t>
            </a:r>
            <a:r>
              <a:rPr lang="ru-RU" sz="1800" b="1" dirty="0">
                <a:latin typeface="+mj-lt"/>
              </a:rPr>
              <a:t>+</a:t>
            </a:r>
          </a:p>
        </p:txBody>
      </p:sp>
      <p:sp>
        <p:nvSpPr>
          <p:cNvPr id="417797" name="Text Box 5"/>
          <p:cNvSpPr txBox="1">
            <a:spLocks noChangeArrowheads="1"/>
          </p:cNvSpPr>
          <p:nvPr/>
        </p:nvSpPr>
        <p:spPr bwMode="auto">
          <a:xfrm>
            <a:off x="5004048" y="3057202"/>
            <a:ext cx="3384376" cy="383181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sz="1800" dirty="0">
                <a:solidFill>
                  <a:srgbClr val="00B050"/>
                </a:solidFill>
                <a:latin typeface="+mj-lt"/>
              </a:rPr>
              <a:t>ПРАВИЛЬНО:</a:t>
            </a:r>
          </a:p>
          <a:p>
            <a:pPr>
              <a:lnSpc>
                <a:spcPct val="150000"/>
              </a:lnSpc>
              <a:defRPr/>
            </a:pPr>
            <a:r>
              <a:rPr lang="ru-RU" sz="1800" dirty="0">
                <a:latin typeface="+mj-lt"/>
              </a:rPr>
              <a:t>Долговые обязательства, являющиеся инструментами денежного рынка:</a:t>
            </a:r>
          </a:p>
          <a:p>
            <a:pPr>
              <a:lnSpc>
                <a:spcPct val="150000"/>
              </a:lnSpc>
              <a:defRPr/>
            </a:pPr>
            <a:r>
              <a:rPr lang="ru-RU" sz="1800" dirty="0">
                <a:latin typeface="+mj-lt"/>
              </a:rPr>
              <a:t>+казначейские векселя</a:t>
            </a:r>
          </a:p>
          <a:p>
            <a:pPr>
              <a:lnSpc>
                <a:spcPct val="150000"/>
              </a:lnSpc>
              <a:defRPr/>
            </a:pPr>
            <a:r>
              <a:rPr lang="ru-RU" sz="1800" dirty="0">
                <a:latin typeface="+mj-lt"/>
              </a:rPr>
              <a:t>+коммерческие векселя</a:t>
            </a:r>
          </a:p>
          <a:p>
            <a:pPr>
              <a:lnSpc>
                <a:spcPct val="150000"/>
              </a:lnSpc>
              <a:defRPr/>
            </a:pPr>
            <a:r>
              <a:rPr lang="ru-RU" sz="1800" dirty="0">
                <a:latin typeface="+mj-lt"/>
              </a:rPr>
              <a:t>+коммерческие бумаги</a:t>
            </a:r>
          </a:p>
          <a:p>
            <a:pPr>
              <a:lnSpc>
                <a:spcPct val="150000"/>
              </a:lnSpc>
              <a:defRPr/>
            </a:pPr>
            <a:r>
              <a:rPr lang="ru-RU" sz="1800" dirty="0">
                <a:latin typeface="+mj-lt"/>
              </a:rPr>
              <a:t>+депозитные сертификаты</a:t>
            </a:r>
          </a:p>
          <a:p>
            <a:pPr>
              <a:lnSpc>
                <a:spcPct val="150000"/>
              </a:lnSpc>
              <a:defRPr/>
            </a:pPr>
            <a:r>
              <a:rPr lang="ru-RU" sz="1800" dirty="0" smtClean="0">
                <a:latin typeface="+mj-lt"/>
              </a:rPr>
              <a:t>…</a:t>
            </a:r>
            <a:endParaRPr lang="ru-RU" sz="1800" dirty="0">
              <a:latin typeface="+mj-lt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71600" y="548159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90500" indent="-1905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60000"/>
              </a:spcBef>
              <a:buClr>
                <a:schemeClr val="accent1"/>
              </a:buClr>
              <a:buFont typeface="Wingdings" pitchFamily="2" charset="2"/>
              <a:buChar char="§"/>
            </a:pPr>
            <a:r>
              <a:rPr lang="ru-RU" altLang="ru-RU" sz="18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Какие ошибки допущены?</a:t>
            </a:r>
          </a:p>
          <a:p>
            <a:pPr eaLnBrk="1" hangingPunct="1">
              <a:spcBef>
                <a:spcPct val="60000"/>
              </a:spcBef>
              <a:buClr>
                <a:schemeClr val="accent1"/>
              </a:buClr>
              <a:buFont typeface="Wingdings" pitchFamily="2" charset="2"/>
              <a:buChar char="§"/>
            </a:pPr>
            <a:r>
              <a:rPr lang="ru-RU" altLang="ru-RU" sz="18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Ваш вариант корректной формулировки задания</a:t>
            </a:r>
          </a:p>
        </p:txBody>
      </p:sp>
    </p:spTree>
    <p:extLst>
      <p:ext uri="{BB962C8B-B14F-4D97-AF65-F5344CB8AC3E}">
        <p14:creationId xmlns:p14="http://schemas.microsoft.com/office/powerpoint/2010/main" val="3008654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7796" grpId="0"/>
      <p:bldP spid="41779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8" name="Text Box 4"/>
          <p:cNvSpPr txBox="1">
            <a:spLocks noChangeArrowheads="1"/>
          </p:cNvSpPr>
          <p:nvPr/>
        </p:nvSpPr>
        <p:spPr bwMode="auto">
          <a:xfrm>
            <a:off x="971600" y="1691223"/>
            <a:ext cx="792088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ru-RU" altLang="ru-RU" sz="1800" dirty="0">
                <a:latin typeface="+mn-lt"/>
              </a:rPr>
              <a:t>Социальные потребности (чувство духовного родства, любовь) относят</a:t>
            </a:r>
            <a:r>
              <a:rPr lang="ru-RU" altLang="ru-RU" sz="1800" dirty="0" smtClean="0">
                <a:latin typeface="+mn-lt"/>
              </a:rPr>
              <a:t>:</a:t>
            </a:r>
          </a:p>
          <a:p>
            <a:pPr eaLnBrk="1" hangingPunct="1">
              <a:lnSpc>
                <a:spcPct val="150000"/>
              </a:lnSpc>
            </a:pPr>
            <a:endParaRPr lang="ru-RU" altLang="ru-RU" sz="1800" dirty="0">
              <a:latin typeface="+mn-lt"/>
            </a:endParaRPr>
          </a:p>
          <a:p>
            <a:pPr marL="285750" indent="-285750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ru-RU" altLang="ru-RU" sz="1800" i="1" dirty="0" smtClean="0">
                <a:latin typeface="+mn-lt"/>
              </a:rPr>
              <a:t>к </a:t>
            </a:r>
            <a:r>
              <a:rPr lang="ru-RU" altLang="ru-RU" sz="1800" i="1" dirty="0">
                <a:latin typeface="+mn-lt"/>
              </a:rPr>
              <a:t>третьей ступени иерархии потребностей по А. </a:t>
            </a:r>
            <a:r>
              <a:rPr lang="ru-RU" altLang="ru-RU" sz="1800" i="1" dirty="0" err="1">
                <a:latin typeface="+mn-lt"/>
              </a:rPr>
              <a:t>Маслоу</a:t>
            </a:r>
            <a:r>
              <a:rPr lang="ru-RU" altLang="ru-RU" sz="1800" i="1" dirty="0">
                <a:latin typeface="+mn-lt"/>
              </a:rPr>
              <a:t> </a:t>
            </a:r>
          </a:p>
          <a:p>
            <a:pPr marL="285750" indent="-285750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ru-RU" altLang="ru-RU" sz="1800" dirty="0">
                <a:latin typeface="+mn-lt"/>
              </a:rPr>
              <a:t>ко второй ступени иерархии потребностей по А. </a:t>
            </a:r>
            <a:r>
              <a:rPr lang="ru-RU" altLang="ru-RU" sz="1800" dirty="0" err="1">
                <a:latin typeface="+mn-lt"/>
              </a:rPr>
              <a:t>Маслоу</a:t>
            </a:r>
            <a:endParaRPr lang="ru-RU" altLang="ru-RU" sz="1800" dirty="0">
              <a:latin typeface="+mn-lt"/>
            </a:endParaRPr>
          </a:p>
          <a:p>
            <a:pPr marL="285750" indent="-285750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ru-RU" altLang="ru-RU" sz="1800" dirty="0">
                <a:latin typeface="+mn-lt"/>
              </a:rPr>
              <a:t>к четвертой ступени иерархии потребностей по А. </a:t>
            </a:r>
            <a:r>
              <a:rPr lang="ru-RU" altLang="ru-RU" sz="1800" dirty="0" err="1">
                <a:latin typeface="+mn-lt"/>
              </a:rPr>
              <a:t>Маслоу</a:t>
            </a:r>
            <a:r>
              <a:rPr lang="ru-RU" altLang="ru-RU" sz="1800" dirty="0">
                <a:latin typeface="+mn-lt"/>
              </a:rPr>
              <a:t> </a:t>
            </a:r>
          </a:p>
          <a:p>
            <a:pPr marL="285750" indent="-285750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ru-RU" altLang="ru-RU" sz="1800" dirty="0">
                <a:latin typeface="+mn-lt"/>
              </a:rPr>
              <a:t>к пятой ступени иерархии потребностей по А. </a:t>
            </a:r>
            <a:r>
              <a:rPr lang="ru-RU" altLang="ru-RU" sz="1800" dirty="0" err="1">
                <a:latin typeface="+mn-lt"/>
              </a:rPr>
              <a:t>Маслоу</a:t>
            </a:r>
            <a:r>
              <a:rPr lang="ru-RU" altLang="ru-RU" sz="1800" dirty="0">
                <a:latin typeface="+mn-lt"/>
              </a:rPr>
              <a:t> </a:t>
            </a:r>
          </a:p>
        </p:txBody>
      </p:sp>
      <p:sp>
        <p:nvSpPr>
          <p:cNvPr id="415749" name="Text Box 5"/>
          <p:cNvSpPr txBox="1">
            <a:spLocks noChangeArrowheads="1"/>
          </p:cNvSpPr>
          <p:nvPr/>
        </p:nvSpPr>
        <p:spPr bwMode="auto">
          <a:xfrm>
            <a:off x="5004048" y="2636912"/>
            <a:ext cx="3924300" cy="424731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sz="1800" dirty="0">
                <a:solidFill>
                  <a:srgbClr val="00B050"/>
                </a:solidFill>
                <a:latin typeface="+mj-lt"/>
              </a:rPr>
              <a:t>ПРАВИЛЬНО:</a:t>
            </a:r>
          </a:p>
          <a:p>
            <a:pPr>
              <a:lnSpc>
                <a:spcPct val="150000"/>
              </a:lnSpc>
              <a:defRPr/>
            </a:pPr>
            <a:r>
              <a:rPr lang="ru-RU" sz="1800" dirty="0"/>
              <a:t>Ступень иерархии потребностей по А. </a:t>
            </a:r>
            <a:r>
              <a:rPr lang="ru-RU" sz="1800" dirty="0" err="1"/>
              <a:t>Маслоу</a:t>
            </a:r>
            <a:r>
              <a:rPr lang="ru-RU" sz="1800" dirty="0"/>
              <a:t>, к которой относят социальные потребности (чувство духовного родства, любовь</a:t>
            </a:r>
            <a:r>
              <a:rPr lang="ru-RU" sz="1800" dirty="0" smtClean="0"/>
              <a:t>):</a:t>
            </a:r>
          </a:p>
          <a:p>
            <a:pPr>
              <a:lnSpc>
                <a:spcPct val="150000"/>
              </a:lnSpc>
              <a:defRPr/>
            </a:pPr>
            <a:endParaRPr lang="ru-RU" sz="1800" dirty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sz="1800" dirty="0"/>
              <a:t>вторая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sz="1800" i="1" dirty="0" smtClean="0"/>
              <a:t>третья</a:t>
            </a:r>
            <a:endParaRPr lang="ru-RU" sz="1800" i="1" dirty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sz="1800" dirty="0"/>
              <a:t>четвертая 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sz="1800" dirty="0"/>
              <a:t>пятая 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27584" y="548159"/>
            <a:ext cx="7344816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90500" indent="-1905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60000"/>
              </a:spcBef>
              <a:buClr>
                <a:schemeClr val="accent1"/>
              </a:buClr>
              <a:buFont typeface="Wingdings" pitchFamily="2" charset="2"/>
              <a:buChar char="§"/>
            </a:pPr>
            <a:r>
              <a:rPr lang="ru-RU" altLang="ru-RU" sz="18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Какие ошибки допущены?</a:t>
            </a:r>
          </a:p>
          <a:p>
            <a:pPr eaLnBrk="1" hangingPunct="1">
              <a:spcBef>
                <a:spcPct val="60000"/>
              </a:spcBef>
              <a:buClr>
                <a:schemeClr val="accent1"/>
              </a:buClr>
              <a:buFont typeface="Wingdings" pitchFamily="2" charset="2"/>
              <a:buChar char="§"/>
            </a:pPr>
            <a:r>
              <a:rPr lang="ru-RU" altLang="ru-RU" sz="18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Ваш вариант корректной формулировки задания</a:t>
            </a:r>
          </a:p>
        </p:txBody>
      </p:sp>
    </p:spTree>
    <p:extLst>
      <p:ext uri="{BB962C8B-B14F-4D97-AF65-F5344CB8AC3E}">
        <p14:creationId xmlns:p14="http://schemas.microsoft.com/office/powerpoint/2010/main" val="3918754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748" grpId="0"/>
      <p:bldP spid="41574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920880" cy="864096"/>
          </a:xfrm>
        </p:spPr>
        <p:txBody>
          <a:bodyPr>
            <a:noAutofit/>
          </a:bodyPr>
          <a:lstStyle/>
          <a:p>
            <a:r>
              <a:rPr lang="ru-RU" altLang="ru-RU" sz="2500" dirty="0"/>
              <a:t>Основные показатели качества</a:t>
            </a:r>
            <a:br>
              <a:rPr lang="ru-RU" altLang="ru-RU" sz="2500" dirty="0"/>
            </a:br>
            <a:r>
              <a:rPr lang="ru-RU" altLang="ru-RU" sz="2500" dirty="0"/>
              <a:t> тестовых заданий при экспертизе</a:t>
            </a:r>
            <a:endParaRPr lang="ru-RU" sz="25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772816"/>
            <a:ext cx="79208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ct val="150000"/>
              </a:lnSpc>
              <a:tabLst>
                <a:tab pos="1079500" algn="l"/>
                <a:tab pos="1435100" algn="l"/>
              </a:tabLst>
              <a:defRPr/>
            </a:pP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Компактность</a:t>
            </a:r>
            <a:r>
              <a:rPr lang="ru-RU" dirty="0"/>
              <a:t> формулировки ТЗ и вариантов ответов</a:t>
            </a:r>
          </a:p>
          <a:p>
            <a:pPr marL="0" lvl="1">
              <a:lnSpc>
                <a:spcPct val="150000"/>
              </a:lnSpc>
              <a:tabLst>
                <a:tab pos="261938" algn="l"/>
                <a:tab pos="1435100" algn="l"/>
              </a:tabLst>
              <a:defRPr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	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Логичность</a:t>
            </a:r>
            <a:r>
              <a:rPr lang="ru-RU" dirty="0" smtClean="0"/>
              <a:t> </a:t>
            </a:r>
            <a:r>
              <a:rPr lang="ru-RU" dirty="0"/>
              <a:t>(формулировка ТЗ в виде суждения)</a:t>
            </a:r>
          </a:p>
          <a:p>
            <a:pPr marL="0" lvl="1">
              <a:lnSpc>
                <a:spcPct val="150000"/>
              </a:lnSpc>
              <a:tabLst>
                <a:tab pos="623888" algn="l"/>
                <a:tab pos="1435100" algn="l"/>
              </a:tabLst>
              <a:defRPr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	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Корректность</a:t>
            </a:r>
            <a:r>
              <a:rPr lang="ru-RU" dirty="0" smtClean="0"/>
              <a:t> </a:t>
            </a:r>
            <a:r>
              <a:rPr lang="ru-RU" dirty="0"/>
              <a:t>(отсутствие</a:t>
            </a:r>
            <a:r>
              <a:rPr lang="ru-RU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dirty="0"/>
              <a:t>лишних слов)</a:t>
            </a:r>
          </a:p>
          <a:p>
            <a:pPr marL="0" lvl="1">
              <a:lnSpc>
                <a:spcPct val="150000"/>
              </a:lnSpc>
              <a:tabLst>
                <a:tab pos="900113" algn="l"/>
                <a:tab pos="1435100" algn="l"/>
              </a:tabLst>
              <a:defRPr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	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Достаточность</a:t>
            </a:r>
            <a:r>
              <a:rPr lang="ru-RU" dirty="0" smtClean="0"/>
              <a:t> </a:t>
            </a:r>
            <a:r>
              <a:rPr lang="ru-RU" dirty="0"/>
              <a:t>(необходимое количество вариантов ответов)</a:t>
            </a:r>
          </a:p>
          <a:p>
            <a:pPr marL="0" lvl="1">
              <a:lnSpc>
                <a:spcPct val="150000"/>
              </a:lnSpc>
              <a:tabLst>
                <a:tab pos="1160463" algn="l"/>
              </a:tabLst>
              <a:defRPr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	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Содержательность</a:t>
            </a:r>
            <a:r>
              <a:rPr lang="ru-RU" dirty="0" smtClean="0"/>
              <a:t> </a:t>
            </a:r>
            <a:r>
              <a:rPr lang="ru-RU" dirty="0"/>
              <a:t>(соответствие ТЗ содержанию ГОС </a:t>
            </a:r>
            <a:endParaRPr lang="ru-RU" dirty="0" smtClean="0"/>
          </a:p>
          <a:p>
            <a:pPr marL="0" lvl="1">
              <a:lnSpc>
                <a:spcPct val="150000"/>
              </a:lnSpc>
              <a:tabLst>
                <a:tab pos="1160463" algn="l"/>
              </a:tabLst>
              <a:defRPr/>
            </a:pPr>
            <a:r>
              <a:rPr lang="ru-RU" dirty="0"/>
              <a:t>	</a:t>
            </a:r>
            <a:r>
              <a:rPr lang="ru-RU" dirty="0" smtClean="0"/>
              <a:t>			или </a:t>
            </a:r>
            <a:r>
              <a:rPr lang="ru-RU" dirty="0"/>
              <a:t>учебной программе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792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632848" cy="864096"/>
          </a:xfrm>
        </p:spPr>
        <p:txBody>
          <a:bodyPr>
            <a:noAutofit/>
          </a:bodyPr>
          <a:lstStyle/>
          <a:p>
            <a:r>
              <a:rPr lang="ru-RU" altLang="ru-RU" sz="2500" dirty="0"/>
              <a:t>Основные показатели качества</a:t>
            </a:r>
            <a:br>
              <a:rPr lang="ru-RU" altLang="ru-RU" sz="2500" dirty="0"/>
            </a:br>
            <a:r>
              <a:rPr lang="ru-RU" altLang="ru-RU" sz="2500" dirty="0"/>
              <a:t> тестовых заданий при экспертизе</a:t>
            </a:r>
            <a:endParaRPr lang="ru-RU" sz="25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818690"/>
            <a:ext cx="72728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ct val="150000"/>
              </a:lnSpc>
              <a:tabLst>
                <a:tab pos="1435100" algn="l"/>
                <a:tab pos="1436688" algn="l"/>
              </a:tabLst>
              <a:defRPr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Значимость</a:t>
            </a:r>
            <a:r>
              <a:rPr lang="ru-RU" dirty="0" smtClean="0"/>
              <a:t> </a:t>
            </a:r>
            <a:r>
              <a:rPr lang="ru-RU" dirty="0"/>
              <a:t>(уровень значимости содержания ТЗ)</a:t>
            </a:r>
          </a:p>
          <a:p>
            <a:pPr marL="0" lvl="1">
              <a:lnSpc>
                <a:spcPct val="150000"/>
              </a:lnSpc>
              <a:tabLst>
                <a:tab pos="363538" algn="l"/>
              </a:tabLst>
              <a:defRPr/>
            </a:pP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	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Время</a:t>
            </a:r>
            <a:r>
              <a:rPr lang="ru-RU" dirty="0" smtClean="0"/>
              <a:t> </a:t>
            </a:r>
            <a:r>
              <a:rPr lang="ru-RU" dirty="0"/>
              <a:t>вывода заключения(ответа)</a:t>
            </a:r>
          </a:p>
          <a:p>
            <a:pPr marL="0" lvl="1">
              <a:lnSpc>
                <a:spcPct val="150000"/>
              </a:lnSpc>
              <a:tabLst>
                <a:tab pos="711200" algn="l"/>
                <a:tab pos="1973263" algn="l"/>
              </a:tabLst>
              <a:defRPr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	Однозначность</a:t>
            </a:r>
            <a:r>
              <a:rPr lang="ru-RU" dirty="0" smtClean="0"/>
              <a:t> </a:t>
            </a:r>
            <a:r>
              <a:rPr lang="ru-RU" dirty="0"/>
              <a:t>ТЗ</a:t>
            </a:r>
          </a:p>
          <a:p>
            <a:pPr marL="0" lvl="1">
              <a:lnSpc>
                <a:spcPct val="150000"/>
              </a:lnSpc>
              <a:tabLst>
                <a:tab pos="987425" algn="l"/>
                <a:tab pos="2336800" algn="l"/>
              </a:tabLst>
              <a:defRPr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	Ясность</a:t>
            </a:r>
            <a:r>
              <a:rPr lang="ru-RU" dirty="0" smtClean="0"/>
              <a:t> </a:t>
            </a:r>
            <a:r>
              <a:rPr lang="ru-RU" dirty="0"/>
              <a:t>смысла тестовой ситуации</a:t>
            </a:r>
            <a:endParaRPr lang="ru-RU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8483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520940" cy="404624"/>
          </a:xfrm>
        </p:spPr>
        <p:txBody>
          <a:bodyPr/>
          <a:lstStyle/>
          <a:p>
            <a:r>
              <a:rPr lang="ru-RU" sz="2500" dirty="0" smtClean="0"/>
              <a:t>Используемые источники</a:t>
            </a:r>
            <a:endParaRPr lang="ru-RU" sz="25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268760"/>
            <a:ext cx="7520940" cy="3579849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ru-RU" sz="1400" b="1" dirty="0" err="1"/>
              <a:t>Переверзев</a:t>
            </a:r>
            <a:r>
              <a:rPr lang="ru-RU" sz="1400" b="1" dirty="0"/>
              <a:t>, Владимир </a:t>
            </a:r>
            <a:r>
              <a:rPr lang="ru-RU" sz="1400" b="1" dirty="0" err="1"/>
              <a:t>Юрьевич.</a:t>
            </a:r>
            <a:r>
              <a:rPr lang="ru-RU" sz="1400" dirty="0" err="1"/>
              <a:t>Технология</a:t>
            </a:r>
            <a:r>
              <a:rPr lang="ru-RU" sz="1400" dirty="0"/>
              <a:t> разработки тестовых заданий: справочное руководство [Текст] : учебное пособие для студентов образовательных учреждений среднего профессионального образования / В. Ю. </a:t>
            </a:r>
            <a:r>
              <a:rPr lang="ru-RU" sz="1400" dirty="0" err="1"/>
              <a:t>Переверзев</a:t>
            </a:r>
            <a:r>
              <a:rPr lang="ru-RU" sz="1400" dirty="0"/>
              <a:t>. - Москва : Издательское об-</a:t>
            </a:r>
            <a:r>
              <a:rPr lang="ru-RU" sz="1400" dirty="0" err="1"/>
              <a:t>ние</a:t>
            </a:r>
            <a:r>
              <a:rPr lang="ru-RU" sz="1400" dirty="0"/>
              <a:t> "Е-Медиа", 2005. - 271 с. </a:t>
            </a:r>
            <a:endParaRPr lang="ru-RU" sz="1400" dirty="0" smtClean="0"/>
          </a:p>
          <a:p>
            <a:pPr>
              <a:buFont typeface="+mj-lt"/>
              <a:buAutoNum type="arabicPeriod"/>
            </a:pPr>
            <a:r>
              <a:rPr lang="ru-RU" sz="1400" dirty="0" smtClean="0"/>
              <a:t>Костина </a:t>
            </a:r>
            <a:r>
              <a:rPr lang="ru-RU" sz="1400" dirty="0"/>
              <a:t>А.А. Методические рекомендации по технологии разработки педагогических тестов для оценки уровня </a:t>
            </a:r>
            <a:r>
              <a:rPr lang="ru-RU" sz="1400" dirty="0" err="1"/>
              <a:t>обученности</a:t>
            </a:r>
            <a:r>
              <a:rPr lang="ru-RU" sz="1400" dirty="0"/>
              <a:t> студентов СПО</a:t>
            </a:r>
            <a:r>
              <a:rPr lang="ru-RU" sz="1400" dirty="0" smtClean="0"/>
              <a:t>.</a:t>
            </a:r>
            <a:r>
              <a:rPr lang="ru-RU" sz="1400" dirty="0"/>
              <a:t> Самара </a:t>
            </a:r>
            <a:r>
              <a:rPr lang="ru-RU" sz="1400" dirty="0" smtClean="0"/>
              <a:t>2012 - 47 с.</a:t>
            </a:r>
            <a:r>
              <a:rPr lang="en-US" sz="1400" dirty="0"/>
              <a:t> </a:t>
            </a:r>
            <a:r>
              <a:rPr lang="en-US" sz="1400" dirty="0" smtClean="0"/>
              <a:t>// </a:t>
            </a:r>
            <a:r>
              <a:rPr lang="ru-RU" sz="1400" dirty="0" smtClean="0"/>
              <a:t>Режим доступа:  </a:t>
            </a:r>
            <a:r>
              <a:rPr lang="en-US" sz="1400" dirty="0" smtClean="0"/>
              <a:t>//</a:t>
            </a:r>
            <a:r>
              <a:rPr lang="en-US" sz="1400" dirty="0"/>
              <a:t>nsportal.ru/vuz/pedagogicheskie-nauki/library/2015/11/05/tehnologiya-razrabotki-pedagogicheskih-testov</a:t>
            </a:r>
            <a:endParaRPr lang="ru-RU" sz="1400" dirty="0"/>
          </a:p>
          <a:p>
            <a:pPr>
              <a:buFont typeface="+mj-lt"/>
              <a:buAutoNum type="arabicPeriod"/>
            </a:pPr>
            <a:r>
              <a:rPr lang="ru-RU" sz="1400" dirty="0" err="1" smtClean="0"/>
              <a:t>Аббакумов</a:t>
            </a:r>
            <a:r>
              <a:rPr lang="ru-RU" sz="1400" dirty="0" smtClean="0"/>
              <a:t>  Дмитрий. Компьютерный тест : от линейности к </a:t>
            </a:r>
            <a:r>
              <a:rPr lang="ru-RU" sz="1400" dirty="0" err="1" smtClean="0"/>
              <a:t>адаптивности.</a:t>
            </a:r>
            <a:r>
              <a:rPr lang="ru-RU" sz="1400" u="sng" dirty="0" err="1" smtClean="0">
                <a:hlinkClick r:id="rId3"/>
              </a:rPr>
              <a:t>http</a:t>
            </a:r>
            <a:r>
              <a:rPr lang="ru-RU" sz="1400" u="sng" dirty="0">
                <a:hlinkClick r:id="rId3"/>
              </a:rPr>
              <a:t>://www.edutainme.ru/post/kompyuternye-testy-ot-lineynosti-k-adaptivnosti/</a:t>
            </a:r>
            <a:endParaRPr lang="ru-RU" sz="1400" u="sng" dirty="0"/>
          </a:p>
          <a:p>
            <a:pPr>
              <a:buFont typeface="+mj-lt"/>
              <a:buAutoNum type="arabicPeriod"/>
            </a:pPr>
            <a:r>
              <a:rPr lang="ru-RU" sz="1400" dirty="0" err="1"/>
              <a:t>Аббакумов</a:t>
            </a:r>
            <a:r>
              <a:rPr lang="ru-RU" sz="1400" dirty="0"/>
              <a:t>  Дмитрий. </a:t>
            </a:r>
            <a:r>
              <a:rPr lang="ru-RU" sz="1400" dirty="0" smtClean="0"/>
              <a:t>Как создать идеальный компьютерный </a:t>
            </a:r>
            <a:r>
              <a:rPr lang="ru-RU" sz="1400" dirty="0"/>
              <a:t>тест </a:t>
            </a:r>
            <a:endParaRPr lang="ru-RU" sz="1400" dirty="0" smtClean="0"/>
          </a:p>
          <a:p>
            <a:pPr marL="0" indent="449263">
              <a:buNone/>
            </a:pPr>
            <a:r>
              <a:rPr lang="ru-RU" sz="1400" u="sng" dirty="0" smtClean="0">
                <a:hlinkClick r:id="rId4"/>
              </a:rPr>
              <a:t>http</a:t>
            </a:r>
            <a:r>
              <a:rPr lang="ru-RU" sz="1400" u="sng" dirty="0">
                <a:hlinkClick r:id="rId4"/>
              </a:rPr>
              <a:t>://www.edutainme.ru/post/kak-sozdat-idealnyy-kompyuternyy-test/</a:t>
            </a:r>
            <a:endParaRPr lang="ru-RU" sz="1400" dirty="0"/>
          </a:p>
          <a:p>
            <a:pPr marL="0" indent="449263">
              <a:buNone/>
            </a:pPr>
            <a:r>
              <a:rPr lang="ru-RU" sz="1400" u="sng" dirty="0">
                <a:hlinkClick r:id="rId5"/>
              </a:rPr>
              <a:t>http://www.edutainme.ru/post/open-test</a:t>
            </a:r>
            <a:r>
              <a:rPr lang="ru-RU" sz="1400" u="sng" dirty="0" smtClean="0">
                <a:hlinkClick r:id="rId5"/>
              </a:rPr>
              <a:t>/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462018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268760"/>
            <a:ext cx="7776864" cy="4392488"/>
          </a:xfr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altLang="ru-RU" sz="1400" dirty="0"/>
              <a:t>Аванесов В.С. Теория и методика педагогических измерений </a:t>
            </a:r>
            <a:r>
              <a:rPr lang="ru-RU" altLang="ru-RU" sz="1400" dirty="0">
                <a:hlinkClick r:id="rId2"/>
              </a:rPr>
              <a:t>http://testolog.narod.ru/Theory.html</a:t>
            </a:r>
            <a:r>
              <a:rPr lang="ru-RU" altLang="ru-RU" sz="1400" dirty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altLang="ru-RU" sz="1400" dirty="0"/>
              <a:t>Ким В.С. Тестирование учебных достижений </a:t>
            </a:r>
            <a:r>
              <a:rPr lang="ru-RU" altLang="ru-RU" sz="1400" dirty="0">
                <a:hlinkClick r:id="rId3"/>
              </a:rPr>
              <a:t>http://clipperkim.narod.ru/test/monotest/index.html</a:t>
            </a:r>
            <a:r>
              <a:rPr lang="ru-RU" altLang="ru-RU" sz="1400" dirty="0"/>
              <a:t> </a:t>
            </a:r>
            <a:endParaRPr lang="ru-RU" altLang="ru-RU" sz="1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altLang="ru-RU" sz="1400" dirty="0" smtClean="0"/>
              <a:t>Основы </a:t>
            </a:r>
            <a:r>
              <a:rPr lang="ru-RU" altLang="ru-RU" sz="1400" dirty="0"/>
              <a:t>психодиагностики. Учебное пособие для студентов педвузов / под общ. редакцией А.Г. Шмелева — Москва, Ростов-на-Дону: «Феникс», 1996. — 544 с. </a:t>
            </a:r>
            <a:r>
              <a:rPr lang="ru-RU" altLang="ru-RU" sz="1400" dirty="0">
                <a:hlinkClick r:id="rId4"/>
              </a:rPr>
              <a:t>http://www.pedlib.ru/Books/3/0243/index.shtml</a:t>
            </a:r>
            <a:r>
              <a:rPr lang="ru-RU" altLang="ru-RU" sz="1400" dirty="0"/>
              <a:t>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altLang="ru-RU" sz="1400" dirty="0"/>
              <a:t>Приказ МО РФ от 17.04.2000 1122 «О сертификации качества педагогических тестовых материалов» </a:t>
            </a:r>
            <a:r>
              <a:rPr lang="ru-RU" altLang="ru-RU" sz="1400" dirty="0">
                <a:hlinkClick r:id="rId5"/>
              </a:rPr>
              <a:t>http://www.edu.ru/db/mo/Data/d_00/1122.html#1</a:t>
            </a:r>
            <a:r>
              <a:rPr lang="ru-RU" altLang="ru-RU" sz="1400" dirty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altLang="ru-RU" sz="1400" dirty="0" smtClean="0"/>
              <a:t>Издания АСТ-Центра</a:t>
            </a:r>
            <a:r>
              <a:rPr lang="ru-RU" sz="1400" dirty="0"/>
              <a:t> </a:t>
            </a:r>
            <a:r>
              <a:rPr lang="ru-RU" sz="1400" dirty="0" smtClean="0"/>
              <a:t> (ООО </a:t>
            </a:r>
            <a:r>
              <a:rPr lang="ru-RU" sz="1400" dirty="0"/>
              <a:t>«Независимый Центр тестирования  качества обучения</a:t>
            </a:r>
            <a:r>
              <a:rPr lang="ru-RU" sz="1400" dirty="0" smtClean="0"/>
              <a:t>»)</a:t>
            </a:r>
            <a:r>
              <a:rPr lang="ru-RU" altLang="ru-RU" sz="1400" dirty="0"/>
              <a:t/>
            </a:r>
            <a:br>
              <a:rPr lang="ru-RU" altLang="ru-RU" sz="1400" dirty="0"/>
            </a:br>
            <a:r>
              <a:rPr lang="en-US" altLang="ru-RU" sz="1400" dirty="0">
                <a:hlinkClick r:id="rId6"/>
              </a:rPr>
              <a:t>http://www.ast-centre.ru/books/nashi_izdaniya/</a:t>
            </a:r>
            <a:r>
              <a:rPr lang="ru-RU" altLang="ru-RU" sz="1400" dirty="0"/>
              <a:t> </a:t>
            </a:r>
            <a:endParaRPr lang="ru-RU" altLang="ru-RU" sz="1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>
                <a:hlinkClick r:id="rId7"/>
              </a:rPr>
              <a:t>https://fipi.ru</a:t>
            </a:r>
            <a:r>
              <a:rPr lang="en-US" sz="1400" dirty="0" smtClean="0">
                <a:hlinkClick r:id="rId7"/>
              </a:rPr>
              <a:t>/</a:t>
            </a:r>
            <a:r>
              <a:rPr lang="ru-RU" sz="1400" dirty="0" smtClean="0"/>
              <a:t>  Федеральное </a:t>
            </a:r>
            <a:r>
              <a:rPr lang="ru-RU" sz="1400" dirty="0"/>
              <a:t>государственное бюджетное научное учреждение «Федеральный институт педагогических измерений» занимается исследованиями в области оценки качества образования. Учредителем института является Федеральная служба по надзору в сфере образования и науки Российской Федерации (</a:t>
            </a:r>
            <a:r>
              <a:rPr lang="ru-RU" sz="1400" dirty="0" err="1"/>
              <a:t>Рособрнадзор</a:t>
            </a:r>
            <a:r>
              <a:rPr lang="ru-RU" sz="1400" dirty="0" smtClean="0"/>
              <a:t>).</a:t>
            </a:r>
            <a:endParaRPr lang="ru-RU" sz="140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6048672" cy="504056"/>
          </a:xfrm>
        </p:spPr>
        <p:txBody>
          <a:bodyPr>
            <a:normAutofit/>
          </a:bodyPr>
          <a:lstStyle/>
          <a:p>
            <a:r>
              <a:rPr lang="ru-RU" sz="2500" dirty="0" smtClean="0"/>
              <a:t>Рекомендуемые источники:</a:t>
            </a: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82697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/>
          <a:lstStyle/>
          <a:p>
            <a:r>
              <a:rPr lang="ru-RU" sz="2500" dirty="0" smtClean="0"/>
              <a:t>Рекомендуемые источники</a:t>
            </a:r>
            <a:endParaRPr lang="ru-RU" sz="25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82269" y="1268760"/>
            <a:ext cx="7694187" cy="40523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sz="1400" b="1" dirty="0" err="1" smtClean="0">
                <a:hlinkClick r:id="rId2"/>
              </a:rPr>
              <a:t>Карданова</a:t>
            </a:r>
            <a:r>
              <a:rPr lang="ru-RU" sz="1400" b="1" dirty="0" smtClean="0">
                <a:hlinkClick r:id="rId2"/>
              </a:rPr>
              <a:t> </a:t>
            </a:r>
            <a:r>
              <a:rPr lang="ru-RU" sz="1400" b="1" dirty="0">
                <a:hlinkClick r:id="rId2"/>
              </a:rPr>
              <a:t>Е. Ю.</a:t>
            </a:r>
            <a:r>
              <a:rPr lang="ru-RU" sz="1400" b="1" dirty="0"/>
              <a:t> </a:t>
            </a:r>
            <a:r>
              <a:rPr lang="ru-RU" sz="1400" b="1" dirty="0">
                <a:hlinkClick r:id="rId3"/>
              </a:rPr>
              <a:t>Моделирование и параметризация тестов: основы теории и приложения</a:t>
            </a:r>
            <a:r>
              <a:rPr lang="ru-RU" sz="1400" b="1" dirty="0"/>
              <a:t> М.: Федеральный центр тестирования, 2008.</a:t>
            </a:r>
          </a:p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altLang="ru-RU" sz="1400" b="1" dirty="0" smtClean="0"/>
              <a:t> Майоров </a:t>
            </a:r>
            <a:r>
              <a:rPr lang="ru-RU" altLang="ru-RU" sz="1400" b="1" dirty="0"/>
              <a:t>А.Н. Теория и практика создания тестов для системы образования. – М., "Интеллект-центр", 2001. – 296 с.</a:t>
            </a:r>
          </a:p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altLang="ru-RU" sz="1400" b="1" dirty="0" err="1"/>
              <a:t>Челышкова</a:t>
            </a:r>
            <a:r>
              <a:rPr lang="ru-RU" altLang="ru-RU" sz="1400" b="1" dirty="0"/>
              <a:t> М. Б., Теория и практика конструирования педагогических тестов: Учебное пособие. – М: Логос, 2002. –  432 с.</a:t>
            </a:r>
          </a:p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altLang="ru-RU" sz="1400" b="1" dirty="0"/>
              <a:t>Васильев В.И., </a:t>
            </a:r>
            <a:r>
              <a:rPr lang="ru-RU" altLang="ru-RU" sz="1400" b="1" dirty="0" err="1"/>
              <a:t>Киринюк</a:t>
            </a:r>
            <a:r>
              <a:rPr lang="ru-RU" altLang="ru-RU" sz="1400" b="1" dirty="0"/>
              <a:t> А.А., Тягунова Т.Н. Требования к программно-дидактическим тестовым материалам и технологиям компьютерного тестирования. – М.: Издательство МГУП, 2005.</a:t>
            </a:r>
            <a:endParaRPr lang="en-US" altLang="ru-RU" sz="1400" b="1" dirty="0"/>
          </a:p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altLang="ru-RU" sz="1400" b="1" dirty="0"/>
              <a:t>Красильникова В.А. Теория и технологии компьютерного обучения и тестирования. – М., «Дом педагогики», ИПК ГОУ ОГУ, 2009. – 33 с.</a:t>
            </a:r>
          </a:p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altLang="ru-RU" sz="1400" b="1" dirty="0"/>
              <a:t>Красильникова В.А., </a:t>
            </a:r>
            <a:r>
              <a:rPr lang="ru-RU" altLang="ru-RU" sz="1400" b="1" dirty="0" err="1"/>
              <a:t>Запорожко</a:t>
            </a:r>
            <a:r>
              <a:rPr lang="ru-RU" altLang="ru-RU" sz="1400" b="1" dirty="0"/>
              <a:t> В.В. Разработка заданий для компьютерного тестирования / Информатика и информационные технологии в образовании, научных исследованиях и производстве. Юбилейный сборник научных и научно-методических трудов, посвященный 10-летию кафедры информатики.– Оренбург: ИПК ГОУ ОГУ, 2007. – C. 72-80. -  </a:t>
            </a:r>
            <a:r>
              <a:rPr lang="ru-RU" altLang="ru-RU" sz="1400" b="1" dirty="0">
                <a:hlinkClick r:id="rId4"/>
              </a:rPr>
              <a:t>http://ito.osu.ru/userfiles/stat_2007_2.pdf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300005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8136904" cy="1296144"/>
          </a:xfrm>
        </p:spPr>
        <p:txBody>
          <a:bodyPr>
            <a:normAutofit/>
          </a:bodyPr>
          <a:lstStyle/>
          <a:p>
            <a:r>
              <a:rPr lang="ru-RU" sz="2500" dirty="0"/>
              <a:t>Требования к </a:t>
            </a:r>
            <a:r>
              <a:rPr lang="ru-RU" sz="2500" dirty="0" smtClean="0"/>
              <a:t>составлению </a:t>
            </a:r>
            <a:br>
              <a:rPr lang="ru-RU" sz="2500" dirty="0" smtClean="0"/>
            </a:br>
            <a:r>
              <a:rPr lang="ru-RU" sz="2500" dirty="0" smtClean="0"/>
              <a:t>тестовых заданий</a:t>
            </a:r>
            <a:br>
              <a:rPr lang="ru-RU" sz="2500" dirty="0" smtClean="0"/>
            </a:br>
            <a:r>
              <a:rPr lang="ru-RU" sz="2500" dirty="0" smtClean="0"/>
              <a:t>для компьютерного тестирования</a:t>
            </a:r>
            <a:endParaRPr lang="ru-RU" sz="25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2267287"/>
            <a:ext cx="7632848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ru-RU" altLang="ru-RU" dirty="0"/>
              <a:t>Краткость и логичность суждения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ru-RU" altLang="ru-RU" dirty="0"/>
              <a:t>Однозначность заключения 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ru-RU" altLang="ru-RU" b="1" dirty="0"/>
              <a:t>Повествовательная </a:t>
            </a:r>
            <a:r>
              <a:rPr lang="ru-RU" altLang="ru-RU" dirty="0"/>
              <a:t>форма логического высказывания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ru-RU" altLang="ru-RU" dirty="0"/>
              <a:t>Грамматическая согласованность частей ТЗ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ru-RU" altLang="ru-RU" dirty="0"/>
              <a:t>Узнаваемость формы ТЗ</a:t>
            </a:r>
          </a:p>
        </p:txBody>
      </p:sp>
    </p:spTree>
    <p:extLst>
      <p:ext uri="{BB962C8B-B14F-4D97-AF65-F5344CB8AC3E}">
        <p14:creationId xmlns:p14="http://schemas.microsoft.com/office/powerpoint/2010/main" val="297215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8064896" cy="576064"/>
          </a:xfrm>
        </p:spPr>
        <p:txBody>
          <a:bodyPr>
            <a:noAutofit/>
          </a:bodyPr>
          <a:lstStyle/>
          <a:p>
            <a:r>
              <a:rPr lang="ru-RU" sz="2500" dirty="0"/>
              <a:t>Типы заданий закрытой формы: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47236"/>
              </p:ext>
            </p:extLst>
          </p:nvPr>
        </p:nvGraphicFramePr>
        <p:xfrm>
          <a:off x="431539" y="1268760"/>
          <a:ext cx="8280922" cy="3445567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4140461"/>
                <a:gridCol w="4140461"/>
              </a:tblGrid>
              <a:tr h="3801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800" dirty="0" smtClean="0"/>
                        <a:t>ТИП задания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800" dirty="0" smtClean="0"/>
                        <a:t>ИНСТРУКЦИЯ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4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1. С выбором одного правильного ответа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ru-RU" sz="1800" dirty="0" smtClean="0"/>
                        <a:t>Выберите наиболее правильный ответ из списка предложенных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424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ru-RU" sz="1800" dirty="0" smtClean="0"/>
                        <a:t>2. С выбором всех правильных ответов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ru-RU" sz="1800" dirty="0" smtClean="0"/>
                        <a:t>Выберите все правильные ответы из списка предложенных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8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3. Верно/Неверно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ru-RU" sz="1800" dirty="0" smtClean="0"/>
                        <a:t>Необходимо выбрать верно или неверно данное утверждение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464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920880" cy="864096"/>
          </a:xfrm>
        </p:spPr>
        <p:txBody>
          <a:bodyPr>
            <a:noAutofit/>
          </a:bodyPr>
          <a:lstStyle/>
          <a:p>
            <a:r>
              <a:rPr lang="ru-RU" sz="2500" dirty="0"/>
              <a:t>Шесть </a:t>
            </a:r>
            <a:r>
              <a:rPr lang="ru-RU" sz="2500" dirty="0" smtClean="0"/>
              <a:t>советов по композиции </a:t>
            </a:r>
            <a:r>
              <a:rPr lang="ru-RU" sz="2500" dirty="0"/>
              <a:t>заданий закрытой формы: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700808"/>
            <a:ext cx="792088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en-US" dirty="0" smtClean="0"/>
              <a:t> </a:t>
            </a:r>
            <a:r>
              <a:rPr lang="ru-RU" dirty="0" smtClean="0"/>
              <a:t>Избегайте </a:t>
            </a:r>
            <a:r>
              <a:rPr lang="ru-RU" dirty="0"/>
              <a:t>в тексте задания неясности или двусмысленности и никогда не используйте фразу «как вы думаете</a:t>
            </a:r>
            <a:r>
              <a:rPr lang="ru-RU" dirty="0" smtClean="0"/>
              <a:t>».</a:t>
            </a:r>
            <a:endParaRPr lang="ru-RU" dirty="0"/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ru-RU" dirty="0"/>
              <a:t>2. Избегайте в задании таких слов, которые могут выглядеть как подсказка, включая однокоренные слова в тексте задания и в ответах</a:t>
            </a:r>
            <a:r>
              <a:rPr lang="ru-RU" dirty="0" smtClean="0"/>
              <a:t>.</a:t>
            </a:r>
            <a:endParaRPr lang="ru-RU" dirty="0"/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ru-RU" dirty="0"/>
              <a:t>3. При формулировке ответных альтернатив старайтесь не </a:t>
            </a:r>
            <a:r>
              <a:rPr lang="ru-RU" dirty="0" smtClean="0"/>
              <a:t>использовать </a:t>
            </a:r>
            <a:r>
              <a:rPr lang="ru-RU" dirty="0"/>
              <a:t>без необходимости слова: все, ни одного, никогда, всегда; и выражения: ни один из перечисленных, все перечисленные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153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920880" cy="864096"/>
          </a:xfrm>
        </p:spPr>
        <p:txBody>
          <a:bodyPr>
            <a:noAutofit/>
          </a:bodyPr>
          <a:lstStyle/>
          <a:p>
            <a:r>
              <a:rPr lang="ru-RU" sz="2500" dirty="0"/>
              <a:t>Шесть </a:t>
            </a:r>
            <a:r>
              <a:rPr lang="ru-RU" sz="2500" dirty="0" smtClean="0"/>
              <a:t>советов по композиции </a:t>
            </a:r>
            <a:r>
              <a:rPr lang="ru-RU" sz="2500" dirty="0"/>
              <a:t>заданий закрытой формы: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696740"/>
            <a:ext cx="792088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ru-RU" dirty="0" smtClean="0"/>
              <a:t>4</a:t>
            </a:r>
            <a:r>
              <a:rPr lang="ru-RU" dirty="0"/>
              <a:t>. Больший текст включайте в основную часть задания, а для ответных альтернатив оставляйте только важные, ключевые слова</a:t>
            </a:r>
            <a:r>
              <a:rPr lang="ru-RU" dirty="0" smtClean="0"/>
              <a:t>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ru-RU" dirty="0" smtClean="0"/>
              <a:t>5</a:t>
            </a:r>
            <a:r>
              <a:rPr lang="ru-RU" dirty="0"/>
              <a:t>. Старайтесь, чтобы все ответные альтернативы к одному заданию были примерно одной длины, включая правильные ответы</a:t>
            </a:r>
            <a:r>
              <a:rPr lang="ru-RU" dirty="0" smtClean="0"/>
              <a:t>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ru-RU" dirty="0" smtClean="0"/>
              <a:t>6</a:t>
            </a:r>
            <a:r>
              <a:rPr lang="ru-RU" dirty="0"/>
              <a:t>. Не забывайте соблюдать правила русского языка (орфография, знаки препинания, согласованность в числе, падеже, роде).</a:t>
            </a:r>
          </a:p>
        </p:txBody>
      </p:sp>
    </p:spTree>
    <p:extLst>
      <p:ext uri="{BB962C8B-B14F-4D97-AF65-F5344CB8AC3E}">
        <p14:creationId xmlns:p14="http://schemas.microsoft.com/office/powerpoint/2010/main" val="196554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6480720" cy="836672"/>
          </a:xfrm>
        </p:spPr>
        <p:txBody>
          <a:bodyPr>
            <a:noAutofit/>
          </a:bodyPr>
          <a:lstStyle/>
          <a:p>
            <a:r>
              <a:rPr lang="ru-RU" altLang="ru-RU" sz="2500" dirty="0"/>
              <a:t>Заповедь №1</a:t>
            </a:r>
            <a:br>
              <a:rPr lang="ru-RU" altLang="ru-RU" sz="2500" dirty="0"/>
            </a:br>
            <a:r>
              <a:rPr lang="ru-RU" altLang="ru-RU" sz="2500" dirty="0"/>
              <a:t>для разработчика тестов</a:t>
            </a:r>
            <a:endParaRPr lang="ru-RU" sz="25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1700808"/>
            <a:ext cx="77768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ru-RU" altLang="ru-RU" dirty="0"/>
              <a:t>Думать не только о </a:t>
            </a:r>
            <a:r>
              <a:rPr lang="ru-RU" altLang="ru-RU" dirty="0">
                <a:solidFill>
                  <a:schemeClr val="accent3">
                    <a:lumMod val="50000"/>
                  </a:schemeClr>
                </a:solidFill>
              </a:rPr>
              <a:t>содержании </a:t>
            </a:r>
            <a:r>
              <a:rPr lang="ru-RU" altLang="ru-RU" dirty="0"/>
              <a:t>тестового задания, </a:t>
            </a:r>
            <a:r>
              <a:rPr lang="ru-RU" altLang="ru-RU" dirty="0" smtClean="0"/>
              <a:t>но </a:t>
            </a:r>
            <a:r>
              <a:rPr lang="ru-RU" altLang="ru-RU" dirty="0"/>
              <a:t>и о том, сколько времени студент </a:t>
            </a:r>
            <a:r>
              <a:rPr lang="ru-RU" altLang="ru-RU" dirty="0" smtClean="0"/>
              <a:t>потратит на </a:t>
            </a:r>
            <a:r>
              <a:rPr lang="ru-RU" altLang="ru-RU" dirty="0"/>
              <a:t>его </a:t>
            </a:r>
            <a:r>
              <a:rPr lang="ru-RU" altLang="ru-RU" dirty="0" smtClean="0">
                <a:solidFill>
                  <a:schemeClr val="accent3">
                    <a:lumMod val="50000"/>
                  </a:schemeClr>
                </a:solidFill>
              </a:rPr>
              <a:t>восприятие.</a:t>
            </a:r>
            <a:endParaRPr lang="ru-RU" altLang="ru-RU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ru-RU" altLang="ru-RU" dirty="0"/>
              <a:t>Его важнейшая обязанность – </a:t>
            </a:r>
            <a:r>
              <a:rPr lang="ru-RU" altLang="ru-RU" dirty="0">
                <a:solidFill>
                  <a:schemeClr val="accent3">
                    <a:lumMod val="50000"/>
                  </a:schemeClr>
                </a:solidFill>
              </a:rPr>
              <a:t>экономия </a:t>
            </a:r>
            <a:r>
              <a:rPr lang="ru-RU" altLang="ru-RU" dirty="0"/>
              <a:t>драгоценного </a:t>
            </a:r>
            <a:r>
              <a:rPr lang="ru-RU" altLang="ru-RU" dirty="0">
                <a:solidFill>
                  <a:schemeClr val="accent3">
                    <a:lumMod val="50000"/>
                  </a:schemeClr>
                </a:solidFill>
              </a:rPr>
              <a:t>времени </a:t>
            </a:r>
            <a:r>
              <a:rPr lang="ru-RU" altLang="ru-RU" dirty="0" smtClean="0"/>
              <a:t>студента.</a:t>
            </a: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8007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692696"/>
            <a:ext cx="792088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 algn="just">
              <a:lnSpc>
                <a:spcPct val="150000"/>
              </a:lnSpc>
            </a:pPr>
            <a:r>
              <a:rPr lang="ru-RU" dirty="0" smtClean="0"/>
              <a:t>Чтение </a:t>
            </a:r>
            <a:r>
              <a:rPr lang="ru-RU" dirty="0"/>
              <a:t>текста с экрана монитора происходит приблизительно на 25% медленнее, чем чтение печатного текста. </a:t>
            </a:r>
            <a:endParaRPr lang="ru-RU" dirty="0" smtClean="0"/>
          </a:p>
          <a:p>
            <a:pPr algn="just">
              <a:lnSpc>
                <a:spcPct val="150000"/>
              </a:lnSpc>
            </a:pPr>
            <a:endParaRPr lang="ru-RU" dirty="0"/>
          </a:p>
          <a:p>
            <a:pPr indent="363538" algn="just">
              <a:lnSpc>
                <a:spcPct val="150000"/>
              </a:lnSpc>
            </a:pPr>
            <a:r>
              <a:rPr lang="ru-RU" dirty="0"/>
              <a:t>Чтение текста осуществляется в виде буквы Z: из левого верхнего угла – направо по горизонтали, затем  по диагонали в левый нижний угол и вновь направо по горизонтали. </a:t>
            </a:r>
            <a:endParaRPr lang="ru-RU" dirty="0" smtClean="0"/>
          </a:p>
          <a:p>
            <a:pPr algn="just">
              <a:lnSpc>
                <a:spcPct val="150000"/>
              </a:lnSpc>
            </a:pPr>
            <a:r>
              <a:rPr lang="ru-RU" dirty="0" smtClean="0"/>
              <a:t>Отсюда </a:t>
            </a:r>
            <a:r>
              <a:rPr lang="ru-RU" dirty="0"/>
              <a:t>вытекает принцип «перевернутой пирамиды» в написании и размещении текста на экране: </a:t>
            </a:r>
            <a:endParaRPr lang="ru-RU" dirty="0" smtClean="0"/>
          </a:p>
          <a:p>
            <a:pPr algn="just">
              <a:lnSpc>
                <a:spcPct val="150000"/>
              </a:lnSpc>
            </a:pPr>
            <a:endParaRPr lang="ru-RU" dirty="0"/>
          </a:p>
          <a:p>
            <a:pPr algn="ctr">
              <a:lnSpc>
                <a:spcPct val="150000"/>
              </a:lnSpc>
            </a:pPr>
            <a:r>
              <a:rPr lang="ru-RU" b="1" dirty="0" smtClean="0"/>
              <a:t>Лучше </a:t>
            </a:r>
            <a:r>
              <a:rPr lang="ru-RU" b="1" dirty="0"/>
              <a:t>длинный вопрос и короткие ответы в тесте, чем </a:t>
            </a:r>
            <a:r>
              <a:rPr lang="ru-RU" b="1" dirty="0" smtClean="0"/>
              <a:t>наоборот!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42879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1268759"/>
            <a:ext cx="813690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ru-RU" altLang="ru-RU" b="1" i="1" dirty="0">
                <a:solidFill>
                  <a:schemeClr val="accent3">
                    <a:lumMod val="50000"/>
                  </a:schemeClr>
                </a:solidFill>
              </a:rPr>
              <a:t>Чем лаконичнее задание,</a:t>
            </a:r>
            <a:br>
              <a:rPr lang="ru-RU" altLang="ru-RU" b="1" i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altLang="ru-RU" b="1" i="1" dirty="0">
                <a:solidFill>
                  <a:schemeClr val="accent3">
                    <a:lumMod val="50000"/>
                  </a:schemeClr>
                </a:solidFill>
              </a:rPr>
              <a:t>тем лучше оно воспринимается!</a:t>
            </a:r>
            <a:r>
              <a:rPr lang="ru-RU" alt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ru-RU" altLang="ru-RU" dirty="0"/>
              <a:t>«Лишние» слова, не несущие смысловой нагрузки, должны быть из ТЗ удалены </a:t>
            </a:r>
          </a:p>
          <a:p>
            <a:pPr>
              <a:lnSpc>
                <a:spcPct val="150000"/>
              </a:lnSpc>
            </a:pPr>
            <a:r>
              <a:rPr lang="ru-RU" altLang="ru-RU" dirty="0"/>
              <a:t>На первое место в формулировке  необходимо выносить </a:t>
            </a:r>
            <a:r>
              <a:rPr lang="ru-RU" altLang="ru-RU" b="1" dirty="0">
                <a:solidFill>
                  <a:schemeClr val="accent3">
                    <a:lumMod val="50000"/>
                  </a:schemeClr>
                </a:solidFill>
              </a:rPr>
              <a:t>ключевое слово,</a:t>
            </a:r>
            <a:r>
              <a:rPr lang="ru-RU" altLang="ru-RU" b="1" dirty="0"/>
              <a:t> </a:t>
            </a:r>
            <a:r>
              <a:rPr lang="ru-RU" altLang="ru-RU" dirty="0"/>
              <a:t>в котором содержится основной смысл задания</a:t>
            </a:r>
            <a:r>
              <a:rPr lang="ru-RU" altLang="ru-RU" dirty="0">
                <a:solidFill>
                  <a:schemeClr val="accent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0211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1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Курс Мудл</Template>
  <TotalTime>588</TotalTime>
  <Words>1244</Words>
  <Application>Microsoft Office PowerPoint</Application>
  <PresentationFormat>Экран (4:3)</PresentationFormat>
  <Paragraphs>256</Paragraphs>
  <Slides>28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Тема1</vt:lpstr>
      <vt:lpstr>Тестовые задания закрытой формы</vt:lpstr>
      <vt:lpstr>Классификация форм тестовых заданий</vt:lpstr>
      <vt:lpstr>Требования к составлению  тестовых заданий для компьютерного тестирования</vt:lpstr>
      <vt:lpstr>Типы заданий закрытой формы:</vt:lpstr>
      <vt:lpstr>Шесть советов по композиции заданий закрытой формы:</vt:lpstr>
      <vt:lpstr>Шесть советов по композиции заданий закрытой формы:</vt:lpstr>
      <vt:lpstr>Заповедь №1 для разработчика тестов</vt:lpstr>
      <vt:lpstr>Презентация PowerPoint</vt:lpstr>
      <vt:lpstr>Презентация PowerPoint</vt:lpstr>
      <vt:lpstr>Презентация PowerPoint</vt:lpstr>
      <vt:lpstr>1. Формулировка задания в форме вопроса</vt:lpstr>
      <vt:lpstr>Презентация PowerPoint</vt:lpstr>
      <vt:lpstr>Презентация PowerPoint</vt:lpstr>
      <vt:lpstr>2. Повторяющиеся слова или словосочетания</vt:lpstr>
      <vt:lpstr>Презентация PowerPoint</vt:lpstr>
      <vt:lpstr>Презентация PowerPoint</vt:lpstr>
      <vt:lpstr>3. Лишние слова в формулировке  ТЗ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показатели качества  тестовых заданий при экспертизе</vt:lpstr>
      <vt:lpstr>Основные показатели качества  тестовых заданий при экспертизе</vt:lpstr>
      <vt:lpstr>Используемые источники</vt:lpstr>
      <vt:lpstr>Рекомендуемые источники:</vt:lpstr>
      <vt:lpstr>Рекомендуемые источники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Типы заданий закрытой формы:</dc:title>
  <dc:creator>User</dc:creator>
  <cp:lastModifiedBy>Я</cp:lastModifiedBy>
  <cp:revision>95</cp:revision>
  <dcterms:created xsi:type="dcterms:W3CDTF">2020-04-27T04:45:52Z</dcterms:created>
  <dcterms:modified xsi:type="dcterms:W3CDTF">2020-05-25T10:58:09Z</dcterms:modified>
</cp:coreProperties>
</file>