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AAE2B-7591-489A-BA90-FFBD1CED9D3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F43C8-565C-465D-AC4B-F20D17803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9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1B7B5-2764-4629-9344-CBFD6789B45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56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971600" y="-925"/>
            <a:ext cx="4392488" cy="3834589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59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6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97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" y="548680"/>
            <a:ext cx="7520940" cy="548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504" y="548680"/>
            <a:ext cx="8928992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83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971600" y="-27384"/>
            <a:ext cx="4464496" cy="383459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57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3195776" cy="33249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976" y="1412776"/>
            <a:ext cx="3200400" cy="33123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11530" y="548680"/>
            <a:ext cx="7520940" cy="548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7504" y="548680"/>
            <a:ext cx="8928992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3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874520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032" y="126876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032" y="1874520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504" y="548680"/>
            <a:ext cx="8928992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96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" y="548680"/>
            <a:ext cx="7520940" cy="548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504" y="548680"/>
            <a:ext cx="8928992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77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504" y="548680"/>
            <a:ext cx="8856984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75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34342"/>
                </a:solidFill>
              </a:rPr>
              <a:pPr/>
              <a:t>‹#›</a:t>
            </a:fld>
            <a:endParaRPr lang="ru-RU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4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6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340" y="54868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1875" y="6583680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9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tainme.ru/post/kompyuternye-testy-ot-lineynosti-k-adaptivnost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dutainme.ru/post/open-test/" TargetMode="External"/><Relationship Id="rId4" Type="http://schemas.openxmlformats.org/officeDocument/2006/relationships/hyperlink" Target="http://www.edutainme.ru/post/kak-sozdat-idealnyy-kompyuternyy-tes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lipperkim.narod.ru/test/monotest/index.html" TargetMode="External"/><Relationship Id="rId7" Type="http://schemas.openxmlformats.org/officeDocument/2006/relationships/hyperlink" Target="https://fipi.ru/" TargetMode="External"/><Relationship Id="rId2" Type="http://schemas.openxmlformats.org/officeDocument/2006/relationships/hyperlink" Target="http://testolog.narod.ru/Theor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t-centre.ru/books/nashi_izdaniya/" TargetMode="External"/><Relationship Id="rId5" Type="http://schemas.openxmlformats.org/officeDocument/2006/relationships/hyperlink" Target="http://www.edu.ru/db/mo/Data/d_00/1122.html#1" TargetMode="External"/><Relationship Id="rId4" Type="http://schemas.openxmlformats.org/officeDocument/2006/relationships/hyperlink" Target="http://www.pedlib.ru/Books/3/0243/index.s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hse.ru/view/82229884" TargetMode="External"/><Relationship Id="rId2" Type="http://schemas.openxmlformats.org/officeDocument/2006/relationships/hyperlink" Target="https://www.hse.ru/org/persons/17257426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ito.osu.ru/userfiles/stat_2007_2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961904" y="2109878"/>
            <a:ext cx="5648623" cy="1204306"/>
          </a:xfrm>
        </p:spPr>
        <p:txBody>
          <a:bodyPr/>
          <a:lstStyle/>
          <a:p>
            <a:r>
              <a:rPr lang="ru-RU" sz="3600" dirty="0" smtClean="0"/>
              <a:t>Тестовые задания на установление соответствия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881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520940" cy="792088"/>
          </a:xfrm>
        </p:spPr>
        <p:txBody>
          <a:bodyPr/>
          <a:lstStyle/>
          <a:p>
            <a:r>
              <a:rPr lang="ru-RU" sz="2500" dirty="0" smtClean="0"/>
              <a:t>Подтип:  Выбор пропущенных слов </a:t>
            </a:r>
            <a:br>
              <a:rPr lang="ru-RU" sz="2500" dirty="0" smtClean="0"/>
            </a:br>
            <a:r>
              <a:rPr lang="ru-RU" sz="2000" dirty="0" smtClean="0"/>
              <a:t>(из списка предложенных)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5943600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141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548680"/>
            <a:ext cx="7920880" cy="864096"/>
          </a:xfrm>
        </p:spPr>
        <p:txBody>
          <a:bodyPr>
            <a:noAutofit/>
          </a:bodyPr>
          <a:lstStyle/>
          <a:p>
            <a:r>
              <a:rPr lang="ru-RU" altLang="ru-RU" sz="2500" dirty="0" smtClean="0">
                <a:solidFill>
                  <a:srgbClr val="000000"/>
                </a:solidFill>
              </a:rPr>
              <a:t>Задания  </a:t>
            </a:r>
            <a:r>
              <a:rPr lang="ru-RU" altLang="ru-RU" sz="2500" dirty="0">
                <a:solidFill>
                  <a:srgbClr val="000000"/>
                </a:solidFill>
              </a:rPr>
              <a:t>на установление </a:t>
            </a:r>
            <a:r>
              <a:rPr lang="ru-RU" altLang="ru-RU" sz="2500" dirty="0" smtClean="0">
                <a:solidFill>
                  <a:srgbClr val="000000"/>
                </a:solidFill>
              </a:rPr>
              <a:t>правильной </a:t>
            </a:r>
            <a:r>
              <a:rPr lang="ru-RU" altLang="ru-RU" sz="2500" dirty="0">
                <a:solidFill>
                  <a:srgbClr val="000000"/>
                </a:solidFill>
              </a:rPr>
              <a:t>последовательности</a:t>
            </a:r>
            <a:r>
              <a:rPr lang="en-US" altLang="ru-RU" sz="2500" dirty="0">
                <a:solidFill>
                  <a:srgbClr val="000000"/>
                </a:solidFill>
              </a:rPr>
              <a:t>/</a:t>
            </a:r>
            <a:r>
              <a:rPr lang="ru-RU" altLang="ru-RU" sz="2500" dirty="0">
                <a:solidFill>
                  <a:srgbClr val="000000"/>
                </a:solidFill>
              </a:rPr>
              <a:t> «перетаскивание</a:t>
            </a:r>
            <a:r>
              <a:rPr lang="ru-RU" altLang="ru-RU" sz="2500" dirty="0" smtClean="0">
                <a:solidFill>
                  <a:srgbClr val="000000"/>
                </a:solidFill>
              </a:rPr>
              <a:t>»</a:t>
            </a:r>
            <a:endParaRPr lang="ru-RU" altLang="ru-RU" sz="2500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700808"/>
            <a:ext cx="7632848" cy="1872208"/>
          </a:xfrm>
        </p:spPr>
        <p:txBody>
          <a:bodyPr/>
          <a:lstStyle/>
          <a:p>
            <a:pPr marL="0" indent="449263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ru-RU" altLang="ru-RU" dirty="0" smtClean="0"/>
              <a:t>Испытуемый перемещает выбранные объекты и расстанавливает их в нужном месте в правильной последовательности (например, в хронологическом порядке, по возрастанию, по этапам развития процесса и т.д.)</a:t>
            </a:r>
          </a:p>
        </p:txBody>
      </p:sp>
    </p:spTree>
    <p:extLst>
      <p:ext uri="{BB962C8B-B14F-4D97-AF65-F5344CB8AC3E}">
        <p14:creationId xmlns:p14="http://schemas.microsoft.com/office/powerpoint/2010/main" val="4129231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936934" cy="8640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sz="2500" dirty="0"/>
              <a:t>Задания  на установление </a:t>
            </a:r>
            <a:r>
              <a:rPr lang="ru-RU" altLang="ru-RU" sz="2500" dirty="0" smtClean="0"/>
              <a:t>правильной </a:t>
            </a:r>
            <a:r>
              <a:rPr lang="ru-RU" altLang="ru-RU" sz="2500" dirty="0"/>
              <a:t>последовательности</a:t>
            </a:r>
            <a:r>
              <a:rPr lang="en-US" altLang="ru-RU" sz="2500" dirty="0"/>
              <a:t>/</a:t>
            </a:r>
            <a:r>
              <a:rPr lang="ru-RU" altLang="ru-RU" sz="2500" dirty="0"/>
              <a:t> «перетаскивание»</a:t>
            </a:r>
            <a:endParaRPr lang="en-US" alt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700808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</a:rPr>
              <a:t>Подобная форма заданий используется, когда требуется оценить знания этапов и событий какого-либо процесса. </a:t>
            </a:r>
            <a:endParaRPr lang="ru-RU" b="1" dirty="0" smtClean="0">
              <a:solidFill>
                <a:srgbClr val="000000"/>
              </a:solidFill>
            </a:endParaRPr>
          </a:p>
          <a:p>
            <a:pPr indent="449263" algn="just"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</a:rPr>
              <a:t>Эти </a:t>
            </a:r>
            <a:r>
              <a:rPr lang="ru-RU" b="1" dirty="0">
                <a:solidFill>
                  <a:srgbClr val="000000"/>
                </a:solidFill>
              </a:rPr>
              <a:t>задания также требуют чёткой инструкции, из которой должно быть понятно, в какой форме нужно фиксировать последовательность. </a:t>
            </a:r>
            <a:endParaRPr lang="ru-RU" b="1" dirty="0" smtClean="0">
              <a:solidFill>
                <a:srgbClr val="000000"/>
              </a:solidFill>
            </a:endParaRPr>
          </a:p>
          <a:p>
            <a:pPr indent="449263" algn="just"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</a:rPr>
              <a:t>Оптимально</a:t>
            </a:r>
            <a:r>
              <a:rPr lang="ru-RU" b="1" dirty="0">
                <a:solidFill>
                  <a:srgbClr val="000000"/>
                </a:solidFill>
              </a:rPr>
              <a:t>, если задание содержит от 3 до 7 элементов. </a:t>
            </a:r>
            <a:endParaRPr lang="ru-RU" b="1" dirty="0" smtClean="0">
              <a:solidFill>
                <a:srgbClr val="000000"/>
              </a:solidFill>
            </a:endParaRPr>
          </a:p>
          <a:p>
            <a:pPr indent="449263" algn="just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</a:rPr>
              <a:t>Г</a:t>
            </a:r>
            <a:r>
              <a:rPr lang="ru-RU" b="1" dirty="0" smtClean="0">
                <a:solidFill>
                  <a:srgbClr val="000000"/>
                </a:solidFill>
              </a:rPr>
              <a:t>лавным </a:t>
            </a:r>
            <a:r>
              <a:rPr lang="ru-RU" b="1" dirty="0">
                <a:solidFill>
                  <a:srgbClr val="000000"/>
                </a:solidFill>
              </a:rPr>
              <a:t>при конструировании таких заданий является то, чтобы используемая последовательность не являлась искусственной (например, известной и понятной только автору задания).</a:t>
            </a:r>
          </a:p>
        </p:txBody>
      </p:sp>
    </p:spTree>
    <p:extLst>
      <p:ext uri="{BB962C8B-B14F-4D97-AF65-F5344CB8AC3E}">
        <p14:creationId xmlns:p14="http://schemas.microsoft.com/office/powerpoint/2010/main" val="22829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416824" cy="548640"/>
          </a:xfrm>
        </p:spPr>
        <p:txBody>
          <a:bodyPr/>
          <a:lstStyle/>
          <a:p>
            <a:r>
              <a:rPr lang="ru-RU" sz="2500" dirty="0" smtClean="0"/>
              <a:t>Примеры ИНСТРУКЦИЙ</a:t>
            </a:r>
            <a:endParaRPr lang="ru-RU" sz="25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721119"/>
              </p:ext>
            </p:extLst>
          </p:nvPr>
        </p:nvGraphicFramePr>
        <p:xfrm>
          <a:off x="467544" y="1268760"/>
          <a:ext cx="8280920" cy="274041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104456"/>
                <a:gridCol w="4176464"/>
              </a:tblGrid>
              <a:tr h="454419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ТИП задания</a:t>
                      </a:r>
                      <a:endParaRPr lang="ru-RU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ИНСТРУКЦИЯ</a:t>
                      </a:r>
                      <a:endParaRPr lang="ru-RU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</a:t>
                      </a:r>
                      <a:r>
                        <a:rPr lang="ru-RU" altLang="ru-RU" dirty="0" smtClean="0"/>
                        <a:t>Задания  на установление правильной последовательности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dirty="0" smtClean="0"/>
                        <a:t>(«перетаскивание»)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1.Заполните пропуски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2.Заполните диаграмму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3.Составьте утверждение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4.Соотнесите математическое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значение и его результат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и т.д.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6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520940" cy="792088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Пример задания на установление последовательности</a:t>
            </a:r>
            <a:endParaRPr lang="ru-RU" altLang="ru-RU" sz="3600" dirty="0"/>
          </a:p>
        </p:txBody>
      </p:sp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152400" y="2452688"/>
          <a:ext cx="8991600" cy="363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Точечный рисунок" r:id="rId3" imgW="6428571" imgH="2600000" progId="Paint.Picture">
                  <p:embed/>
                </p:oleObj>
              </mc:Choice>
              <mc:Fallback>
                <p:oleObj name="Точечный рисунок" r:id="rId3" imgW="6428571" imgH="26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52688"/>
                        <a:ext cx="8991600" cy="363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7546" y="1844824"/>
            <a:ext cx="7420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Вставьте в указанные ячейки названия планет солнечной системы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90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920880" cy="864096"/>
          </a:xfrm>
        </p:spPr>
        <p:txBody>
          <a:bodyPr/>
          <a:lstStyle/>
          <a:p>
            <a:r>
              <a:rPr lang="ru-RU" sz="2400" dirty="0"/>
              <a:t>Задания  на установление </a:t>
            </a:r>
            <a:r>
              <a:rPr lang="ru-RU" sz="2400" dirty="0" smtClean="0"/>
              <a:t>правильной </a:t>
            </a:r>
            <a:r>
              <a:rPr lang="ru-RU" sz="2400" dirty="0"/>
              <a:t>последовательности/ «перетаскивание»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700808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</a:rPr>
              <a:t>Инструкция.</a:t>
            </a:r>
            <a:r>
              <a:rPr lang="ru-RU" i="1" dirty="0" smtClean="0">
                <a:solidFill>
                  <a:srgbClr val="000000"/>
                </a:solidFill>
              </a:rPr>
              <a:t> </a:t>
            </a:r>
            <a:r>
              <a:rPr lang="ru-RU" i="1" dirty="0">
                <a:solidFill>
                  <a:srgbClr val="000000"/>
                </a:solidFill>
              </a:rPr>
              <a:t>Вам необходимо составить фразу из представленных фрагментов. </a:t>
            </a:r>
            <a:r>
              <a:rPr lang="ru-RU" i="1" dirty="0" smtClean="0">
                <a:solidFill>
                  <a:srgbClr val="000000"/>
                </a:solidFill>
              </a:rPr>
              <a:t>Перетащите </a:t>
            </a:r>
            <a:r>
              <a:rPr lang="ru-RU" i="1" dirty="0">
                <a:solidFill>
                  <a:srgbClr val="000000"/>
                </a:solidFill>
              </a:rPr>
              <a:t>мышкой элементы и составьте фразу</a:t>
            </a:r>
            <a:r>
              <a:rPr lang="ru-RU" i="1" dirty="0" smtClean="0">
                <a:solidFill>
                  <a:srgbClr val="000000"/>
                </a:solidFill>
              </a:rPr>
              <a:t>.</a:t>
            </a:r>
          </a:p>
          <a:p>
            <a:endParaRPr lang="ru-RU" dirty="0" smtClean="0">
              <a:solidFill>
                <a:srgbClr val="000000"/>
              </a:solidFill>
            </a:endParaRPr>
          </a:p>
          <a:p>
            <a:r>
              <a:rPr lang="ru-RU" b="1" i="1" dirty="0" smtClean="0">
                <a:solidFill>
                  <a:srgbClr val="000000"/>
                </a:solidFill>
              </a:rPr>
              <a:t>Формулировка задания.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Составьте </a:t>
            </a:r>
            <a:r>
              <a:rPr lang="ru-RU" dirty="0">
                <a:solidFill>
                  <a:srgbClr val="000000"/>
                </a:solidFill>
              </a:rPr>
              <a:t>пословицу. Определите порядок следования слов.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4645" t="21708" r="51251" b="69896"/>
          <a:stretch/>
        </p:blipFill>
        <p:spPr bwMode="auto">
          <a:xfrm>
            <a:off x="989495" y="3479417"/>
            <a:ext cx="491417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24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8229046" cy="792088"/>
          </a:xfrm>
        </p:spPr>
        <p:txBody>
          <a:bodyPr/>
          <a:lstStyle/>
          <a:p>
            <a:r>
              <a:rPr lang="ru-RU" sz="2500" dirty="0"/>
              <a:t>Задания  на установление        правильной последовательности/ «перетаскивание»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622794"/>
            <a:ext cx="531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Заполните ячейки организационной диаграммы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2450"/>
            <a:ext cx="54864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5157192"/>
            <a:ext cx="891167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Декабрь, Январь, Февраль, Март, Апрель, Май, Июнь, Июль, Август, </a:t>
            </a:r>
          </a:p>
          <a:p>
            <a:r>
              <a:rPr lang="ru-RU" dirty="0" smtClean="0"/>
              <a:t>Сентябрь, Октябрь, Ноябрь, 1ый квартал, 2ой квартал, 3ий квартал, 4ый квартал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4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" y="1064530"/>
            <a:ext cx="557212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58430"/>
            <a:ext cx="4694237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00830" cy="548640"/>
          </a:xfrm>
        </p:spPr>
        <p:txBody>
          <a:bodyPr/>
          <a:lstStyle/>
          <a:p>
            <a:r>
              <a:rPr lang="ru-RU" sz="2500" dirty="0" smtClean="0"/>
              <a:t>Примеры оформления в </a:t>
            </a:r>
            <a:r>
              <a:rPr lang="en-US" sz="2500" dirty="0" smtClean="0"/>
              <a:t>MOODLE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4325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8287"/>
            <a:ext cx="4694237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00830" cy="548640"/>
          </a:xfrm>
        </p:spPr>
        <p:txBody>
          <a:bodyPr/>
          <a:lstStyle/>
          <a:p>
            <a:r>
              <a:rPr lang="ru-RU" sz="2500" dirty="0" smtClean="0"/>
              <a:t>Примеры оформления в </a:t>
            </a:r>
            <a:r>
              <a:rPr lang="en-US" sz="2500" dirty="0" smtClean="0"/>
              <a:t>MOODLE</a:t>
            </a:r>
            <a:endParaRPr lang="ru-RU" sz="25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91" y="3429000"/>
            <a:ext cx="5340350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8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76104"/>
            <a:ext cx="7520940" cy="404624"/>
          </a:xfrm>
        </p:spPr>
        <p:txBody>
          <a:bodyPr/>
          <a:lstStyle/>
          <a:p>
            <a:r>
              <a:rPr lang="ru-RU" dirty="0" smtClean="0"/>
              <a:t>Используемые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520940" cy="3579849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1400" b="1" dirty="0" err="1"/>
              <a:t>Переверзев</a:t>
            </a:r>
            <a:r>
              <a:rPr lang="ru-RU" sz="1400" b="1" dirty="0"/>
              <a:t>, Владимир </a:t>
            </a:r>
            <a:r>
              <a:rPr lang="ru-RU" sz="1400" b="1" dirty="0" err="1"/>
              <a:t>Юрьевич.</a:t>
            </a:r>
            <a:r>
              <a:rPr lang="ru-RU" sz="1400" dirty="0" err="1"/>
              <a:t>Технология</a:t>
            </a:r>
            <a:r>
              <a:rPr lang="ru-RU" sz="1400" dirty="0"/>
              <a:t> разработки тестовых заданий: справочное руководство [Текст] : учебное пособие для студентов образовательных учреждений среднего профессионального образования / В. Ю. </a:t>
            </a:r>
            <a:r>
              <a:rPr lang="ru-RU" sz="1400" dirty="0" err="1"/>
              <a:t>Переверзев</a:t>
            </a:r>
            <a:r>
              <a:rPr lang="ru-RU" sz="1400" dirty="0"/>
              <a:t>. - Москва : Издательское об-</a:t>
            </a:r>
            <a:r>
              <a:rPr lang="ru-RU" sz="1400" dirty="0" err="1"/>
              <a:t>ние</a:t>
            </a:r>
            <a:r>
              <a:rPr lang="ru-RU" sz="1400" dirty="0"/>
              <a:t> "Е-Медиа", 2005. - 271 с. </a:t>
            </a:r>
            <a:endParaRPr lang="ru-RU" sz="1400" dirty="0" smtClean="0"/>
          </a:p>
          <a:p>
            <a:pPr>
              <a:buFont typeface="+mj-lt"/>
              <a:buAutoNum type="arabicPeriod"/>
            </a:pPr>
            <a:r>
              <a:rPr lang="ru-RU" sz="1400" dirty="0" smtClean="0"/>
              <a:t>Костина </a:t>
            </a:r>
            <a:r>
              <a:rPr lang="ru-RU" sz="1400" dirty="0"/>
              <a:t>А.А. Методические рекомендации по технологии разработки педагогических тестов для оценки уровня </a:t>
            </a:r>
            <a:r>
              <a:rPr lang="ru-RU" sz="1400" dirty="0" err="1"/>
              <a:t>обученности</a:t>
            </a:r>
            <a:r>
              <a:rPr lang="ru-RU" sz="1400" dirty="0"/>
              <a:t> студентов СПО</a:t>
            </a:r>
            <a:r>
              <a:rPr lang="ru-RU" sz="1400" dirty="0" smtClean="0"/>
              <a:t>.</a:t>
            </a:r>
            <a:r>
              <a:rPr lang="ru-RU" sz="1400" dirty="0"/>
              <a:t> Самара </a:t>
            </a:r>
            <a:r>
              <a:rPr lang="ru-RU" sz="1400" dirty="0" smtClean="0"/>
              <a:t>2012 - 47 с.</a:t>
            </a:r>
            <a:r>
              <a:rPr lang="en-US" sz="1400" dirty="0"/>
              <a:t> </a:t>
            </a:r>
            <a:r>
              <a:rPr lang="en-US" sz="1400" dirty="0" smtClean="0"/>
              <a:t>// </a:t>
            </a:r>
            <a:r>
              <a:rPr lang="ru-RU" sz="1400" dirty="0" smtClean="0"/>
              <a:t>Режим доступа:  </a:t>
            </a:r>
            <a:r>
              <a:rPr lang="en-US" sz="1400" dirty="0" smtClean="0"/>
              <a:t>//</a:t>
            </a:r>
            <a:r>
              <a:rPr lang="en-US" sz="1400" dirty="0"/>
              <a:t>nsportal.ru/vuz/pedagogicheskie-nauki/library/2015/11/05/tehnologiya-razrabotki-pedagogicheskih-testov</a:t>
            </a:r>
            <a:endParaRPr lang="ru-RU" sz="1400" dirty="0"/>
          </a:p>
          <a:p>
            <a:pPr>
              <a:buFont typeface="+mj-lt"/>
              <a:buAutoNum type="arabicPeriod"/>
            </a:pPr>
            <a:r>
              <a:rPr lang="ru-RU" sz="1400" dirty="0" err="1" smtClean="0"/>
              <a:t>Аббакумов</a:t>
            </a:r>
            <a:r>
              <a:rPr lang="ru-RU" sz="1400" dirty="0" smtClean="0"/>
              <a:t>  Дмитрий. Компьютерный тест : от линейности к </a:t>
            </a:r>
            <a:r>
              <a:rPr lang="ru-RU" sz="1400" dirty="0" err="1" smtClean="0"/>
              <a:t>адаптивности.</a:t>
            </a:r>
            <a:r>
              <a:rPr lang="ru-RU" sz="1400" u="sng" dirty="0" err="1" smtClean="0">
                <a:hlinkClick r:id="rId3"/>
              </a:rPr>
              <a:t>http</a:t>
            </a:r>
            <a:r>
              <a:rPr lang="ru-RU" sz="1400" u="sng" dirty="0">
                <a:hlinkClick r:id="rId3"/>
              </a:rPr>
              <a:t>://www.edutainme.ru/post/kompyuternye-testy-ot-lineynosti-k-adaptivnosti/</a:t>
            </a:r>
            <a:endParaRPr lang="ru-RU" sz="1400" u="sng" dirty="0"/>
          </a:p>
          <a:p>
            <a:pPr>
              <a:buFont typeface="+mj-lt"/>
              <a:buAutoNum type="arabicPeriod"/>
            </a:pPr>
            <a:r>
              <a:rPr lang="ru-RU" sz="1400" dirty="0" err="1"/>
              <a:t>Аббакумов</a:t>
            </a:r>
            <a:r>
              <a:rPr lang="ru-RU" sz="1400" dirty="0"/>
              <a:t>  Дмитрий. </a:t>
            </a:r>
            <a:r>
              <a:rPr lang="ru-RU" sz="1400" dirty="0" smtClean="0"/>
              <a:t>Как создать идеальный компьютерный </a:t>
            </a:r>
            <a:r>
              <a:rPr lang="ru-RU" sz="1400" dirty="0"/>
              <a:t>тест </a:t>
            </a:r>
            <a:endParaRPr lang="ru-RU" sz="1400" dirty="0" smtClean="0"/>
          </a:p>
          <a:p>
            <a:pPr marL="0" indent="449263">
              <a:buNone/>
            </a:pPr>
            <a:r>
              <a:rPr lang="ru-RU" sz="1400" u="sng" dirty="0" smtClean="0">
                <a:hlinkClick r:id="rId4"/>
              </a:rPr>
              <a:t>http</a:t>
            </a:r>
            <a:r>
              <a:rPr lang="ru-RU" sz="1400" u="sng" dirty="0">
                <a:hlinkClick r:id="rId4"/>
              </a:rPr>
              <a:t>://www.edutainme.ru/post/kak-sozdat-idealnyy-kompyuternyy-test/</a:t>
            </a:r>
            <a:endParaRPr lang="ru-RU" sz="1400" dirty="0"/>
          </a:p>
          <a:p>
            <a:pPr marL="0" indent="449263">
              <a:buNone/>
            </a:pPr>
            <a:r>
              <a:rPr lang="ru-RU" sz="1400" u="sng" dirty="0">
                <a:hlinkClick r:id="rId5"/>
              </a:rPr>
              <a:t>http://www.edutainme.ru/post/open-test</a:t>
            </a:r>
            <a:r>
              <a:rPr lang="ru-RU" sz="1400" u="sng" dirty="0" smtClean="0">
                <a:hlinkClick r:id="rId5"/>
              </a:rPr>
              <a:t>/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620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0256" y="548680"/>
            <a:ext cx="7696200" cy="5905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>Классификация форм тестовых заданий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7504" y="548680"/>
            <a:ext cx="8928992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183955"/>
              </p:ext>
            </p:extLst>
          </p:nvPr>
        </p:nvGraphicFramePr>
        <p:xfrm>
          <a:off x="503548" y="1268760"/>
          <a:ext cx="8136904" cy="473009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068452"/>
                <a:gridCol w="4068452"/>
              </a:tblGrid>
              <a:tr h="4176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Методическая классификация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Формы </a:t>
                      </a:r>
                      <a:r>
                        <a:rPr lang="en-US" dirty="0" smtClean="0"/>
                        <a:t>MOODLE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7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 smtClean="0"/>
                        <a:t>Задания с выбором ответа (закрытой формы)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Верно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неверно</a:t>
                      </a:r>
                    </a:p>
                    <a:p>
                      <a:pPr algn="ctr"/>
                      <a:r>
                        <a:rPr lang="ru-RU" dirty="0" smtClean="0"/>
                        <a:t>Множественный выбор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7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 smtClean="0"/>
                        <a:t>Задания на установление соответствия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 соответствие</a:t>
                      </a:r>
                    </a:p>
                    <a:p>
                      <a:pPr algn="ctr"/>
                      <a:r>
                        <a:rPr lang="ru-RU" dirty="0" smtClean="0"/>
                        <a:t>Выбор пропущенных слов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38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 smtClean="0"/>
                        <a:t>  Задания  на установление        правильной последовательности</a:t>
                      </a:r>
                      <a:r>
                        <a:rPr lang="en-US" altLang="ru-RU" sz="1800" dirty="0" smtClean="0"/>
                        <a:t>/</a:t>
                      </a:r>
                      <a:r>
                        <a:rPr lang="ru-RU" altLang="ru-RU" sz="1800" dirty="0" smtClean="0"/>
                        <a:t> «перетаскивание»</a:t>
                      </a:r>
                      <a:endParaRPr lang="en-US" altLang="ru-RU" sz="1800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dk1"/>
                          </a:solidFill>
                        </a:rPr>
                        <a:t>На</a:t>
                      </a:r>
                      <a:r>
                        <a:rPr lang="ru-RU" baseline="0" dirty="0" smtClean="0">
                          <a:solidFill>
                            <a:schemeClr val="dk1"/>
                          </a:solidFill>
                        </a:rPr>
                        <a:t> перетаскивание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dk1"/>
                          </a:solidFill>
                        </a:rPr>
                        <a:t>Перетаскивание маркеров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dk1"/>
                          </a:solidFill>
                        </a:rPr>
                        <a:t>Перетащить на изображение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208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 smtClean="0"/>
                        <a:t>Задания открытой формы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Короткий ответ</a:t>
                      </a:r>
                    </a:p>
                    <a:p>
                      <a:pPr algn="ctr"/>
                      <a:r>
                        <a:rPr lang="ru-RU" dirty="0" smtClean="0"/>
                        <a:t>Числовой ответ </a:t>
                      </a:r>
                    </a:p>
                    <a:p>
                      <a:pPr algn="ctr"/>
                      <a:r>
                        <a:rPr lang="ru-RU" dirty="0" smtClean="0"/>
                        <a:t>Эссе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447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520940" cy="548640"/>
          </a:xfrm>
        </p:spPr>
        <p:txBody>
          <a:bodyPr>
            <a:normAutofit/>
          </a:bodyPr>
          <a:lstStyle/>
          <a:p>
            <a:r>
              <a:rPr lang="ru-RU" dirty="0" smtClean="0"/>
              <a:t>Рекомендуемые 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776864" cy="4392488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altLang="ru-RU" sz="1400" dirty="0"/>
              <a:t>Аванесов В.С. Теория и методика педагогических измерений </a:t>
            </a:r>
            <a:r>
              <a:rPr lang="ru-RU" altLang="ru-RU" sz="1400" dirty="0">
                <a:hlinkClick r:id="rId2"/>
              </a:rPr>
              <a:t>http://testolog.narod.ru/Theory.html</a:t>
            </a:r>
            <a:r>
              <a:rPr lang="ru-RU" altLang="ru-RU" sz="1400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sz="1400" dirty="0"/>
              <a:t>Ким В.С. Тестирование учебных достижений </a:t>
            </a:r>
            <a:r>
              <a:rPr lang="ru-RU" altLang="ru-RU" sz="1400" dirty="0">
                <a:hlinkClick r:id="rId3"/>
              </a:rPr>
              <a:t>http://clipperkim.narod.ru/test/monotest/index.html</a:t>
            </a:r>
            <a:r>
              <a:rPr lang="ru-RU" altLang="ru-RU" sz="1400" dirty="0"/>
              <a:t> </a:t>
            </a:r>
            <a:endParaRPr lang="ru-RU" alt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sz="1400" dirty="0" smtClean="0"/>
              <a:t>Основы </a:t>
            </a:r>
            <a:r>
              <a:rPr lang="ru-RU" altLang="ru-RU" sz="1400" dirty="0"/>
              <a:t>психодиагностики. Учебное пособие для студентов педвузов / под общ. редакцией А.Г. Шмелева — Москва, Ростов-на-Дону: «Феникс», 1996. — 544 с. </a:t>
            </a:r>
            <a:r>
              <a:rPr lang="ru-RU" altLang="ru-RU" sz="1400" dirty="0">
                <a:hlinkClick r:id="rId4"/>
              </a:rPr>
              <a:t>http://www.pedlib.ru/Books/3/0243/index.shtml</a:t>
            </a:r>
            <a:r>
              <a:rPr lang="ru-RU" altLang="ru-RU" sz="1400" dirty="0"/>
              <a:t>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sz="1400" dirty="0"/>
              <a:t>Приказ МО РФ от 17.04.2000 1122 «О сертификации качества педагогических тестовых материалов» </a:t>
            </a:r>
            <a:r>
              <a:rPr lang="ru-RU" altLang="ru-RU" sz="1400" dirty="0">
                <a:hlinkClick r:id="rId5"/>
              </a:rPr>
              <a:t>http://www.edu.ru/db/mo/Data/d_00/1122.html#1</a:t>
            </a:r>
            <a:r>
              <a:rPr lang="ru-RU" altLang="ru-RU" sz="1400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sz="1400" dirty="0" smtClean="0"/>
              <a:t>Издания АСТ-Центра</a:t>
            </a:r>
            <a:r>
              <a:rPr lang="ru-RU" sz="1400" dirty="0"/>
              <a:t> </a:t>
            </a:r>
            <a:r>
              <a:rPr lang="ru-RU" sz="1400" dirty="0" smtClean="0"/>
              <a:t> (ООО </a:t>
            </a:r>
            <a:r>
              <a:rPr lang="ru-RU" sz="1400" dirty="0"/>
              <a:t>«Независимый Центр тестирования  качества обучения</a:t>
            </a:r>
            <a:r>
              <a:rPr lang="ru-RU" sz="1400" dirty="0" smtClean="0"/>
              <a:t>»)</a:t>
            </a:r>
            <a:r>
              <a:rPr lang="ru-RU" altLang="ru-RU" sz="1400" dirty="0"/>
              <a:t/>
            </a:r>
            <a:br>
              <a:rPr lang="ru-RU" altLang="ru-RU" sz="1400" dirty="0"/>
            </a:br>
            <a:r>
              <a:rPr lang="en-US" altLang="ru-RU" sz="1400" dirty="0">
                <a:hlinkClick r:id="rId6"/>
              </a:rPr>
              <a:t>http://www.ast-centre.ru/books/nashi_izdaniya/</a:t>
            </a:r>
            <a:r>
              <a:rPr lang="ru-RU" altLang="ru-RU" sz="1400" dirty="0"/>
              <a:t> </a:t>
            </a:r>
            <a:endParaRPr lang="ru-RU" alt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hlinkClick r:id="rId7"/>
              </a:rPr>
              <a:t>https://fipi.ru</a:t>
            </a:r>
            <a:r>
              <a:rPr lang="en-US" sz="1400" dirty="0" smtClean="0">
                <a:hlinkClick r:id="rId7"/>
              </a:rPr>
              <a:t>/</a:t>
            </a:r>
            <a:r>
              <a:rPr lang="ru-RU" sz="1400" dirty="0" smtClean="0"/>
              <a:t>  Федеральное </a:t>
            </a:r>
            <a:r>
              <a:rPr lang="ru-RU" sz="1400" dirty="0"/>
              <a:t>государственное бюджетное научное учреждение «Федеральный институт педагогических измерений» занимается исследованиями в области оценки качества образования. Учредителем института является Федеральная служба по надзору в сфере образования и науки Российской Федерации (</a:t>
            </a:r>
            <a:r>
              <a:rPr lang="ru-RU" sz="1400" dirty="0" err="1"/>
              <a:t>Рособрнадзор</a:t>
            </a:r>
            <a:r>
              <a:rPr lang="ru-RU" sz="1400" dirty="0" smtClean="0"/>
              <a:t>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269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520940" cy="548640"/>
          </a:xfrm>
        </p:spPr>
        <p:txBody>
          <a:bodyPr/>
          <a:lstStyle/>
          <a:p>
            <a:r>
              <a:rPr lang="ru-RU" dirty="0" smtClean="0"/>
              <a:t>Рекомендуемые источники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2269" y="1268760"/>
            <a:ext cx="7694187" cy="405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ru-RU" sz="1400" b="1" dirty="0" err="1" smtClean="0">
                <a:hlinkClick r:id="rId2"/>
              </a:rPr>
              <a:t>Карданова</a:t>
            </a:r>
            <a:r>
              <a:rPr lang="ru-RU" sz="1400" b="1" dirty="0" smtClean="0">
                <a:hlinkClick r:id="rId2"/>
              </a:rPr>
              <a:t> </a:t>
            </a:r>
            <a:r>
              <a:rPr lang="ru-RU" sz="1400" b="1" dirty="0">
                <a:hlinkClick r:id="rId2"/>
              </a:rPr>
              <a:t>Е. Ю.</a:t>
            </a:r>
            <a:r>
              <a:rPr lang="ru-RU" sz="1400" b="1" dirty="0"/>
              <a:t> </a:t>
            </a:r>
            <a:r>
              <a:rPr lang="ru-RU" sz="1400" b="1" dirty="0">
                <a:hlinkClick r:id="rId3"/>
              </a:rPr>
              <a:t>Моделирование и параметризация тестов: основы теории и приложения</a:t>
            </a:r>
            <a:r>
              <a:rPr lang="ru-RU" sz="1400" b="1" dirty="0"/>
              <a:t> М.: Федеральный центр тестирования, 2008.</a:t>
            </a: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ru-RU" altLang="ru-RU" sz="1400" b="1" dirty="0" smtClean="0"/>
              <a:t> Майоров </a:t>
            </a:r>
            <a:r>
              <a:rPr lang="ru-RU" altLang="ru-RU" sz="1400" b="1" dirty="0"/>
              <a:t>А.Н. Теория и практика создания тестов для системы образования. – М., "Интеллект-центр", 2001. – 296 с.</a:t>
            </a: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ru-RU" altLang="ru-RU" sz="1400" b="1" dirty="0" err="1"/>
              <a:t>Челышкова</a:t>
            </a:r>
            <a:r>
              <a:rPr lang="ru-RU" altLang="ru-RU" sz="1400" b="1" dirty="0"/>
              <a:t> М. Б., Теория и практика конструирования педагогических тестов: Учебное пособие. – М: Логос, 2002. –  432 с.</a:t>
            </a: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ru-RU" altLang="ru-RU" sz="1400" b="1" dirty="0"/>
              <a:t>Васильев В.И., </a:t>
            </a:r>
            <a:r>
              <a:rPr lang="ru-RU" altLang="ru-RU" sz="1400" b="1" dirty="0" err="1"/>
              <a:t>Киринюк</a:t>
            </a:r>
            <a:r>
              <a:rPr lang="ru-RU" altLang="ru-RU" sz="1400" b="1" dirty="0"/>
              <a:t> А.А., Тягунова Т.Н. Требования к программно-дидактическим тестовым материалам и технологиям компьютерного тестирования. – М.: Издательство МГУП, 2005.</a:t>
            </a:r>
            <a:endParaRPr lang="en-US" altLang="ru-RU" sz="1400" b="1" dirty="0"/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ru-RU" altLang="ru-RU" sz="1400" b="1" dirty="0"/>
              <a:t>Красильникова В.А. Теория и технологии компьютерного обучения и тестирования. – М., «Дом педагогики», ИПК ГОУ ОГУ, 2009. – 33 с.</a:t>
            </a: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ru-RU" altLang="ru-RU" sz="1400" b="1" dirty="0"/>
              <a:t>Красильникова В.А., </a:t>
            </a:r>
            <a:r>
              <a:rPr lang="ru-RU" altLang="ru-RU" sz="1400" b="1" dirty="0" err="1"/>
              <a:t>Запорожко</a:t>
            </a:r>
            <a:r>
              <a:rPr lang="ru-RU" altLang="ru-RU" sz="1400" b="1" dirty="0"/>
              <a:t> В.В. Разработка заданий для компьютерного тестирования / Информатика и информационные технологии в образовании, научных исследованиях и производстве. Юбилейный сборник научных и научно-методических трудов, посвященный 10-летию кафедры информатики.– Оренбург: ИПК ГОУ ОГУ, 2007. – C. 72-80. -  </a:t>
            </a:r>
            <a:r>
              <a:rPr lang="ru-RU" altLang="ru-RU" sz="1400" b="1" dirty="0">
                <a:hlinkClick r:id="rId4"/>
              </a:rPr>
              <a:t>http://ito.osu.ru/userfiles/stat_2007_2.pdf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0000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567334"/>
            <a:ext cx="7725544" cy="4525962"/>
          </a:xfrm>
        </p:spPr>
        <p:txBody>
          <a:bodyPr>
            <a:noAutofit/>
          </a:bodyPr>
          <a:lstStyle/>
          <a:p>
            <a:pPr marL="0" indent="449263" algn="just"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Задания на установление </a:t>
            </a:r>
            <a:r>
              <a:rPr lang="ru-RU" dirty="0" smtClean="0"/>
              <a:t>соответствия содержат </a:t>
            </a:r>
            <a:r>
              <a:rPr lang="ru-RU" dirty="0"/>
              <a:t>два параллельных </a:t>
            </a:r>
            <a:r>
              <a:rPr lang="ru-RU" dirty="0" smtClean="0"/>
              <a:t>списка </a:t>
            </a:r>
            <a:r>
              <a:rPr lang="en-US" dirty="0" smtClean="0"/>
              <a:t>:</a:t>
            </a:r>
            <a:endParaRPr lang="ru-RU" dirty="0" smtClean="0"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/>
              <a:t>п</a:t>
            </a:r>
            <a:r>
              <a:rPr lang="ru-RU" dirty="0" smtClean="0"/>
              <a:t>ервый</a:t>
            </a:r>
            <a:r>
              <a:rPr lang="en-US" dirty="0" smtClean="0"/>
              <a:t> - </a:t>
            </a:r>
            <a:r>
              <a:rPr lang="ru-RU" dirty="0"/>
              <a:t>список условий </a:t>
            </a:r>
            <a:r>
              <a:rPr lang="en-US" dirty="0" smtClean="0"/>
              <a:t>(</a:t>
            </a:r>
            <a:r>
              <a:rPr lang="ru-RU" dirty="0" smtClean="0"/>
              <a:t>обычно </a:t>
            </a:r>
            <a:r>
              <a:rPr lang="ru-RU" dirty="0"/>
              <a:t>включает достаточно длинные </a:t>
            </a:r>
            <a:r>
              <a:rPr lang="ru-RU" dirty="0" smtClean="0"/>
              <a:t>позиции</a:t>
            </a:r>
            <a:r>
              <a:rPr lang="en-US" dirty="0" smtClean="0"/>
              <a:t>)</a:t>
            </a:r>
            <a:r>
              <a:rPr lang="en-US" dirty="0"/>
              <a:t>;</a:t>
            </a:r>
            <a:endParaRPr lang="en-US" dirty="0" smtClean="0"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/>
              <a:t>второй </a:t>
            </a:r>
            <a:r>
              <a:rPr lang="ru-RU" dirty="0"/>
              <a:t>- список </a:t>
            </a:r>
            <a:r>
              <a:rPr lang="ru-RU" dirty="0" smtClean="0"/>
              <a:t>ответов (</a:t>
            </a:r>
            <a:r>
              <a:rPr lang="ru-RU" dirty="0"/>
              <a:t>обычно формулируются </a:t>
            </a:r>
            <a:r>
              <a:rPr lang="ru-RU" dirty="0" smtClean="0"/>
              <a:t>более лаконично, либо представляются картинкой)</a:t>
            </a:r>
            <a:r>
              <a:rPr lang="en-US" dirty="0" smtClean="0"/>
              <a:t>.</a:t>
            </a:r>
            <a:endParaRPr lang="ru-RU" dirty="0" smtClean="0"/>
          </a:p>
          <a:p>
            <a:pPr marL="0" indent="449263"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dirty="0"/>
              <a:t>Испытуемый должен сопоставить каждую позицию из списка условий с позицией из списка ответов. </a:t>
            </a:r>
            <a:endParaRPr lang="ru-RU" dirty="0" smtClean="0"/>
          </a:p>
        </p:txBody>
      </p:sp>
      <p:sp>
        <p:nvSpPr>
          <p:cNvPr id="5" name="TextBox 3"/>
          <p:cNvSpPr txBox="1"/>
          <p:nvPr/>
        </p:nvSpPr>
        <p:spPr>
          <a:xfrm>
            <a:off x="971600" y="548680"/>
            <a:ext cx="7704856" cy="505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cap="all" dirty="0" smtClean="0">
                <a:solidFill>
                  <a:srgbClr val="000000"/>
                </a:solidFill>
              </a:rPr>
              <a:t> </a:t>
            </a:r>
            <a:r>
              <a:rPr lang="ru-RU" sz="2500" cap="all" dirty="0" smtClean="0">
                <a:solidFill>
                  <a:srgbClr val="000000"/>
                </a:solidFill>
              </a:rPr>
              <a:t>Задания </a:t>
            </a:r>
            <a:r>
              <a:rPr lang="ru-RU" sz="2500" cap="all" dirty="0">
                <a:solidFill>
                  <a:srgbClr val="000000"/>
                </a:solidFill>
              </a:rPr>
              <a:t>на установление соответствия</a:t>
            </a:r>
            <a:endParaRPr lang="en-US" sz="2500" cap="all" dirty="0">
              <a:solidFill>
                <a:srgbClr val="2424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57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268760"/>
            <a:ext cx="7776864" cy="4680520"/>
          </a:xfrm>
        </p:spPr>
        <p:txBody>
          <a:bodyPr>
            <a:noAutofit/>
          </a:bodyPr>
          <a:lstStyle/>
          <a:p>
            <a:pPr marL="0" indent="449263" algn="just">
              <a:lnSpc>
                <a:spcPct val="150000"/>
              </a:lnSpc>
              <a:spcBef>
                <a:spcPts val="0"/>
              </a:spcBef>
            </a:pPr>
            <a:r>
              <a:rPr lang="ru-RU" b="0" dirty="0" smtClean="0">
                <a:solidFill>
                  <a:srgbClr val="00B050"/>
                </a:solidFill>
              </a:rPr>
              <a:t>Преимущества:</a:t>
            </a:r>
            <a:r>
              <a:rPr lang="ru-RU" b="0" dirty="0" smtClean="0"/>
              <a:t> компактность </a:t>
            </a:r>
            <a:r>
              <a:rPr lang="ru-RU" b="0" dirty="0"/>
              <a:t>и возможность охвата большого количества проверяемых знаний. </a:t>
            </a:r>
          </a:p>
          <a:p>
            <a:pPr marL="0" indent="449263" algn="just">
              <a:lnSpc>
                <a:spcPct val="150000"/>
              </a:lnSpc>
              <a:spcBef>
                <a:spcPts val="0"/>
              </a:spcBef>
            </a:pPr>
            <a:r>
              <a:rPr lang="ru-RU" b="0" dirty="0" smtClean="0">
                <a:solidFill>
                  <a:srgbClr val="FF0000"/>
                </a:solidFill>
              </a:rPr>
              <a:t>Недостатки</a:t>
            </a:r>
            <a:r>
              <a:rPr lang="ru-RU" b="0" dirty="0">
                <a:solidFill>
                  <a:srgbClr val="FF0000"/>
                </a:solidFill>
              </a:rPr>
              <a:t>:</a:t>
            </a:r>
            <a:r>
              <a:rPr lang="ru-RU" b="0" dirty="0"/>
              <a:t> при их конструировании трудно подобрать однородные списки, а сами задания стимулируют исключительно процессы запоминания фактов.</a:t>
            </a:r>
          </a:p>
          <a:p>
            <a:pPr marL="0" indent="449263" algn="just">
              <a:lnSpc>
                <a:spcPct val="150000"/>
              </a:lnSpc>
              <a:spcBef>
                <a:spcPts val="0"/>
              </a:spcBef>
            </a:pPr>
            <a:r>
              <a:rPr lang="ru-RU" b="0" dirty="0" smtClean="0">
                <a:solidFill>
                  <a:srgbClr val="FF0000"/>
                </a:solidFill>
              </a:rPr>
              <a:t>!!</a:t>
            </a:r>
            <a:r>
              <a:rPr lang="ru-RU" b="0" dirty="0" smtClean="0"/>
              <a:t> Задания </a:t>
            </a:r>
            <a:r>
              <a:rPr lang="ru-RU" b="0" dirty="0"/>
              <a:t>на установление соответствия требуют очень чётких инструкций</a:t>
            </a:r>
            <a:r>
              <a:rPr lang="ru-RU" b="0" dirty="0" smtClean="0"/>
              <a:t>.</a:t>
            </a:r>
          </a:p>
          <a:p>
            <a:pPr marL="0" indent="449263" algn="just">
              <a:lnSpc>
                <a:spcPct val="150000"/>
              </a:lnSpc>
              <a:spcBef>
                <a:spcPts val="0"/>
              </a:spcBef>
            </a:pPr>
            <a:r>
              <a:rPr lang="ru-RU" b="0" dirty="0" smtClean="0"/>
              <a:t> </a:t>
            </a:r>
            <a:r>
              <a:rPr lang="ru-RU" b="0" dirty="0"/>
              <a:t>Инструкции должны содержать информацию о том, на каком основании должно устанавливаться соответствие, а также может ли один ответ использоваться дважды или не использоваться вовсе</a:t>
            </a:r>
            <a:r>
              <a:rPr lang="ru-RU" b="0" dirty="0" smtClean="0"/>
              <a:t>.</a:t>
            </a:r>
            <a:endParaRPr lang="ru-RU" altLang="ru-RU" b="0" dirty="0" smtClean="0"/>
          </a:p>
        </p:txBody>
      </p:sp>
      <p:sp>
        <p:nvSpPr>
          <p:cNvPr id="5" name="TextBox 3"/>
          <p:cNvSpPr txBox="1"/>
          <p:nvPr/>
        </p:nvSpPr>
        <p:spPr>
          <a:xfrm>
            <a:off x="971600" y="548680"/>
            <a:ext cx="792088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cap="all" dirty="0" smtClean="0">
                <a:solidFill>
                  <a:srgbClr val="000000"/>
                </a:solidFill>
              </a:rPr>
              <a:t> </a:t>
            </a:r>
            <a:r>
              <a:rPr lang="ru-RU" sz="2500" cap="all" dirty="0" smtClean="0">
                <a:solidFill>
                  <a:srgbClr val="000000"/>
                </a:solidFill>
              </a:rPr>
              <a:t>Задания </a:t>
            </a:r>
            <a:r>
              <a:rPr lang="ru-RU" sz="2500" cap="all" dirty="0">
                <a:solidFill>
                  <a:srgbClr val="000000"/>
                </a:solidFill>
              </a:rPr>
              <a:t>на </a:t>
            </a:r>
            <a:r>
              <a:rPr lang="ru-RU" sz="2500" cap="all" dirty="0" smtClean="0">
                <a:solidFill>
                  <a:srgbClr val="000000"/>
                </a:solidFill>
              </a:rPr>
              <a:t>установление </a:t>
            </a:r>
            <a:r>
              <a:rPr lang="ru-RU" sz="2500" cap="all" dirty="0">
                <a:solidFill>
                  <a:srgbClr val="000000"/>
                </a:solidFill>
              </a:rPr>
              <a:t>соответствия</a:t>
            </a:r>
            <a:endParaRPr lang="en-US" sz="2500" cap="all" dirty="0">
              <a:solidFill>
                <a:srgbClr val="2424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41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416824" cy="548640"/>
          </a:xfrm>
        </p:spPr>
        <p:txBody>
          <a:bodyPr/>
          <a:lstStyle/>
          <a:p>
            <a:r>
              <a:rPr lang="ru-RU" sz="2500" dirty="0" smtClean="0"/>
              <a:t>Примеры ИНСТРУКЦИЙ</a:t>
            </a:r>
            <a:endParaRPr lang="ru-RU" sz="25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932600"/>
              </p:ext>
            </p:extLst>
          </p:nvPr>
        </p:nvGraphicFramePr>
        <p:xfrm>
          <a:off x="467544" y="1268760"/>
          <a:ext cx="8280920" cy="411201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104456"/>
                <a:gridCol w="4176464"/>
              </a:tblGrid>
              <a:tr h="454419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ТИП задания</a:t>
                      </a:r>
                      <a:endParaRPr lang="ru-RU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ИНСТРУКЦИЯ</a:t>
                      </a:r>
                      <a:endParaRPr lang="ru-RU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</a:t>
                      </a:r>
                      <a:r>
                        <a:rPr lang="ru-RU" altLang="ru-RU" dirty="0" smtClean="0"/>
                        <a:t>Задания на установление соответствия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Соотнесите определение и понятие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Соотнесите формулу и назначение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Соотнесите событие и дату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Соотнесите понятие и его аббревиатуру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ru-RU" dirty="0" smtClean="0"/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ru-RU" dirty="0" smtClean="0"/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dirty="0" smtClean="0"/>
                        <a:t>!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 каждому элементу из первого списка может относиться один элемент из второго списка.</a:t>
                      </a:r>
                      <a:r>
                        <a:rPr lang="ru-RU" i="1" dirty="0" smtClean="0"/>
                        <a:t/>
                      </a:r>
                      <a:br>
                        <a:rPr lang="ru-RU" i="1" dirty="0" smtClean="0"/>
                      </a:b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3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8172400" cy="9361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500" cap="all" dirty="0" smtClean="0"/>
              <a:t>Правила </a:t>
            </a:r>
            <a:r>
              <a:rPr lang="ru-RU" sz="2500" cap="all" dirty="0"/>
              <a:t>СОСТАВЛЕНИЯ </a:t>
            </a:r>
            <a:r>
              <a:rPr lang="ru-RU" sz="2500" cap="all" dirty="0" smtClean="0"/>
              <a:t>ЗАДАНИЙ на соответствие</a:t>
            </a:r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700808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00"/>
                </a:solidFill>
              </a:rPr>
              <a:t>Оптимальное </a:t>
            </a:r>
            <a:r>
              <a:rPr lang="ru-RU" b="1" dirty="0">
                <a:solidFill>
                  <a:srgbClr val="000000"/>
                </a:solidFill>
              </a:rPr>
              <a:t>задание содержит от 4 до 10 условий</a:t>
            </a:r>
            <a:r>
              <a:rPr lang="ru-RU" b="1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00"/>
                </a:solidFill>
              </a:rPr>
              <a:t>По </a:t>
            </a:r>
            <a:r>
              <a:rPr lang="ru-RU" b="1" dirty="0">
                <a:solidFill>
                  <a:srgbClr val="000000"/>
                </a:solidFill>
              </a:rPr>
              <a:t>возможности составляйте задания так, чтобы количество условий не равнялось количеству ответов (это позволит сократить риск угадывания на последнем этапе работы с заданием</a:t>
            </a:r>
            <a:r>
              <a:rPr lang="ru-RU" b="1" dirty="0" smtClean="0">
                <a:solidFill>
                  <a:srgbClr val="000000"/>
                </a:solidFill>
              </a:rPr>
              <a:t>).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00"/>
                </a:solidFill>
              </a:rPr>
              <a:t>При </a:t>
            </a:r>
            <a:r>
              <a:rPr lang="ru-RU" b="1" dirty="0">
                <a:solidFill>
                  <a:srgbClr val="000000"/>
                </a:solidFill>
              </a:rPr>
              <a:t>необходимости организуйте условия в логической последовательности, например, в хронологическом порядке или по алфавиту.</a:t>
            </a:r>
          </a:p>
        </p:txBody>
      </p:sp>
    </p:spTree>
    <p:extLst>
      <p:ext uri="{BB962C8B-B14F-4D97-AF65-F5344CB8AC3E}">
        <p14:creationId xmlns:p14="http://schemas.microsoft.com/office/powerpoint/2010/main" val="7104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8152958" cy="864096"/>
          </a:xfrm>
        </p:spPr>
        <p:txBody>
          <a:bodyPr/>
          <a:lstStyle/>
          <a:p>
            <a:r>
              <a:rPr lang="ru-RU" sz="2500" dirty="0"/>
              <a:t>Пример задания на установление соответствия</a:t>
            </a:r>
            <a:endParaRPr lang="ru-RU" altLang="ru-RU" sz="2500" dirty="0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971600" y="1556792"/>
            <a:ext cx="82089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>Установите </a:t>
            </a:r>
            <a:r>
              <a:rPr lang="ru-RU" altLang="ru-RU" dirty="0" smtClean="0">
                <a:solidFill>
                  <a:srgbClr val="000000"/>
                </a:solidFill>
                <a:cs typeface="Times New Roman" pitchFamily="18" charset="0"/>
              </a:rPr>
              <a:t>соответствие между фамилией автора и его произведением:</a:t>
            </a:r>
          </a:p>
          <a:p>
            <a:pPr>
              <a:spcBef>
                <a:spcPct val="50000"/>
              </a:spcBef>
            </a:pPr>
            <a:endParaRPr lang="ru-RU" altLang="ru-RU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903054"/>
              </p:ext>
            </p:extLst>
          </p:nvPr>
        </p:nvGraphicFramePr>
        <p:xfrm>
          <a:off x="971600" y="2492896"/>
          <a:ext cx="79208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439"/>
                <a:gridCol w="54184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Произведение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А.С. Пушкин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«Невыразимое»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М.Ю.</a:t>
                      </a:r>
                      <a:r>
                        <a:rPr lang="ru-RU" baseline="0" dirty="0" smtClean="0"/>
                        <a:t> Лермонтов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«Выбранные места из переписки с друзьями»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Н.В. Гоголь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«Бедная Лиза»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А.С. Грибоедов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«Анчар»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Н.М. Карамзин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«Демон»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«Горе от ума»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36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8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920880" cy="864096"/>
          </a:xfrm>
        </p:spPr>
        <p:txBody>
          <a:bodyPr>
            <a:noAutofit/>
          </a:bodyPr>
          <a:lstStyle/>
          <a:p>
            <a:r>
              <a:rPr lang="ru-RU" sz="2500" dirty="0"/>
              <a:t>Пример задания на установление </a:t>
            </a:r>
            <a:r>
              <a:rPr lang="ru-RU" sz="2500" dirty="0" smtClean="0"/>
              <a:t>соответствия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70080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</a:rPr>
              <a:t>Инструкция.</a:t>
            </a:r>
            <a:r>
              <a:rPr lang="ru-RU" i="1" dirty="0">
                <a:solidFill>
                  <a:srgbClr val="000000"/>
                </a:solidFill>
              </a:rPr>
              <a:t> </a:t>
            </a:r>
            <a:r>
              <a:rPr lang="ru-RU" dirty="0">
                <a:solidFill>
                  <a:srgbClr val="000000"/>
                </a:solidFill>
              </a:rPr>
              <a:t>Запишите в специальном поле для ответов букву, подходящую для каждого элемента из первого (нумерованного) списка. К каждому элементу из первого списка может относиться один элемент из второго списка.</a:t>
            </a:r>
            <a:r>
              <a:rPr lang="ru-RU" i="1" dirty="0">
                <a:solidFill>
                  <a:srgbClr val="000000"/>
                </a:solidFill>
              </a:rPr>
              <a:t/>
            </a:r>
            <a:br>
              <a:rPr lang="ru-RU" i="1" dirty="0">
                <a:solidFill>
                  <a:srgbClr val="000000"/>
                </a:solidFill>
              </a:rPr>
            </a:br>
            <a:r>
              <a:rPr lang="ru-RU" b="1" i="1" dirty="0" smtClean="0">
                <a:solidFill>
                  <a:srgbClr val="000000"/>
                </a:solidFill>
              </a:rPr>
              <a:t>Формулировка задания. </a:t>
            </a:r>
            <a:r>
              <a:rPr lang="ru-RU" dirty="0" smtClean="0">
                <a:solidFill>
                  <a:srgbClr val="000000"/>
                </a:solidFill>
              </a:rPr>
              <a:t>При </a:t>
            </a:r>
            <a:r>
              <a:rPr lang="ru-RU" dirty="0">
                <a:solidFill>
                  <a:srgbClr val="000000"/>
                </a:solidFill>
              </a:rPr>
              <a:t>формировании представления о партнере по общению люди используют четыре основных механизма. В левом списке перечислены их названия, а в правом даны определения. Сопоставьте их между собой.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504221"/>
              </p:ext>
            </p:extLst>
          </p:nvPr>
        </p:nvGraphicFramePr>
        <p:xfrm>
          <a:off x="1043608" y="4221088"/>
          <a:ext cx="7416824" cy="194421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872208"/>
                <a:gridCol w="5544616"/>
              </a:tblGrid>
              <a:tr h="311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Определения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Атрибуция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2. </a:t>
                      </a:r>
                      <a:r>
                        <a:rPr lang="ru-RU" sz="1400" dirty="0" err="1">
                          <a:effectLst/>
                        </a:rPr>
                        <a:t>Эмпатия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3. Идентификация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4. Рефлексия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А. Принятие позиции партнера, восприятие событий его глазами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Б. Осознание того, как Вас представляет партнер по общению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В. Сопереживание партнеру, повторение его эмоций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Г. Приписывание партнеру индивидуальных особенностей, причин, ответственности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34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1142" y="548680"/>
            <a:ext cx="4977362" cy="1231340"/>
          </a:xfrm>
        </p:spPr>
        <p:txBody>
          <a:bodyPr/>
          <a:lstStyle/>
          <a:p>
            <a:pPr algn="r"/>
            <a:r>
              <a:rPr lang="ru-RU" dirty="0" smtClean="0"/>
              <a:t>ПРИМЕРЫ оформления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en-US" dirty="0" smtClean="0"/>
              <a:t>Moodle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462337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/>
          <a:srcRect l="33672" t="21703" r="28327" b="47633"/>
          <a:stretch>
            <a:fillRect/>
          </a:stretch>
        </p:blipFill>
        <p:spPr bwMode="auto">
          <a:xfrm>
            <a:off x="899592" y="1772816"/>
            <a:ext cx="575183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42625"/>
            <a:ext cx="346233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48" y="4287416"/>
            <a:ext cx="3462337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398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821</Words>
  <Application>Microsoft Office PowerPoint</Application>
  <PresentationFormat>Экран (4:3)</PresentationFormat>
  <Paragraphs>118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Тема1</vt:lpstr>
      <vt:lpstr>Точечный рисунок</vt:lpstr>
      <vt:lpstr>Тестовые задания на установление соответствия</vt:lpstr>
      <vt:lpstr>Классификация форм тестовых заданий</vt:lpstr>
      <vt:lpstr>Презентация PowerPoint</vt:lpstr>
      <vt:lpstr>Презентация PowerPoint</vt:lpstr>
      <vt:lpstr>Примеры ИНСТРУКЦИЙ</vt:lpstr>
      <vt:lpstr>Правила СОСТАВЛЕНИЯ ЗАДАНИЙ на соответствие</vt:lpstr>
      <vt:lpstr>Пример задания на установление соответствия</vt:lpstr>
      <vt:lpstr>Пример задания на установление соответствия</vt:lpstr>
      <vt:lpstr>ПРИМЕРЫ оформления в Moodle</vt:lpstr>
      <vt:lpstr>Подтип:  Выбор пропущенных слов  (из списка предложенных)</vt:lpstr>
      <vt:lpstr>Задания  на установление правильной последовательности/ «перетаскивание»</vt:lpstr>
      <vt:lpstr>Задания  на установление правильной последовательности/ «перетаскивание»</vt:lpstr>
      <vt:lpstr>Примеры ИНСТРУКЦИЙ</vt:lpstr>
      <vt:lpstr>Пример задания на установление последовательности</vt:lpstr>
      <vt:lpstr>Задания  на установление правильной последовательности/ «перетаскивание»</vt:lpstr>
      <vt:lpstr>Задания  на установление        правильной последовательности/ «перетаскивание»</vt:lpstr>
      <vt:lpstr>Примеры оформления в MOODLE</vt:lpstr>
      <vt:lpstr>Примеры оформления в MOODLE</vt:lpstr>
      <vt:lpstr>Используемые источники</vt:lpstr>
      <vt:lpstr>Рекомендуемые источники:</vt:lpstr>
      <vt:lpstr>Рекомендуемые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Тестовые задания на установление соответствия</dc:title>
  <dc:creator>User</dc:creator>
  <cp:lastModifiedBy>Я</cp:lastModifiedBy>
  <cp:revision>23</cp:revision>
  <dcterms:created xsi:type="dcterms:W3CDTF">2020-05-20T10:32:39Z</dcterms:created>
  <dcterms:modified xsi:type="dcterms:W3CDTF">2020-05-29T05:31:52Z</dcterms:modified>
</cp:coreProperties>
</file>