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88" r:id="rId2"/>
    <p:sldId id="289" r:id="rId3"/>
    <p:sldId id="271" r:id="rId4"/>
    <p:sldId id="282" r:id="rId5"/>
    <p:sldId id="263" r:id="rId6"/>
    <p:sldId id="290" r:id="rId7"/>
    <p:sldId id="277" r:id="rId8"/>
    <p:sldId id="291" r:id="rId9"/>
    <p:sldId id="292" r:id="rId10"/>
    <p:sldId id="264" r:id="rId11"/>
    <p:sldId id="293" r:id="rId12"/>
    <p:sldId id="278" r:id="rId13"/>
    <p:sldId id="295" r:id="rId14"/>
    <p:sldId id="265" r:id="rId15"/>
    <p:sldId id="266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6" d="100"/>
        <a:sy n="5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B542B-6769-4AB8-8850-409DA0418BC8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8C136C-D882-4B6E-8A2A-BFF649AD6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798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1B7B5-2764-4629-9344-CBFD6789B456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564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V="1">
            <a:off x="971600" y="-925"/>
            <a:ext cx="4392488" cy="3834589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530" y="548680"/>
            <a:ext cx="7520940" cy="5486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971600" y="-27384"/>
            <a:ext cx="4464496" cy="383459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1412776"/>
            <a:ext cx="3195776" cy="33249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976" y="1412776"/>
            <a:ext cx="3200400" cy="33123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11530" y="548680"/>
            <a:ext cx="7520940" cy="5486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26876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520" y="1874520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032" y="126876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032" y="1874520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530" y="548680"/>
            <a:ext cx="7520940" cy="5486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7504" y="548680"/>
            <a:ext cx="8856984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340" y="54868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268760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1875" y="6583680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tainme.ru/post/kompyuternye-testy-ot-lineynosti-k-adaptivnost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dutainme.ru/post/open-test/" TargetMode="External"/><Relationship Id="rId4" Type="http://schemas.openxmlformats.org/officeDocument/2006/relationships/hyperlink" Target="http://www.edutainme.ru/post/kak-sozdat-idealnyy-kompyuternyy-test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clipperkim.narod.ru/test/monotest/index.html" TargetMode="External"/><Relationship Id="rId7" Type="http://schemas.openxmlformats.org/officeDocument/2006/relationships/hyperlink" Target="https://fipi.ru/" TargetMode="External"/><Relationship Id="rId2" Type="http://schemas.openxmlformats.org/officeDocument/2006/relationships/hyperlink" Target="http://testolog.narod.ru/Theory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st-centre.ru/books/nashi_izdaniya/" TargetMode="External"/><Relationship Id="rId5" Type="http://schemas.openxmlformats.org/officeDocument/2006/relationships/hyperlink" Target="http://www.edu.ru/db/mo/Data/d_00/1122.html#1" TargetMode="External"/><Relationship Id="rId4" Type="http://schemas.openxmlformats.org/officeDocument/2006/relationships/hyperlink" Target="http://www.pedlib.ru/Books/3/0243/index.shtm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ations.hse.ru/view/82229884" TargetMode="External"/><Relationship Id="rId2" Type="http://schemas.openxmlformats.org/officeDocument/2006/relationships/hyperlink" Target="https://www.hse.ru/org/persons/17257426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ito.osu.ru/userfiles/stat_2007_2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961904" y="2109878"/>
            <a:ext cx="5648623" cy="1204306"/>
          </a:xfrm>
        </p:spPr>
        <p:txBody>
          <a:bodyPr/>
          <a:lstStyle/>
          <a:p>
            <a:r>
              <a:rPr lang="ru-RU" sz="4000" dirty="0" smtClean="0"/>
              <a:t>Тестовые задания </a:t>
            </a:r>
            <a:r>
              <a:rPr lang="ru-RU" sz="4000" dirty="0" smtClean="0"/>
              <a:t>Открытой </a:t>
            </a:r>
            <a:r>
              <a:rPr lang="ru-RU" sz="4000" dirty="0" smtClean="0"/>
              <a:t>формы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68242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r>
              <a:rPr lang="ru-RU" sz="2500" dirty="0"/>
              <a:t>Задания с развернутым ответом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412776"/>
            <a:ext cx="77048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dirty="0"/>
              <a:t>Задания с развернутым ответом предполагают, что ответ испытуемого на поставленный вопрос будет содержать несколько предложений или ответом будет законченный короткий текст. </a:t>
            </a:r>
            <a:endParaRPr lang="ru-RU" dirty="0" smtClean="0"/>
          </a:p>
          <a:p>
            <a:pPr indent="449263" algn="just"/>
            <a:endParaRPr lang="ru-RU" dirty="0" smtClean="0"/>
          </a:p>
          <a:p>
            <a:pPr indent="449263" algn="just"/>
            <a:r>
              <a:rPr lang="ru-RU" dirty="0" smtClean="0"/>
              <a:t>Эти </a:t>
            </a:r>
            <a:r>
              <a:rPr lang="ru-RU" dirty="0"/>
              <a:t>задания позволяют оценить навыки интерпретации, анализа и оценки применительно к конкретным ситуациям. Их преимуществом является то, что они сочетают в себе разные мыслительные процессы, дают испытуемому возможность самому конструировать ответ, оценивают и развивают навыки письменной речи. </a:t>
            </a:r>
            <a:endParaRPr lang="ru-RU" dirty="0" smtClean="0"/>
          </a:p>
          <a:p>
            <a:pPr indent="449263" algn="just"/>
            <a:endParaRPr lang="ru-RU" dirty="0" smtClean="0"/>
          </a:p>
          <a:p>
            <a:pPr indent="449263" algn="just"/>
            <a:r>
              <a:rPr lang="ru-RU" dirty="0" smtClean="0"/>
              <a:t>Однако </a:t>
            </a:r>
            <a:r>
              <a:rPr lang="ru-RU" dirty="0"/>
              <a:t>такие задания являются сложными и дорогостоящими с точки зрения проверки. </a:t>
            </a:r>
            <a:r>
              <a:rPr lang="ru-RU" dirty="0" smtClean="0"/>
              <a:t>Компьютерная система </a:t>
            </a:r>
            <a:r>
              <a:rPr lang="ru-RU" dirty="0"/>
              <a:t>для таких заданий выполняет лишь функцию сбора ответов, а не их проверки.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51199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r>
              <a:rPr lang="ru-RU" sz="2500" dirty="0"/>
              <a:t>Задания с развернутым ответом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530658"/>
            <a:ext cx="79928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Задачи, требующие развернутого решения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Сочинения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Задания </a:t>
            </a:r>
            <a:r>
              <a:rPr lang="ru-RU" dirty="0"/>
              <a:t>на аргументацию своего мнения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Доказательства теорем 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Выполнение </a:t>
            </a:r>
            <a:r>
              <a:rPr lang="ru-RU" dirty="0"/>
              <a:t>построений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Задания по программированию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15516" y="3440918"/>
            <a:ext cx="871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rgbClr val="FF0000"/>
                </a:solidFill>
              </a:rPr>
              <a:t>Данный вид задания подразумевает проверку задания </a:t>
            </a:r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преподавателем </a:t>
            </a:r>
            <a:r>
              <a:rPr lang="ru-RU" b="1" i="1" dirty="0">
                <a:solidFill>
                  <a:srgbClr val="FF0000"/>
                </a:solidFill>
              </a:rPr>
              <a:t>(экспертом) </a:t>
            </a:r>
            <a:r>
              <a:rPr lang="ru-RU" b="1" i="1" dirty="0" smtClean="0">
                <a:solidFill>
                  <a:srgbClr val="FF0000"/>
                </a:solidFill>
              </a:rPr>
              <a:t> и </a:t>
            </a:r>
            <a:endParaRPr lang="ru-RU" b="1" i="1" dirty="0">
              <a:solidFill>
                <a:srgbClr val="FF0000"/>
              </a:solidFill>
            </a:endParaRPr>
          </a:p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предполагает </a:t>
            </a:r>
            <a:r>
              <a:rPr lang="ru-RU" b="1" i="1" dirty="0">
                <a:solidFill>
                  <a:srgbClr val="FF0000"/>
                </a:solidFill>
              </a:rPr>
              <a:t>наличие критериев </a:t>
            </a:r>
            <a:r>
              <a:rPr lang="ru-RU" b="1" i="1" dirty="0" smtClean="0">
                <a:solidFill>
                  <a:srgbClr val="FF0000"/>
                </a:solidFill>
              </a:rPr>
              <a:t>оценивания.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774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920880" cy="504056"/>
          </a:xfrm>
        </p:spPr>
        <p:txBody>
          <a:bodyPr/>
          <a:lstStyle/>
          <a:p>
            <a:r>
              <a:rPr lang="ru-RU" sz="2500" dirty="0" smtClean="0"/>
              <a:t>ПРИМЕР задания с </a:t>
            </a:r>
            <a:r>
              <a:rPr lang="ru-RU" sz="2500" dirty="0"/>
              <a:t>развернутым ответом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268760"/>
            <a:ext cx="79208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Инструкция</a:t>
            </a:r>
            <a:r>
              <a:rPr lang="ru-RU" i="1" dirty="0" smtClean="0"/>
              <a:t>. Решите задачу. Решение , оформленное в соответствии с установленными  правилами , представьте здесь.</a:t>
            </a:r>
          </a:p>
          <a:p>
            <a:r>
              <a:rPr lang="ru-RU" i="1" dirty="0" smtClean="0"/>
              <a:t> (либо – прикрепите файл)</a:t>
            </a:r>
          </a:p>
          <a:p>
            <a:endParaRPr lang="ru-RU" i="1" dirty="0"/>
          </a:p>
          <a:p>
            <a:r>
              <a:rPr lang="ru-RU" b="1" i="1" dirty="0" smtClean="0"/>
              <a:t>Задача:</a:t>
            </a:r>
          </a:p>
          <a:p>
            <a:r>
              <a:rPr lang="ru-RU" dirty="0" smtClean="0"/>
              <a:t>Воду</a:t>
            </a:r>
            <a:r>
              <a:rPr lang="ru-RU" dirty="0"/>
              <a:t>, первоначальная температура которой равна 25 °С, нагревают на </a:t>
            </a:r>
            <a:r>
              <a:rPr lang="ru-RU" dirty="0" smtClean="0"/>
              <a:t>плитке неизменной </a:t>
            </a:r>
            <a:r>
              <a:rPr lang="ru-RU" dirty="0"/>
              <a:t>мощности. Для нагревания воды до температуры кипения </a:t>
            </a:r>
            <a:r>
              <a:rPr lang="ru-RU" dirty="0" smtClean="0"/>
              <a:t>потребовалась энергия</a:t>
            </a:r>
            <a:r>
              <a:rPr lang="ru-RU" dirty="0"/>
              <a:t>, равная 100 кДж. Далее на кипение воды было затрачено 40 кДж. </a:t>
            </a:r>
            <a:r>
              <a:rPr lang="ru-RU" dirty="0" smtClean="0"/>
              <a:t>Изобразите описанные </a:t>
            </a:r>
            <a:r>
              <a:rPr lang="ru-RU" dirty="0"/>
              <a:t>процессы на графике зависимости температуры воды от полученной энергии.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1600" y="4293096"/>
            <a:ext cx="7472064" cy="20313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/>
              <a:t>Критерии оценивания решения задачи:  </a:t>
            </a:r>
            <a:r>
              <a:rPr lang="ru-RU" dirty="0"/>
              <a:t>              </a:t>
            </a:r>
          </a:p>
          <a:p>
            <a:r>
              <a:rPr lang="ru-RU" dirty="0"/>
              <a:t>- Построен верный график, включающий участок </a:t>
            </a:r>
          </a:p>
          <a:p>
            <a:r>
              <a:rPr lang="ru-RU" dirty="0"/>
              <a:t>нагревания, кипения и верное указание температуры кипения – 2 балла</a:t>
            </a:r>
          </a:p>
          <a:p>
            <a:r>
              <a:rPr lang="ru-RU" dirty="0"/>
              <a:t> - Построен график, но в нём допущена ошибка для одного из участков -1  балл</a:t>
            </a:r>
          </a:p>
          <a:p>
            <a:r>
              <a:rPr lang="ru-RU" dirty="0"/>
              <a:t>- Допущены другие ошибки  - 0 баллов</a:t>
            </a:r>
          </a:p>
        </p:txBody>
      </p:sp>
    </p:spTree>
    <p:extLst>
      <p:ext uri="{BB962C8B-B14F-4D97-AF65-F5344CB8AC3E}">
        <p14:creationId xmlns:p14="http://schemas.microsoft.com/office/powerpoint/2010/main" val="8727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992888" cy="576064"/>
          </a:xfrm>
        </p:spPr>
        <p:txBody>
          <a:bodyPr/>
          <a:lstStyle/>
          <a:p>
            <a:r>
              <a:rPr lang="ru-RU" sz="2500" dirty="0" smtClean="0"/>
              <a:t>ПРИМЕР задания с </a:t>
            </a:r>
            <a:r>
              <a:rPr lang="ru-RU" sz="2500" dirty="0"/>
              <a:t>развернутым ответом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268760"/>
            <a:ext cx="7920880" cy="53553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i="1" dirty="0" smtClean="0"/>
              <a:t>Инструкция</a:t>
            </a:r>
            <a:r>
              <a:rPr lang="ru-RU" i="1" dirty="0" smtClean="0"/>
              <a:t>. Введите текст  здесь.  (либо – прикрепите файл)</a:t>
            </a:r>
          </a:p>
          <a:p>
            <a:endParaRPr lang="ru-RU" i="1" dirty="0"/>
          </a:p>
          <a:p>
            <a:r>
              <a:rPr lang="ru-RU" b="1" i="1" dirty="0" smtClean="0"/>
              <a:t>Задание:</a:t>
            </a:r>
          </a:p>
          <a:p>
            <a:r>
              <a:rPr lang="ru-RU" dirty="0"/>
              <a:t>Вам необходимо написать историческое сочинение об ОДНОМ из периодов истории России: 1) 1019–1054 гг.; 2) март 1801 г. – май 1812 г.; 3) октябрь 1917 г. – октябрь 1922 г. В сочинении необходимо: – указать не менее двух значимых событий (явлений, процессов), относящихся к данному периоду истории; – назвать две исторические личности, деятельность которых связана с указанными событиями (явлениями, процессами), и, используя знание исторических фактов, охарактеризовать роли названных Вами личностей в этих событиях (явлениях, процессах); – указать не менее двух причинно-следственных связей, характеризующих причины возникновения событий (явлений, процессов), происходивших в данный период; – используя знание исторических фактов и (или) мнений историков, оценить влияние событий (явлений, процессов) данного периода на дальнейшую историю России. В ходе изложения необходимо корректно использовать исторические термины, понятия, относящиеся к данному периоду.</a:t>
            </a:r>
            <a:endParaRPr lang="ru-RU" b="1" i="1" dirty="0"/>
          </a:p>
          <a:p>
            <a:endParaRPr lang="ru-RU" b="1" i="1" dirty="0" smtClean="0"/>
          </a:p>
        </p:txBody>
      </p:sp>
    </p:spTree>
    <p:extLst>
      <p:ext uri="{BB962C8B-B14F-4D97-AF65-F5344CB8AC3E}">
        <p14:creationId xmlns:p14="http://schemas.microsoft.com/office/powerpoint/2010/main" val="150887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936104"/>
          </a:xfrm>
        </p:spPr>
        <p:txBody>
          <a:bodyPr>
            <a:noAutofit/>
          </a:bodyPr>
          <a:lstStyle/>
          <a:p>
            <a:r>
              <a:rPr lang="ru-RU" sz="2500" cap="all" dirty="0"/>
              <a:t>ПЯТЬ СОВЕТОВ РАЗРАБОТЧИКАМ ЗАДАНИЙ С РАЗВЕРНУТЫМ </a:t>
            </a:r>
            <a:r>
              <a:rPr lang="ru-RU" sz="2500" cap="all" dirty="0" smtClean="0"/>
              <a:t>ОТВЕТОМ</a:t>
            </a:r>
            <a:endParaRPr lang="ru-RU" sz="25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700808"/>
            <a:ext cx="7848872" cy="3780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/>
              <a:t>Используйте </a:t>
            </a:r>
            <a:r>
              <a:rPr lang="ru-RU" dirty="0"/>
              <a:t>такие задания только в тех случаях, где оценка другими, более объективными способами, не применима</a:t>
            </a:r>
            <a:r>
              <a:rPr lang="ru-RU" dirty="0" smtClean="0"/>
              <a:t>.</a:t>
            </a:r>
            <a:endParaRPr lang="ru-RU" dirty="0"/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/>
              <a:t>Убедитесь, что задание соотносится с целями обучения.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/>
              <a:t>Для заданий с ограниченным объёмом четко задайте объём и элементы содержания.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/>
              <a:t>Для заданий со свободным объёмом дайте четкие рекомендации по выполнению и оформлению, а также минимальные требования к содержанию.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/>
              <a:t>Установите время выполнения.</a:t>
            </a:r>
          </a:p>
        </p:txBody>
      </p:sp>
    </p:spTree>
    <p:extLst>
      <p:ext uri="{BB962C8B-B14F-4D97-AF65-F5344CB8AC3E}">
        <p14:creationId xmlns:p14="http://schemas.microsoft.com/office/powerpoint/2010/main" val="135867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992888" cy="792088"/>
          </a:xfrm>
        </p:spPr>
        <p:txBody>
          <a:bodyPr>
            <a:noAutofit/>
          </a:bodyPr>
          <a:lstStyle/>
          <a:p>
            <a:r>
              <a:rPr lang="ru-RU" sz="2500" dirty="0" smtClean="0"/>
              <a:t>формулировки задания с развернутым ответом</a:t>
            </a:r>
            <a:endParaRPr lang="ru-RU" sz="25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700808"/>
            <a:ext cx="770485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Пример неудачной формулировки задания с развернутым ответом:</a:t>
            </a:r>
            <a:endParaRPr lang="ru-RU" dirty="0"/>
          </a:p>
          <a:p>
            <a:r>
              <a:rPr lang="ru-RU" i="1" dirty="0"/>
              <a:t>Почему символы так важны в произведении «451 градус по Фаренгейту</a:t>
            </a:r>
            <a:r>
              <a:rPr lang="ru-RU" i="1" dirty="0" smtClean="0"/>
              <a:t>»?</a:t>
            </a:r>
          </a:p>
          <a:p>
            <a:endParaRPr lang="ru-RU" i="1" dirty="0"/>
          </a:p>
          <a:p>
            <a:endParaRPr lang="ru-RU" dirty="0"/>
          </a:p>
          <a:p>
            <a:r>
              <a:rPr lang="ru-RU" b="1" dirty="0"/>
              <a:t>Пример оптимизированной формулировки задания с развернутым ответом:</a:t>
            </a:r>
            <a:endParaRPr lang="ru-RU" dirty="0"/>
          </a:p>
          <a:p>
            <a:r>
              <a:rPr lang="ru-RU" i="1" dirty="0"/>
              <a:t>Символы очень важны в произведении «451 градус по Фаренгейту». Какие три, по Вашему мнению, являются наиболее важными в нём? Опишите их и выделите их роль и смысл в этом произведении</a:t>
            </a:r>
            <a:r>
              <a:rPr lang="ru-RU" i="1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159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76104"/>
            <a:ext cx="7520940" cy="404624"/>
          </a:xfrm>
        </p:spPr>
        <p:txBody>
          <a:bodyPr/>
          <a:lstStyle/>
          <a:p>
            <a:r>
              <a:rPr lang="ru-RU" dirty="0" smtClean="0"/>
              <a:t>Используемые источники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268760"/>
            <a:ext cx="7520940" cy="3579849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ru-RU" sz="1400" b="1" dirty="0" err="1"/>
              <a:t>Переверзев</a:t>
            </a:r>
            <a:r>
              <a:rPr lang="ru-RU" sz="1400" b="1" dirty="0"/>
              <a:t>, Владимир </a:t>
            </a:r>
            <a:r>
              <a:rPr lang="ru-RU" sz="1400" b="1" dirty="0" err="1"/>
              <a:t>Юрьевич.</a:t>
            </a:r>
            <a:r>
              <a:rPr lang="ru-RU" sz="1400" dirty="0" err="1"/>
              <a:t>Технология</a:t>
            </a:r>
            <a:r>
              <a:rPr lang="ru-RU" sz="1400" dirty="0"/>
              <a:t> разработки тестовых заданий: справочное руководство [Текст] : учебное пособие для студентов образовательных учреждений среднего профессионального образования / В. Ю. </a:t>
            </a:r>
            <a:r>
              <a:rPr lang="ru-RU" sz="1400" dirty="0" err="1"/>
              <a:t>Переверзев</a:t>
            </a:r>
            <a:r>
              <a:rPr lang="ru-RU" sz="1400" dirty="0"/>
              <a:t>. - Москва : Издательское об-</a:t>
            </a:r>
            <a:r>
              <a:rPr lang="ru-RU" sz="1400" dirty="0" err="1"/>
              <a:t>ние</a:t>
            </a:r>
            <a:r>
              <a:rPr lang="ru-RU" sz="1400" dirty="0"/>
              <a:t> "Е-Медиа", 2005. - 271 с. </a:t>
            </a:r>
            <a:endParaRPr lang="ru-RU" sz="1400" dirty="0" smtClean="0"/>
          </a:p>
          <a:p>
            <a:pPr>
              <a:buFont typeface="+mj-lt"/>
              <a:buAutoNum type="arabicPeriod"/>
            </a:pPr>
            <a:r>
              <a:rPr lang="ru-RU" sz="1400" dirty="0" smtClean="0"/>
              <a:t>Костина </a:t>
            </a:r>
            <a:r>
              <a:rPr lang="ru-RU" sz="1400" dirty="0"/>
              <a:t>А.А. Методические рекомендации по технологии разработки педагогических тестов для оценки уровня </a:t>
            </a:r>
            <a:r>
              <a:rPr lang="ru-RU" sz="1400" dirty="0" err="1"/>
              <a:t>обученности</a:t>
            </a:r>
            <a:r>
              <a:rPr lang="ru-RU" sz="1400" dirty="0"/>
              <a:t> студентов СПО</a:t>
            </a:r>
            <a:r>
              <a:rPr lang="ru-RU" sz="1400" dirty="0" smtClean="0"/>
              <a:t>.</a:t>
            </a:r>
            <a:r>
              <a:rPr lang="ru-RU" sz="1400" dirty="0"/>
              <a:t> Самара </a:t>
            </a:r>
            <a:r>
              <a:rPr lang="ru-RU" sz="1400" dirty="0" smtClean="0"/>
              <a:t>2012 - 47 с.</a:t>
            </a:r>
            <a:r>
              <a:rPr lang="en-US" sz="1400" dirty="0"/>
              <a:t> </a:t>
            </a:r>
            <a:r>
              <a:rPr lang="en-US" sz="1400" dirty="0" smtClean="0"/>
              <a:t>// </a:t>
            </a:r>
            <a:r>
              <a:rPr lang="ru-RU" sz="1400" dirty="0" smtClean="0"/>
              <a:t>Режим доступа:  </a:t>
            </a:r>
            <a:r>
              <a:rPr lang="en-US" sz="1400" dirty="0" smtClean="0"/>
              <a:t>//</a:t>
            </a:r>
            <a:r>
              <a:rPr lang="en-US" sz="1400" dirty="0"/>
              <a:t>nsportal.ru/vuz/pedagogicheskie-nauki/library/2015/11/05/tehnologiya-razrabotki-pedagogicheskih-testov</a:t>
            </a:r>
            <a:endParaRPr lang="ru-RU" sz="1400" dirty="0"/>
          </a:p>
          <a:p>
            <a:pPr>
              <a:buFont typeface="+mj-lt"/>
              <a:buAutoNum type="arabicPeriod"/>
            </a:pPr>
            <a:r>
              <a:rPr lang="ru-RU" sz="1400" dirty="0" err="1" smtClean="0"/>
              <a:t>Аббакумов</a:t>
            </a:r>
            <a:r>
              <a:rPr lang="ru-RU" sz="1400" dirty="0" smtClean="0"/>
              <a:t>  Дмитрий. Компьютерный тест : от линейности к </a:t>
            </a:r>
            <a:r>
              <a:rPr lang="ru-RU" sz="1400" dirty="0" err="1" smtClean="0"/>
              <a:t>адаптивности.</a:t>
            </a:r>
            <a:r>
              <a:rPr lang="ru-RU" sz="1400" u="sng" dirty="0" err="1" smtClean="0">
                <a:hlinkClick r:id="rId3"/>
              </a:rPr>
              <a:t>http</a:t>
            </a:r>
            <a:r>
              <a:rPr lang="ru-RU" sz="1400" u="sng" dirty="0">
                <a:hlinkClick r:id="rId3"/>
              </a:rPr>
              <a:t>://www.edutainme.ru/post/kompyuternye-testy-ot-lineynosti-k-adaptivnosti/</a:t>
            </a:r>
            <a:endParaRPr lang="ru-RU" sz="1400" u="sng" dirty="0"/>
          </a:p>
          <a:p>
            <a:pPr>
              <a:buFont typeface="+mj-lt"/>
              <a:buAutoNum type="arabicPeriod"/>
            </a:pPr>
            <a:r>
              <a:rPr lang="ru-RU" sz="1400" dirty="0" err="1"/>
              <a:t>Аббакумов</a:t>
            </a:r>
            <a:r>
              <a:rPr lang="ru-RU" sz="1400" dirty="0"/>
              <a:t>  Дмитрий. </a:t>
            </a:r>
            <a:r>
              <a:rPr lang="ru-RU" sz="1400" dirty="0" smtClean="0"/>
              <a:t>Как создать идеальный компьютерный </a:t>
            </a:r>
            <a:r>
              <a:rPr lang="ru-RU" sz="1400" dirty="0"/>
              <a:t>тест </a:t>
            </a:r>
            <a:endParaRPr lang="ru-RU" sz="1400" dirty="0" smtClean="0"/>
          </a:p>
          <a:p>
            <a:pPr marL="0" indent="449263">
              <a:buNone/>
            </a:pPr>
            <a:r>
              <a:rPr lang="ru-RU" sz="1400" u="sng" dirty="0" smtClean="0">
                <a:hlinkClick r:id="rId4"/>
              </a:rPr>
              <a:t>http</a:t>
            </a:r>
            <a:r>
              <a:rPr lang="ru-RU" sz="1400" u="sng" dirty="0">
                <a:hlinkClick r:id="rId4"/>
              </a:rPr>
              <a:t>://www.edutainme.ru/post/kak-sozdat-idealnyy-kompyuternyy-test/</a:t>
            </a:r>
            <a:endParaRPr lang="ru-RU" sz="1400" dirty="0"/>
          </a:p>
          <a:p>
            <a:pPr marL="0" indent="449263">
              <a:buNone/>
            </a:pPr>
            <a:r>
              <a:rPr lang="ru-RU" sz="1400" u="sng" dirty="0">
                <a:hlinkClick r:id="rId5"/>
              </a:rPr>
              <a:t>http://www.edutainme.ru/post/open-test</a:t>
            </a:r>
            <a:r>
              <a:rPr lang="ru-RU" sz="1400" u="sng" dirty="0" smtClean="0">
                <a:hlinkClick r:id="rId5"/>
              </a:rPr>
              <a:t>/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18342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>
            <a:normAutofit/>
          </a:bodyPr>
          <a:lstStyle/>
          <a:p>
            <a:r>
              <a:rPr lang="ru-RU" dirty="0" smtClean="0"/>
              <a:t>Рекомендуемые источники: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268760"/>
            <a:ext cx="7776864" cy="4392488"/>
          </a:xfr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/>
              <a:t>Аванесов В.С. Теория и методика педагогических измерений </a:t>
            </a:r>
            <a:r>
              <a:rPr lang="ru-RU" altLang="ru-RU" sz="1400" dirty="0">
                <a:hlinkClick r:id="rId2"/>
              </a:rPr>
              <a:t>http://testolog.narod.ru/Theory.html</a:t>
            </a:r>
            <a:r>
              <a:rPr lang="ru-RU" altLang="ru-RU" sz="1400" dirty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/>
              <a:t>Ким В.С. Тестирование учебных достижений </a:t>
            </a:r>
            <a:r>
              <a:rPr lang="ru-RU" altLang="ru-RU" sz="1400" dirty="0">
                <a:hlinkClick r:id="rId3"/>
              </a:rPr>
              <a:t>http://clipperkim.narod.ru/test/monotest/index.html</a:t>
            </a:r>
            <a:r>
              <a:rPr lang="ru-RU" altLang="ru-RU" sz="1400" dirty="0"/>
              <a:t> </a:t>
            </a:r>
            <a:endParaRPr lang="ru-RU" altLang="ru-RU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 smtClean="0"/>
              <a:t>Основы </a:t>
            </a:r>
            <a:r>
              <a:rPr lang="ru-RU" altLang="ru-RU" sz="1400" dirty="0"/>
              <a:t>психодиагностики. Учебное пособие для студентов педвузов / под общ. редакцией А.Г. Шмелева — Москва, Ростов-на-Дону: «Феникс», 1996. — 544 с. </a:t>
            </a:r>
            <a:r>
              <a:rPr lang="ru-RU" altLang="ru-RU" sz="1400" dirty="0">
                <a:hlinkClick r:id="rId4"/>
              </a:rPr>
              <a:t>http://www.pedlib.ru/Books/3/0243/index.shtml</a:t>
            </a:r>
            <a:r>
              <a:rPr lang="ru-RU" altLang="ru-RU" sz="1400" dirty="0"/>
              <a:t>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/>
              <a:t>Приказ МО РФ от 17.04.2000 1122 «О сертификации качества педагогических тестовых материалов» </a:t>
            </a:r>
            <a:r>
              <a:rPr lang="ru-RU" altLang="ru-RU" sz="1400" dirty="0">
                <a:hlinkClick r:id="rId5"/>
              </a:rPr>
              <a:t>http://www.edu.ru/db/mo/Data/d_00/1122.html#1</a:t>
            </a:r>
            <a:r>
              <a:rPr lang="ru-RU" altLang="ru-RU" sz="1400" dirty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 smtClean="0"/>
              <a:t>Издания АСТ-Центра</a:t>
            </a:r>
            <a:r>
              <a:rPr lang="ru-RU" sz="1400" dirty="0"/>
              <a:t> </a:t>
            </a:r>
            <a:r>
              <a:rPr lang="ru-RU" sz="1400" dirty="0" smtClean="0"/>
              <a:t> (ООО </a:t>
            </a:r>
            <a:r>
              <a:rPr lang="ru-RU" sz="1400" dirty="0"/>
              <a:t>«Независимый Центр тестирования  качества обучения</a:t>
            </a:r>
            <a:r>
              <a:rPr lang="ru-RU" sz="1400" dirty="0" smtClean="0"/>
              <a:t>»)</a:t>
            </a:r>
            <a:r>
              <a:rPr lang="ru-RU" altLang="ru-RU" sz="1400" dirty="0"/>
              <a:t/>
            </a:r>
            <a:br>
              <a:rPr lang="ru-RU" altLang="ru-RU" sz="1400" dirty="0"/>
            </a:br>
            <a:r>
              <a:rPr lang="en-US" altLang="ru-RU" sz="1400" dirty="0">
                <a:hlinkClick r:id="rId6"/>
              </a:rPr>
              <a:t>http://www.ast-centre.ru/books/nashi_izdaniya/</a:t>
            </a:r>
            <a:r>
              <a:rPr lang="ru-RU" altLang="ru-RU" sz="1400" dirty="0"/>
              <a:t> </a:t>
            </a:r>
            <a:endParaRPr lang="ru-RU" altLang="ru-RU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>
                <a:hlinkClick r:id="rId7"/>
              </a:rPr>
              <a:t>https://fipi.ru</a:t>
            </a:r>
            <a:r>
              <a:rPr lang="en-US" sz="1400" dirty="0" smtClean="0">
                <a:hlinkClick r:id="rId7"/>
              </a:rPr>
              <a:t>/</a:t>
            </a:r>
            <a:r>
              <a:rPr lang="ru-RU" sz="1400" dirty="0" smtClean="0"/>
              <a:t>  Федеральное </a:t>
            </a:r>
            <a:r>
              <a:rPr lang="ru-RU" sz="1400" dirty="0"/>
              <a:t>государственное бюджетное научное учреждение «Федеральный институт педагогических измерений» занимается исследованиями в области оценки качества образования. Учредителем института является Федеральная служба по надзору в сфере образования и науки Российской Федерации (</a:t>
            </a:r>
            <a:r>
              <a:rPr lang="ru-RU" sz="1400" dirty="0" err="1"/>
              <a:t>Рособрнадзор</a:t>
            </a:r>
            <a:r>
              <a:rPr lang="ru-RU" sz="1400" dirty="0" smtClean="0"/>
              <a:t>).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61987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r>
              <a:rPr lang="ru-RU" dirty="0" smtClean="0"/>
              <a:t>Рекомендуемые источники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82269" y="1268760"/>
            <a:ext cx="7694187" cy="4052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sz="1400" b="1" dirty="0" err="1" smtClean="0">
                <a:hlinkClick r:id="rId2"/>
              </a:rPr>
              <a:t>Карданова</a:t>
            </a:r>
            <a:r>
              <a:rPr lang="ru-RU" sz="1400" b="1" dirty="0" smtClean="0">
                <a:hlinkClick r:id="rId2"/>
              </a:rPr>
              <a:t> </a:t>
            </a:r>
            <a:r>
              <a:rPr lang="ru-RU" sz="1400" b="1" dirty="0">
                <a:hlinkClick r:id="rId2"/>
              </a:rPr>
              <a:t>Е. Ю.</a:t>
            </a:r>
            <a:r>
              <a:rPr lang="ru-RU" sz="1400" b="1" dirty="0"/>
              <a:t> </a:t>
            </a:r>
            <a:r>
              <a:rPr lang="ru-RU" sz="1400" b="1" dirty="0">
                <a:hlinkClick r:id="rId3"/>
              </a:rPr>
              <a:t>Моделирование и параметризация тестов: основы теории и приложения</a:t>
            </a:r>
            <a:r>
              <a:rPr lang="ru-RU" sz="1400" b="1" dirty="0"/>
              <a:t> М.: Федеральный центр тестирования, 2008.</a:t>
            </a:r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 smtClean="0"/>
              <a:t> Майоров </a:t>
            </a:r>
            <a:r>
              <a:rPr lang="ru-RU" altLang="ru-RU" sz="1400" b="1" dirty="0"/>
              <a:t>А.Н. Теория и практика создания тестов для системы образования. – М., "Интеллект-центр", 2001. – 296 с.</a:t>
            </a:r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 err="1"/>
              <a:t>Челышкова</a:t>
            </a:r>
            <a:r>
              <a:rPr lang="ru-RU" altLang="ru-RU" sz="1400" b="1" dirty="0"/>
              <a:t> М. Б., Теория и практика конструирования педагогических тестов: Учебное пособие. – М: Логос, 2002. –  432 с.</a:t>
            </a:r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/>
              <a:t>Васильев В.И., </a:t>
            </a:r>
            <a:r>
              <a:rPr lang="ru-RU" altLang="ru-RU" sz="1400" b="1" dirty="0" err="1"/>
              <a:t>Киринюк</a:t>
            </a:r>
            <a:r>
              <a:rPr lang="ru-RU" altLang="ru-RU" sz="1400" b="1" dirty="0"/>
              <a:t> А.А., Тягунова Т.Н. Требования к программно-дидактическим тестовым материалам и технологиям компьютерного тестирования. – М.: Издательство МГУП, 2005.</a:t>
            </a:r>
            <a:endParaRPr lang="en-US" altLang="ru-RU" sz="1400" b="1" dirty="0"/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/>
              <a:t>Красильникова В.А. Теория и технологии компьютерного обучения и тестирования. – М., «Дом педагогики», ИПК ГОУ ОГУ, 2009. – 33 с.</a:t>
            </a:r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/>
              <a:t>Красильникова В.А., </a:t>
            </a:r>
            <a:r>
              <a:rPr lang="ru-RU" altLang="ru-RU" sz="1400" b="1" dirty="0" err="1"/>
              <a:t>Запорожко</a:t>
            </a:r>
            <a:r>
              <a:rPr lang="ru-RU" altLang="ru-RU" sz="1400" b="1" dirty="0"/>
              <a:t> В.В. Разработка заданий для компьютерного тестирования / Информатика и информационные технологии в образовании, научных исследованиях и производстве. Юбилейный сборник научных и научно-методических трудов, посвященный 10-летию кафедры информатики.– Оренбург: ИПК ГОУ ОГУ, 2007. – C. 72-80. -  </a:t>
            </a:r>
            <a:r>
              <a:rPr lang="ru-RU" altLang="ru-RU" sz="1400" b="1" dirty="0">
                <a:hlinkClick r:id="rId4"/>
              </a:rPr>
              <a:t>http://ito.osu.ru/userfiles/stat_2007_2.pdf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379102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0256" y="548680"/>
            <a:ext cx="7696200" cy="5905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dirty="0" smtClean="0"/>
              <a:t>Классификация форм тестовых заданий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620095"/>
              </p:ext>
            </p:extLst>
          </p:nvPr>
        </p:nvGraphicFramePr>
        <p:xfrm>
          <a:off x="503548" y="1268760"/>
          <a:ext cx="8136904" cy="4730098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4068452"/>
                <a:gridCol w="4068452"/>
              </a:tblGrid>
              <a:tr h="41761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Методическая классификация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Формы </a:t>
                      </a:r>
                      <a:r>
                        <a:rPr lang="en-US" dirty="0" smtClean="0"/>
                        <a:t>MOODLE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97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dirty="0" smtClean="0"/>
                        <a:t>Задания с выбором ответа (закрытой формы)</a:t>
                      </a:r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Верно</a:t>
                      </a:r>
                      <a:r>
                        <a:rPr lang="en-US" dirty="0" smtClean="0"/>
                        <a:t>/</a:t>
                      </a:r>
                      <a:r>
                        <a:rPr lang="ru-RU" dirty="0" smtClean="0"/>
                        <a:t>неверно</a:t>
                      </a:r>
                    </a:p>
                    <a:p>
                      <a:pPr algn="ctr"/>
                      <a:r>
                        <a:rPr lang="ru-RU" dirty="0" smtClean="0"/>
                        <a:t>Множественный выбор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97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dirty="0" smtClean="0"/>
                        <a:t>Задания на установление соответствия</a:t>
                      </a:r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 соответствие</a:t>
                      </a:r>
                    </a:p>
                    <a:p>
                      <a:pPr algn="ctr"/>
                      <a:r>
                        <a:rPr lang="ru-RU" dirty="0" smtClean="0"/>
                        <a:t>Выбор пропущенных слов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6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dirty="0" smtClean="0"/>
                        <a:t>  Задания  на установление        правильной последовательности</a:t>
                      </a:r>
                      <a:r>
                        <a:rPr lang="en-US" altLang="ru-RU" sz="1800" dirty="0" smtClean="0"/>
                        <a:t>/</a:t>
                      </a:r>
                      <a:r>
                        <a:rPr lang="ru-RU" altLang="ru-RU" sz="1800" dirty="0" smtClean="0"/>
                        <a:t> «перетаскивание»</a:t>
                      </a:r>
                      <a:endParaRPr lang="en-US" altLang="ru-RU" sz="1800" dirty="0" smtClean="0"/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dk1"/>
                          </a:solidFill>
                        </a:rPr>
                        <a:t>На</a:t>
                      </a:r>
                      <a:r>
                        <a:rPr lang="ru-RU" baseline="0" dirty="0" smtClean="0">
                          <a:solidFill>
                            <a:schemeClr val="dk1"/>
                          </a:solidFill>
                        </a:rPr>
                        <a:t> перетаскивание</a:t>
                      </a:r>
                    </a:p>
                    <a:p>
                      <a:pPr algn="ctr"/>
                      <a:r>
                        <a:rPr lang="ru-RU" baseline="0" dirty="0" smtClean="0">
                          <a:solidFill>
                            <a:schemeClr val="dk1"/>
                          </a:solidFill>
                        </a:rPr>
                        <a:t>Перетаскивание маркеров</a:t>
                      </a:r>
                    </a:p>
                    <a:p>
                      <a:pPr algn="ctr"/>
                      <a:r>
                        <a:rPr lang="ru-RU" baseline="0" dirty="0" smtClean="0">
                          <a:solidFill>
                            <a:schemeClr val="dk1"/>
                          </a:solidFill>
                        </a:rPr>
                        <a:t>Перетащить на изображение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8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dirty="0" smtClean="0"/>
                        <a:t>Задания открытой формы</a:t>
                      </a:r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Короткий ответ</a:t>
                      </a:r>
                    </a:p>
                    <a:p>
                      <a:pPr algn="ctr"/>
                      <a:r>
                        <a:rPr lang="ru-RU" dirty="0" smtClean="0"/>
                        <a:t>Числовой ответ </a:t>
                      </a:r>
                    </a:p>
                    <a:p>
                      <a:pPr algn="ctr"/>
                      <a:r>
                        <a:rPr lang="ru-RU" dirty="0" smtClean="0"/>
                        <a:t>Эссе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22547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>
            <a:normAutofit/>
          </a:bodyPr>
          <a:lstStyle/>
          <a:p>
            <a:r>
              <a:rPr lang="ru-RU" sz="2500" dirty="0" smtClean="0"/>
              <a:t>Задания открытой формы</a:t>
            </a:r>
            <a:endParaRPr lang="ru-RU" sz="25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556792"/>
            <a:ext cx="792088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Есть два типа </a:t>
            </a:r>
            <a:r>
              <a:rPr lang="ru-RU" dirty="0" smtClean="0"/>
              <a:t>заданий открытой формы: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/>
              <a:t>с </a:t>
            </a:r>
            <a:r>
              <a:rPr lang="ru-RU" dirty="0"/>
              <a:t>коротким ответом – предполагает </a:t>
            </a:r>
            <a:r>
              <a:rPr lang="ru-RU" dirty="0" smtClean="0"/>
              <a:t>автоматизированную проверку компьютерной системой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/>
              <a:t>с </a:t>
            </a:r>
            <a:r>
              <a:rPr lang="ru-RU" dirty="0"/>
              <a:t>развернутым </a:t>
            </a:r>
            <a:r>
              <a:rPr lang="ru-RU" dirty="0" smtClean="0"/>
              <a:t>ответом – предполагает проверку экспертом (человеком «вручную»)</a:t>
            </a:r>
          </a:p>
          <a:p>
            <a:pPr>
              <a:lnSpc>
                <a:spcPct val="150000"/>
              </a:lnSpc>
            </a:pPr>
            <a:endParaRPr lang="ru-RU" b="1" dirty="0"/>
          </a:p>
          <a:p>
            <a:pPr>
              <a:lnSpc>
                <a:spcPct val="150000"/>
              </a:lnSpc>
            </a:pP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250337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5832648" cy="548640"/>
          </a:xfrm>
        </p:spPr>
        <p:txBody>
          <a:bodyPr/>
          <a:lstStyle/>
          <a:p>
            <a:r>
              <a:rPr lang="ru-RU" sz="2500" dirty="0"/>
              <a:t>Задания с коротким ответом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556792"/>
            <a:ext cx="777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/>
              <a:t>Подтипы заданий </a:t>
            </a:r>
            <a:r>
              <a:rPr lang="ru-RU" b="1" dirty="0"/>
              <a:t>с коротким </a:t>
            </a:r>
            <a:r>
              <a:rPr lang="ru-RU" b="1" dirty="0" smtClean="0"/>
              <a:t>ответом:</a:t>
            </a:r>
            <a:endParaRPr lang="ru-RU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b="1" dirty="0"/>
              <a:t>Задание-вопрос</a:t>
            </a:r>
            <a:r>
              <a:rPr lang="ru-RU" dirty="0"/>
              <a:t> представляет собой конкретный вопрос, на который можно ответить одним словом, фразой, числом или символом</a:t>
            </a:r>
            <a:r>
              <a:rPr lang="ru-RU" dirty="0" smtClean="0"/>
              <a:t>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b="1" dirty="0"/>
              <a:t>Задание на дополнение </a:t>
            </a:r>
            <a:r>
              <a:rPr lang="ru-RU" dirty="0"/>
              <a:t>– это неполное утверждение, которое необходимо дополнить одним словом, фразой, числом или символом. 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3381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ru-RU" sz="2500" dirty="0" smtClean="0"/>
              <a:t>Особенности Заданий </a:t>
            </a:r>
            <a:r>
              <a:rPr lang="ru-RU" sz="2400" dirty="0"/>
              <a:t>с коротким ответом </a:t>
            </a:r>
            <a:endParaRPr lang="ru-RU" sz="25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556792"/>
            <a:ext cx="79208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>
              <a:lnSpc>
                <a:spcPct val="150000"/>
              </a:lnSpc>
            </a:pPr>
            <a:r>
              <a:rPr lang="ru-RU" dirty="0" smtClean="0">
                <a:solidFill>
                  <a:srgbClr val="00B050"/>
                </a:solidFill>
              </a:rPr>
              <a:t>Преимущество заданий </a:t>
            </a:r>
            <a:r>
              <a:rPr lang="ru-RU" dirty="0">
                <a:solidFill>
                  <a:srgbClr val="00B050"/>
                </a:solidFill>
              </a:rPr>
              <a:t>с коротким ответом </a:t>
            </a:r>
            <a:r>
              <a:rPr lang="ru-RU" dirty="0" smtClean="0"/>
              <a:t>: очень </a:t>
            </a:r>
            <a:r>
              <a:rPr lang="ru-RU" dirty="0"/>
              <a:t>низкая вероятность угадывания. </a:t>
            </a:r>
            <a:endParaRPr lang="ru-RU" dirty="0" smtClean="0"/>
          </a:p>
          <a:p>
            <a:pPr indent="449263">
              <a:lnSpc>
                <a:spcPct val="150000"/>
              </a:lnSpc>
            </a:pPr>
            <a:r>
              <a:rPr lang="ru-RU" dirty="0" smtClean="0">
                <a:solidFill>
                  <a:srgbClr val="FF0000"/>
                </a:solidFill>
              </a:rPr>
              <a:t>Недостаток</a:t>
            </a:r>
            <a:r>
              <a:rPr lang="ru-RU" dirty="0" smtClean="0"/>
              <a:t>: при </a:t>
            </a:r>
            <a:r>
              <a:rPr lang="ru-RU" dirty="0"/>
              <a:t>их конструировании необходимо учесть все варианты, которые могут быть правильными. </a:t>
            </a:r>
            <a:endParaRPr lang="ru-RU" dirty="0" smtClean="0"/>
          </a:p>
          <a:p>
            <a:pPr indent="449263">
              <a:lnSpc>
                <a:spcPct val="150000"/>
              </a:lnSpc>
            </a:pPr>
            <a:r>
              <a:rPr lang="ru-RU" dirty="0" smtClean="0"/>
              <a:t>Для заданий </a:t>
            </a:r>
            <a:r>
              <a:rPr lang="ru-RU" dirty="0"/>
              <a:t>с коротким текстовым ответом важно не забыть о нюансах согласования. </a:t>
            </a:r>
            <a:endParaRPr lang="ru-RU" dirty="0" smtClean="0"/>
          </a:p>
          <a:p>
            <a:pPr indent="449263">
              <a:lnSpc>
                <a:spcPct val="150000"/>
              </a:lnSpc>
            </a:pPr>
            <a:r>
              <a:rPr lang="ru-RU" dirty="0" smtClean="0"/>
              <a:t>Для </a:t>
            </a:r>
            <a:r>
              <a:rPr lang="ru-RU" dirty="0"/>
              <a:t>заданий с числовым ответом – о количестве знаков после запятой или интервале значений.</a:t>
            </a:r>
          </a:p>
        </p:txBody>
      </p:sp>
    </p:spTree>
    <p:extLst>
      <p:ext uri="{BB962C8B-B14F-4D97-AF65-F5344CB8AC3E}">
        <p14:creationId xmlns:p14="http://schemas.microsoft.com/office/powerpoint/2010/main" val="263968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r>
              <a:rPr lang="ru-RU" sz="2500" dirty="0" smtClean="0"/>
              <a:t>Примеры  заданий с коротким ответом </a:t>
            </a:r>
            <a:endParaRPr lang="ru-RU" sz="2500" dirty="0"/>
          </a:p>
        </p:txBody>
      </p:sp>
      <p:sp>
        <p:nvSpPr>
          <p:cNvPr id="3" name="TextBox 2"/>
          <p:cNvSpPr txBox="1"/>
          <p:nvPr/>
        </p:nvSpPr>
        <p:spPr>
          <a:xfrm>
            <a:off x="971600" y="1556792"/>
            <a:ext cx="66247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Инструкция. </a:t>
            </a:r>
            <a:r>
              <a:rPr lang="ru-RU" i="1" dirty="0" smtClean="0"/>
              <a:t>Введите с клавиатуры фамилию, имя  и отчество  персоны.</a:t>
            </a:r>
          </a:p>
          <a:p>
            <a:endParaRPr lang="ru-RU" i="1" dirty="0"/>
          </a:p>
          <a:p>
            <a:r>
              <a:rPr lang="ru-RU" b="1" i="1" dirty="0" smtClean="0"/>
              <a:t>Основа:</a:t>
            </a:r>
          </a:p>
          <a:p>
            <a:r>
              <a:rPr lang="ru-RU" dirty="0" smtClean="0"/>
              <a:t>Великий </a:t>
            </a:r>
            <a:r>
              <a:rPr lang="ru-RU" dirty="0"/>
              <a:t>русский поэт и писатель, основоположник современного литературного русского языка, с именем которого связывают Золотой век отечественной литературы и поэзии </a:t>
            </a:r>
            <a:endParaRPr lang="ru-RU" dirty="0" smtClean="0"/>
          </a:p>
          <a:p>
            <a:endParaRPr lang="ru-RU" dirty="0"/>
          </a:p>
          <a:p>
            <a:r>
              <a:rPr lang="ru-RU" b="1" dirty="0" smtClean="0"/>
              <a:t>Правильный ответ:</a:t>
            </a:r>
          </a:p>
          <a:p>
            <a:endParaRPr lang="ru-RU" dirty="0"/>
          </a:p>
          <a:p>
            <a:r>
              <a:rPr lang="ru-RU" dirty="0" smtClean="0"/>
              <a:t>Пушкин Александр Сергеевич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601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r>
              <a:rPr lang="ru-RU" sz="2500" dirty="0"/>
              <a:t>Примеры  заданий с коротким ответом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1600" y="1556792"/>
            <a:ext cx="662473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Инструкция. </a:t>
            </a:r>
            <a:r>
              <a:rPr lang="ru-RU" i="1" dirty="0" smtClean="0"/>
              <a:t>Введите  число  с клавиатуры   </a:t>
            </a:r>
          </a:p>
          <a:p>
            <a:endParaRPr lang="ru-RU" dirty="0" smtClean="0"/>
          </a:p>
          <a:p>
            <a:r>
              <a:rPr lang="ru-RU" b="1" i="1" dirty="0"/>
              <a:t>Основа:</a:t>
            </a:r>
            <a:r>
              <a:rPr lang="ru-RU" dirty="0" smtClean="0"/>
              <a:t> Сколько </a:t>
            </a:r>
            <a:r>
              <a:rPr lang="ru-RU" dirty="0"/>
              <a:t>бит в одном байте? </a:t>
            </a:r>
            <a:endParaRPr lang="ru-RU" dirty="0" smtClean="0"/>
          </a:p>
          <a:p>
            <a:endParaRPr lang="ru-RU" dirty="0"/>
          </a:p>
          <a:p>
            <a:r>
              <a:rPr lang="ru-RU" b="1" dirty="0"/>
              <a:t>Правильный ответ:</a:t>
            </a:r>
          </a:p>
          <a:p>
            <a:endParaRPr lang="ru-RU" dirty="0"/>
          </a:p>
          <a:p>
            <a:r>
              <a:rPr lang="ru-RU" dirty="0" smtClean="0"/>
              <a:t>8</a:t>
            </a:r>
            <a:endParaRPr lang="ru-RU" dirty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364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r>
              <a:rPr lang="ru-RU" sz="2500" dirty="0"/>
              <a:t>Примеры  заданий с коротким ответом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1600" y="1556792"/>
            <a:ext cx="66247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Инструкция. </a:t>
            </a:r>
            <a:r>
              <a:rPr lang="ru-RU" i="1" dirty="0" smtClean="0"/>
              <a:t>Введите  число  с клавиатуры  в виде десятичной дроби с точностью до десятых долей </a:t>
            </a:r>
          </a:p>
          <a:p>
            <a:endParaRPr lang="ru-RU" dirty="0" smtClean="0"/>
          </a:p>
          <a:p>
            <a:r>
              <a:rPr lang="ru-RU" b="1" i="1" dirty="0"/>
              <a:t>Основа</a:t>
            </a:r>
            <a:r>
              <a:rPr lang="ru-RU" b="1" i="1" dirty="0" smtClean="0"/>
              <a:t>: </a:t>
            </a:r>
            <a:r>
              <a:rPr lang="ru-RU" i="1" dirty="0" smtClean="0"/>
              <a:t>Вычислите  площадь прямоугольного треугольника в см2 , катеты которого равны  33 см и 21 см</a:t>
            </a:r>
          </a:p>
          <a:p>
            <a:endParaRPr lang="ru-RU" i="1" dirty="0"/>
          </a:p>
          <a:p>
            <a:r>
              <a:rPr lang="ru-RU" b="1" dirty="0"/>
              <a:t>Правильный ответ:</a:t>
            </a:r>
          </a:p>
          <a:p>
            <a:endParaRPr lang="ru-RU" dirty="0"/>
          </a:p>
          <a:p>
            <a:r>
              <a:rPr lang="ru-RU" i="1" dirty="0" smtClean="0"/>
              <a:t>346,5</a:t>
            </a:r>
          </a:p>
          <a:p>
            <a:r>
              <a:rPr lang="ru-RU" i="1" dirty="0" smtClean="0"/>
              <a:t>346.5</a:t>
            </a:r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77828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r>
              <a:rPr lang="ru-RU" sz="2500" dirty="0" smtClean="0"/>
              <a:t>Примеры </a:t>
            </a:r>
            <a:r>
              <a:rPr lang="ru-RU" sz="2500" dirty="0" smtClean="0"/>
              <a:t>Заданий </a:t>
            </a:r>
            <a:r>
              <a:rPr lang="ru-RU" sz="2500" dirty="0"/>
              <a:t>на дополнение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7584" y="1196752"/>
            <a:ext cx="73764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Задание на дополнение </a:t>
            </a:r>
            <a:r>
              <a:rPr lang="ru-RU" dirty="0"/>
              <a:t>– это неполное утверждение, которое необходимо дополнить одним словом, фразой, числом или символом.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6592" y="2397081"/>
            <a:ext cx="763384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Инструкция. </a:t>
            </a:r>
            <a:r>
              <a:rPr lang="ru-RU" i="1" dirty="0"/>
              <a:t>Введите </a:t>
            </a:r>
            <a:r>
              <a:rPr lang="ru-RU" i="1" dirty="0" smtClean="0"/>
              <a:t>с </a:t>
            </a:r>
            <a:r>
              <a:rPr lang="ru-RU" i="1" dirty="0"/>
              <a:t>клавиатуры  в </a:t>
            </a:r>
            <a:r>
              <a:rPr lang="ru-RU" i="1" dirty="0" smtClean="0"/>
              <a:t>слово, пропущенное  в следующем  утверждении</a:t>
            </a:r>
            <a:endParaRPr lang="ru-RU" i="1" dirty="0"/>
          </a:p>
          <a:p>
            <a:endParaRPr lang="ru-RU" dirty="0"/>
          </a:p>
          <a:p>
            <a:r>
              <a:rPr lang="ru-RU" b="1" i="1" dirty="0"/>
              <a:t>Основа: </a:t>
            </a:r>
            <a:r>
              <a:rPr lang="ru-RU" i="1" dirty="0" smtClean="0"/>
              <a:t>Отношение  пройденного  пути  к промежутку времени, </a:t>
            </a:r>
          </a:p>
          <a:p>
            <a:r>
              <a:rPr lang="ru-RU" i="1" dirty="0" smtClean="0"/>
              <a:t>в течение  которого он пройден, называется ……</a:t>
            </a:r>
            <a:endParaRPr lang="ru-RU" i="1" dirty="0"/>
          </a:p>
          <a:p>
            <a:endParaRPr lang="ru-RU" i="1" dirty="0"/>
          </a:p>
          <a:p>
            <a:r>
              <a:rPr lang="ru-RU" b="1" dirty="0"/>
              <a:t>Правильный ответ:</a:t>
            </a:r>
          </a:p>
          <a:p>
            <a:r>
              <a:rPr lang="ru-RU" i="1" dirty="0" smtClean="0"/>
              <a:t>Скоростью</a:t>
            </a:r>
          </a:p>
          <a:p>
            <a:r>
              <a:rPr lang="ru-RU" i="1" dirty="0" smtClean="0"/>
              <a:t>скорость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458586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Курс Мудл</Template>
  <TotalTime>483</TotalTime>
  <Words>1147</Words>
  <Application>Microsoft Office PowerPoint</Application>
  <PresentationFormat>Экран (4:3)</PresentationFormat>
  <Paragraphs>136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Тема1</vt:lpstr>
      <vt:lpstr>Тестовые задания Открытой формы</vt:lpstr>
      <vt:lpstr>Классификация форм тестовых заданий</vt:lpstr>
      <vt:lpstr>Задания открытой формы</vt:lpstr>
      <vt:lpstr>Задания с коротким ответом </vt:lpstr>
      <vt:lpstr>Особенности Заданий с коротким ответом </vt:lpstr>
      <vt:lpstr>Примеры  заданий с коротким ответом </vt:lpstr>
      <vt:lpstr>Примеры  заданий с коротким ответом </vt:lpstr>
      <vt:lpstr>Примеры  заданий с коротким ответом </vt:lpstr>
      <vt:lpstr>Примеры Заданий на дополнение</vt:lpstr>
      <vt:lpstr>Задания с развернутым ответом</vt:lpstr>
      <vt:lpstr>Задания с развернутым ответом</vt:lpstr>
      <vt:lpstr>ПРИМЕР задания с развернутым ответом</vt:lpstr>
      <vt:lpstr>ПРИМЕР задания с развернутым ответом</vt:lpstr>
      <vt:lpstr>ПЯТЬ СОВЕТОВ РАЗРАБОТЧИКАМ ЗАДАНИЙ С РАЗВЕРНУТЫМ ОТВЕТОМ</vt:lpstr>
      <vt:lpstr>формулировки задания с развернутым ответом</vt:lpstr>
      <vt:lpstr>Используемые источники</vt:lpstr>
      <vt:lpstr>Рекомендуемые источники:</vt:lpstr>
      <vt:lpstr>Рекомендуемые 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Я</cp:lastModifiedBy>
  <cp:revision>95</cp:revision>
  <dcterms:created xsi:type="dcterms:W3CDTF">2020-04-27T05:17:33Z</dcterms:created>
  <dcterms:modified xsi:type="dcterms:W3CDTF">2020-05-25T08:30:50Z</dcterms:modified>
</cp:coreProperties>
</file>