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67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9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A8518-C680-460C-BA4B-EEDE48AD7824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4417D-CA17-44F8-A5A7-733C8251A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29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1B7B5-2764-4629-9344-CBFD6789B45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564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971600" y="-925"/>
            <a:ext cx="4392488" cy="3834589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971600" y="-27384"/>
            <a:ext cx="4464496" cy="383459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412776"/>
            <a:ext cx="3195776" cy="33249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976" y="1412776"/>
            <a:ext cx="3200400" cy="33123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20" y="1874520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032" y="126876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032" y="1874520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7504" y="548680"/>
            <a:ext cx="8856984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340" y="54868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1875" y="6583680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tainme.ru/post/kompyuternye-testy-ot-lineynosti-k-adaptivnost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dutainme.ru/post/open-test/" TargetMode="External"/><Relationship Id="rId4" Type="http://schemas.openxmlformats.org/officeDocument/2006/relationships/hyperlink" Target="http://www.edutainme.ru/post/kak-sozdat-idealnyy-kompyuternyy-test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lipperkim.narod.ru/test/monotest/index.html" TargetMode="External"/><Relationship Id="rId7" Type="http://schemas.openxmlformats.org/officeDocument/2006/relationships/hyperlink" Target="https://fipi.ru/" TargetMode="External"/><Relationship Id="rId2" Type="http://schemas.openxmlformats.org/officeDocument/2006/relationships/hyperlink" Target="http://testolog.narod.ru/Theor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st-centre.ru/books/nashi_izdaniya/" TargetMode="External"/><Relationship Id="rId5" Type="http://schemas.openxmlformats.org/officeDocument/2006/relationships/hyperlink" Target="http://www.edu.ru/db/mo/Data/d_00/1122.html#1" TargetMode="External"/><Relationship Id="rId4" Type="http://schemas.openxmlformats.org/officeDocument/2006/relationships/hyperlink" Target="http://www.pedlib.ru/Books/3/0243/index.s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ations.hse.ru/view/82229884" TargetMode="External"/><Relationship Id="rId2" Type="http://schemas.openxmlformats.org/officeDocument/2006/relationships/hyperlink" Target="https://www.hse.ru/org/persons/17257426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ito.osu.ru/userfiles/stat_2007_2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 rot="19140000">
            <a:off x="644927" y="1794780"/>
            <a:ext cx="5648623" cy="679399"/>
          </a:xfrm>
        </p:spPr>
        <p:txBody>
          <a:bodyPr/>
          <a:lstStyle/>
          <a:p>
            <a:r>
              <a:rPr lang="ru-RU" dirty="0" smtClean="0"/>
              <a:t>ФАСЕТНЫЙ СПОСОБ 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 rot="19140000">
            <a:off x="968001" y="2143711"/>
            <a:ext cx="6511131" cy="886823"/>
          </a:xfrm>
        </p:spPr>
        <p:txBody>
          <a:bodyPr>
            <a:noAutofit/>
          </a:bodyPr>
          <a:lstStyle/>
          <a:p>
            <a:r>
              <a:rPr lang="ru-RU" sz="2500" dirty="0" smtClean="0"/>
              <a:t>СОСТАВЛЕНИЯ ТЕСТОВЫХ ЗАДАНИЙ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234980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548680"/>
            <a:ext cx="7648902" cy="648072"/>
          </a:xfrm>
        </p:spPr>
        <p:txBody>
          <a:bodyPr/>
          <a:lstStyle/>
          <a:p>
            <a:pPr eaLnBrk="1" hangingPunct="1"/>
            <a:r>
              <a:rPr lang="ru-RU" altLang="ru-RU" sz="2500" dirty="0" smtClean="0"/>
              <a:t>Задания с числом фасетов, больше двух</a:t>
            </a:r>
          </a:p>
        </p:txBody>
      </p:sp>
      <p:pic>
        <p:nvPicPr>
          <p:cNvPr id="57349" name="Picture 4" descr="рис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7991475" cy="2944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203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76104"/>
            <a:ext cx="7520940" cy="548640"/>
          </a:xfrm>
        </p:spPr>
        <p:txBody>
          <a:bodyPr/>
          <a:lstStyle/>
          <a:p>
            <a:r>
              <a:rPr lang="ru-RU" dirty="0" smtClean="0"/>
              <a:t>Что предлагает </a:t>
            </a:r>
            <a:r>
              <a:rPr lang="en-US" dirty="0" err="1" smtClean="0"/>
              <a:t>moodle</a:t>
            </a:r>
            <a:r>
              <a:rPr lang="en-US" dirty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33327"/>
            <a:ext cx="8496944" cy="4731977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1600" b="0" dirty="0"/>
              <a:t>Тип вопроса: Вычисляемый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1600" b="0" dirty="0"/>
              <a:t>Пояснение: Для вычисления формулы необходимо установить диапазон входных значений и формулу для вычисления выражения. (Значения a и b генерируются случайным образом из заданного диапазона</a:t>
            </a:r>
            <a:r>
              <a:rPr lang="ru-RU" sz="1600" b="0" dirty="0" smtClean="0"/>
              <a:t>).</a:t>
            </a:r>
            <a:endParaRPr lang="en-US" sz="1600" b="0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ru-RU" sz="1600" b="0" dirty="0"/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1600" b="0" dirty="0" smtClean="0"/>
              <a:t>Вычислите </a:t>
            </a:r>
            <a:r>
              <a:rPr lang="ru-RU" sz="1600" b="0" dirty="0"/>
              <a:t>значение выражения    (Тип вопроса - Вычисляемый 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1600" b="0" dirty="0"/>
              <a:t>Пояснение: Для вычисления площади фигуры необходимо установить диапазон входных значений и формулу для вычисления выражения. (Значения a и b генерируются случайным образом из заданного диапазона).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ru-RU" sz="1600" b="0" dirty="0"/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1600" b="0" smtClean="0"/>
              <a:t>Вычислите </a:t>
            </a:r>
            <a:r>
              <a:rPr lang="ru-RU" sz="1600" b="0" dirty="0"/>
              <a:t>площадь прямоугольника со сторонами а и b. Исходные данные a= ...см и b=...см сантиметров (Тип вопроса - Вычисляемый).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263605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76104"/>
            <a:ext cx="7520940" cy="548640"/>
          </a:xfrm>
        </p:spPr>
        <p:txBody>
          <a:bodyPr/>
          <a:lstStyle/>
          <a:p>
            <a:r>
              <a:rPr lang="ru-RU" dirty="0" smtClean="0"/>
              <a:t>Используемые 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68760"/>
            <a:ext cx="7520940" cy="3579849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ru-RU" sz="1400" b="1" dirty="0" err="1"/>
              <a:t>Переверзев</a:t>
            </a:r>
            <a:r>
              <a:rPr lang="ru-RU" sz="1400" b="1" dirty="0"/>
              <a:t>, Владимир </a:t>
            </a:r>
            <a:r>
              <a:rPr lang="ru-RU" sz="1400" b="1" dirty="0" err="1"/>
              <a:t>Юрьевич.</a:t>
            </a:r>
            <a:r>
              <a:rPr lang="ru-RU" sz="1400" dirty="0" err="1"/>
              <a:t>Технология</a:t>
            </a:r>
            <a:r>
              <a:rPr lang="ru-RU" sz="1400" dirty="0"/>
              <a:t> разработки тестовых заданий: справочное руководство [Текст] : учебное пособие для студентов образовательных учреждений среднего профессионального образования / В. Ю. </a:t>
            </a:r>
            <a:r>
              <a:rPr lang="ru-RU" sz="1400" dirty="0" err="1"/>
              <a:t>Переверзев</a:t>
            </a:r>
            <a:r>
              <a:rPr lang="ru-RU" sz="1400" dirty="0"/>
              <a:t>. - Москва : Издательское об-</a:t>
            </a:r>
            <a:r>
              <a:rPr lang="ru-RU" sz="1400" dirty="0" err="1"/>
              <a:t>ние</a:t>
            </a:r>
            <a:r>
              <a:rPr lang="ru-RU" sz="1400" dirty="0"/>
              <a:t> "Е-Медиа", 2005. - 271 с. </a:t>
            </a:r>
            <a:endParaRPr lang="ru-RU" sz="1400" dirty="0" smtClean="0"/>
          </a:p>
          <a:p>
            <a:pPr>
              <a:buFont typeface="+mj-lt"/>
              <a:buAutoNum type="arabicPeriod"/>
            </a:pPr>
            <a:r>
              <a:rPr lang="ru-RU" sz="1400" dirty="0" smtClean="0"/>
              <a:t>Костина </a:t>
            </a:r>
            <a:r>
              <a:rPr lang="ru-RU" sz="1400" dirty="0"/>
              <a:t>А.А. Методические рекомендации по технологии разработки педагогических тестов для оценки уровня </a:t>
            </a:r>
            <a:r>
              <a:rPr lang="ru-RU" sz="1400" dirty="0" err="1"/>
              <a:t>обученности</a:t>
            </a:r>
            <a:r>
              <a:rPr lang="ru-RU" sz="1400" dirty="0"/>
              <a:t> студентов СПО</a:t>
            </a:r>
            <a:r>
              <a:rPr lang="ru-RU" sz="1400" dirty="0" smtClean="0"/>
              <a:t>.</a:t>
            </a:r>
            <a:r>
              <a:rPr lang="ru-RU" sz="1400" dirty="0"/>
              <a:t> Самара </a:t>
            </a:r>
            <a:r>
              <a:rPr lang="ru-RU" sz="1400" dirty="0" smtClean="0"/>
              <a:t>2012 - 47 с.</a:t>
            </a:r>
            <a:r>
              <a:rPr lang="en-US" sz="1400" dirty="0"/>
              <a:t> </a:t>
            </a:r>
            <a:r>
              <a:rPr lang="en-US" sz="1400" dirty="0" smtClean="0"/>
              <a:t>// </a:t>
            </a:r>
            <a:r>
              <a:rPr lang="ru-RU" sz="1400" dirty="0" smtClean="0"/>
              <a:t>Режим доступа:  </a:t>
            </a:r>
            <a:r>
              <a:rPr lang="en-US" sz="1400" dirty="0" smtClean="0"/>
              <a:t>//</a:t>
            </a:r>
            <a:r>
              <a:rPr lang="en-US" sz="1400" dirty="0"/>
              <a:t>nsportal.ru/vuz/pedagogicheskie-nauki/library/2015/11/05/tehnologiya-razrabotki-pedagogicheskih-testov</a:t>
            </a:r>
            <a:endParaRPr lang="ru-RU" sz="1400" dirty="0"/>
          </a:p>
          <a:p>
            <a:pPr>
              <a:buFont typeface="+mj-lt"/>
              <a:buAutoNum type="arabicPeriod"/>
            </a:pPr>
            <a:r>
              <a:rPr lang="ru-RU" sz="1400" dirty="0" err="1" smtClean="0"/>
              <a:t>Аббакумов</a:t>
            </a:r>
            <a:r>
              <a:rPr lang="ru-RU" sz="1400" dirty="0" smtClean="0"/>
              <a:t>  Дмитрий. Компьютерный тест : от линейности к </a:t>
            </a:r>
            <a:r>
              <a:rPr lang="ru-RU" sz="1400" dirty="0" err="1" smtClean="0"/>
              <a:t>адаптивности.</a:t>
            </a:r>
            <a:r>
              <a:rPr lang="ru-RU" sz="1400" u="sng" dirty="0" err="1" smtClean="0">
                <a:hlinkClick r:id="rId3"/>
              </a:rPr>
              <a:t>http</a:t>
            </a:r>
            <a:r>
              <a:rPr lang="ru-RU" sz="1400" u="sng" dirty="0">
                <a:hlinkClick r:id="rId3"/>
              </a:rPr>
              <a:t>://www.edutainme.ru/post/kompyuternye-testy-ot-lineynosti-k-adaptivnosti/</a:t>
            </a:r>
            <a:endParaRPr lang="ru-RU" sz="1400" u="sng" dirty="0"/>
          </a:p>
          <a:p>
            <a:pPr>
              <a:buFont typeface="+mj-lt"/>
              <a:buAutoNum type="arabicPeriod"/>
            </a:pPr>
            <a:r>
              <a:rPr lang="ru-RU" sz="1400" dirty="0" err="1"/>
              <a:t>Аббакумов</a:t>
            </a:r>
            <a:r>
              <a:rPr lang="ru-RU" sz="1400" dirty="0"/>
              <a:t>  Дмитрий. </a:t>
            </a:r>
            <a:r>
              <a:rPr lang="ru-RU" sz="1400" dirty="0" smtClean="0"/>
              <a:t>Как создать идеальный компьютерный </a:t>
            </a:r>
            <a:r>
              <a:rPr lang="ru-RU" sz="1400" dirty="0"/>
              <a:t>тест </a:t>
            </a:r>
            <a:endParaRPr lang="ru-RU" sz="1400" dirty="0" smtClean="0"/>
          </a:p>
          <a:p>
            <a:pPr marL="0" indent="449263">
              <a:buNone/>
            </a:pPr>
            <a:r>
              <a:rPr lang="ru-RU" sz="1400" u="sng" dirty="0" smtClean="0">
                <a:hlinkClick r:id="rId4"/>
              </a:rPr>
              <a:t>http</a:t>
            </a:r>
            <a:r>
              <a:rPr lang="ru-RU" sz="1400" u="sng" dirty="0">
                <a:hlinkClick r:id="rId4"/>
              </a:rPr>
              <a:t>://www.edutainme.ru/post/kak-sozdat-idealnyy-kompyuternyy-test/</a:t>
            </a:r>
            <a:endParaRPr lang="ru-RU" sz="1400" dirty="0"/>
          </a:p>
          <a:p>
            <a:pPr marL="0" indent="449263">
              <a:buNone/>
            </a:pPr>
            <a:r>
              <a:rPr lang="ru-RU" sz="1400" u="sng" dirty="0">
                <a:hlinkClick r:id="rId5"/>
              </a:rPr>
              <a:t>http://www.edutainme.ru/post/open-test</a:t>
            </a:r>
            <a:r>
              <a:rPr lang="ru-RU" sz="1400" u="sng" dirty="0" smtClean="0">
                <a:hlinkClick r:id="rId5"/>
              </a:rPr>
              <a:t>/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2973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>
            <a:normAutofit/>
          </a:bodyPr>
          <a:lstStyle/>
          <a:p>
            <a:r>
              <a:rPr lang="ru-RU" dirty="0" smtClean="0"/>
              <a:t>Рекомендуемые источники: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68760"/>
            <a:ext cx="7776864" cy="4968552"/>
          </a:xfr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Аванесов В.С. Теория и методика педагогических измерений </a:t>
            </a:r>
            <a:r>
              <a:rPr lang="ru-RU" altLang="ru-RU" sz="1400" dirty="0">
                <a:hlinkClick r:id="rId2"/>
              </a:rPr>
              <a:t>http://testolog.narod.ru/Theory.html</a:t>
            </a:r>
            <a:r>
              <a:rPr lang="ru-RU" altLang="ru-RU" sz="140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Ким В.С. Тестирование учебных достижений </a:t>
            </a:r>
            <a:r>
              <a:rPr lang="ru-RU" altLang="ru-RU" sz="1400" dirty="0">
                <a:hlinkClick r:id="rId3"/>
              </a:rPr>
              <a:t>http://clipperkim.narod.ru/test/monotest/index.html</a:t>
            </a:r>
            <a:r>
              <a:rPr lang="ru-RU" altLang="ru-RU" sz="1400" dirty="0"/>
              <a:t> </a:t>
            </a:r>
            <a:endParaRPr lang="ru-RU" altLang="ru-RU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 smtClean="0"/>
              <a:t>Основы </a:t>
            </a:r>
            <a:r>
              <a:rPr lang="ru-RU" altLang="ru-RU" sz="1400" dirty="0"/>
              <a:t>психодиагностики. Учебное пособие для студентов педвузов / под общ. редакцией А.Г. Шмелева — Москва, Ростов-на-Дону: «Феникс», 1996. — 544 с. </a:t>
            </a:r>
            <a:r>
              <a:rPr lang="ru-RU" altLang="ru-RU" sz="1400" dirty="0">
                <a:hlinkClick r:id="rId4"/>
              </a:rPr>
              <a:t>http://www.pedlib.ru/Books/3/0243/index.shtml</a:t>
            </a:r>
            <a:r>
              <a:rPr lang="ru-RU" altLang="ru-RU" sz="1400" dirty="0"/>
              <a:t>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Приказ МО РФ от 17.04.2000 1122 «О сертификации качества педагогических тестовых материалов» </a:t>
            </a:r>
            <a:r>
              <a:rPr lang="ru-RU" altLang="ru-RU" sz="1400" dirty="0">
                <a:hlinkClick r:id="rId5"/>
              </a:rPr>
              <a:t>http://www.edu.ru/db/mo/Data/d_00/1122.html#1</a:t>
            </a:r>
            <a:r>
              <a:rPr lang="ru-RU" altLang="ru-RU" sz="140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 smtClean="0"/>
              <a:t>Издания АСТ-Центра</a:t>
            </a:r>
            <a:r>
              <a:rPr lang="ru-RU" sz="1400" dirty="0"/>
              <a:t> </a:t>
            </a:r>
            <a:r>
              <a:rPr lang="ru-RU" sz="1400" dirty="0" smtClean="0"/>
              <a:t> (ООО </a:t>
            </a:r>
            <a:r>
              <a:rPr lang="ru-RU" sz="1400" dirty="0"/>
              <a:t>«Независимый Центр тестирования  качества обучения</a:t>
            </a:r>
            <a:r>
              <a:rPr lang="ru-RU" sz="1400" dirty="0" smtClean="0"/>
              <a:t>»)</a:t>
            </a:r>
            <a:r>
              <a:rPr lang="ru-RU" altLang="ru-RU" sz="1400" dirty="0"/>
              <a:t/>
            </a:r>
            <a:br>
              <a:rPr lang="ru-RU" altLang="ru-RU" sz="1400" dirty="0"/>
            </a:br>
            <a:r>
              <a:rPr lang="en-US" altLang="ru-RU" sz="1400" dirty="0">
                <a:hlinkClick r:id="rId6"/>
              </a:rPr>
              <a:t>http://www.ast-centre.ru/books/nashi_izdaniya/</a:t>
            </a:r>
            <a:r>
              <a:rPr lang="ru-RU" altLang="ru-RU" sz="1400" dirty="0"/>
              <a:t> </a:t>
            </a:r>
            <a:endParaRPr lang="ru-RU" altLang="ru-RU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>
                <a:hlinkClick r:id="rId7"/>
              </a:rPr>
              <a:t>https://fipi.ru</a:t>
            </a:r>
            <a:r>
              <a:rPr lang="en-US" sz="1400" dirty="0" smtClean="0">
                <a:hlinkClick r:id="rId7"/>
              </a:rPr>
              <a:t>/</a:t>
            </a:r>
            <a:r>
              <a:rPr lang="ru-RU" sz="1400" dirty="0" smtClean="0"/>
              <a:t>  Федеральное </a:t>
            </a:r>
            <a:r>
              <a:rPr lang="ru-RU" sz="1400" dirty="0"/>
              <a:t>государственное бюджетное научное учреждение «Федеральный институт педагогических измерений» занимается исследованиями в области оценки качества образования. Учредителем института является Федеральная служба по надзору в сфере образования и науки Российской Федерации (</a:t>
            </a:r>
            <a:r>
              <a:rPr lang="ru-RU" sz="1400" dirty="0" err="1"/>
              <a:t>Рособрнадзор</a:t>
            </a:r>
            <a:r>
              <a:rPr lang="ru-RU" sz="1400" dirty="0" smtClean="0"/>
              <a:t>).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36518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dirty="0" smtClean="0"/>
              <a:t>Рекомендуемые источники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82269" y="1268760"/>
            <a:ext cx="7694187" cy="405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sz="1400" b="1" dirty="0" err="1" smtClean="0">
                <a:hlinkClick r:id="rId2"/>
              </a:rPr>
              <a:t>Карданова</a:t>
            </a:r>
            <a:r>
              <a:rPr lang="ru-RU" sz="1400" b="1" dirty="0" smtClean="0">
                <a:hlinkClick r:id="rId2"/>
              </a:rPr>
              <a:t> </a:t>
            </a:r>
            <a:r>
              <a:rPr lang="ru-RU" sz="1400" b="1" dirty="0">
                <a:hlinkClick r:id="rId2"/>
              </a:rPr>
              <a:t>Е. Ю.</a:t>
            </a:r>
            <a:r>
              <a:rPr lang="ru-RU" sz="1400" b="1" dirty="0"/>
              <a:t> </a:t>
            </a:r>
            <a:r>
              <a:rPr lang="ru-RU" sz="1400" b="1" dirty="0">
                <a:hlinkClick r:id="rId3"/>
              </a:rPr>
              <a:t>Моделирование и параметризация тестов: основы теории и приложения</a:t>
            </a:r>
            <a:r>
              <a:rPr lang="ru-RU" sz="1400" b="1" dirty="0"/>
              <a:t> М.: Федеральный центр тестирования, 2008.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 smtClean="0"/>
              <a:t> Майоров </a:t>
            </a:r>
            <a:r>
              <a:rPr lang="ru-RU" altLang="ru-RU" sz="1400" b="1" dirty="0"/>
              <a:t>А.Н. Теория и практика создания тестов для системы образования. – М., "Интеллект-центр", 2001. – 296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 err="1"/>
              <a:t>Челышкова</a:t>
            </a:r>
            <a:r>
              <a:rPr lang="ru-RU" altLang="ru-RU" sz="1400" b="1" dirty="0"/>
              <a:t> М. Б., Теория и практика конструирования педагогических тестов: Учебное пособие. – М: Логос, 2002. –  432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Васильев В.И., </a:t>
            </a:r>
            <a:r>
              <a:rPr lang="ru-RU" altLang="ru-RU" sz="1400" b="1" dirty="0" err="1"/>
              <a:t>Киринюк</a:t>
            </a:r>
            <a:r>
              <a:rPr lang="ru-RU" altLang="ru-RU" sz="1400" b="1" dirty="0"/>
              <a:t> А.А., Тягунова Т.Н. Требования к программно-дидактическим тестовым материалам и технологиям компьютерного тестирования. – М.: Издательство МГУП, 2005.</a:t>
            </a:r>
            <a:endParaRPr lang="en-US" altLang="ru-RU" sz="1400" b="1" dirty="0"/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Красильникова В.А. Теория и технологии компьютерного обучения и тестирования. – М., «Дом педагогики», ИПК ГОУ ОГУ, 2009. – 33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Красильникова В.А., </a:t>
            </a:r>
            <a:r>
              <a:rPr lang="ru-RU" altLang="ru-RU" sz="1400" b="1" dirty="0" err="1"/>
              <a:t>Запорожко</a:t>
            </a:r>
            <a:r>
              <a:rPr lang="ru-RU" altLang="ru-RU" sz="1400" b="1" dirty="0"/>
              <a:t> В.В. Разработка заданий для компьютерного тестирования / Информатика и информационные технологии в образовании, научных исследованиях и производстве. Юбилейный сборник научных и научно-методических трудов, посвященный 10-летию кафедры информатики.– Оренбург: ИПК ГОУ ОГУ, 2007. – C. 72-80. -  </a:t>
            </a:r>
            <a:r>
              <a:rPr lang="ru-RU" altLang="ru-RU" sz="1400" b="1" dirty="0">
                <a:hlinkClick r:id="rId4"/>
              </a:rPr>
              <a:t>http://ito.osu.ru/userfiles/stat_2007_2.pdf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18816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71600" y="1268760"/>
            <a:ext cx="7618040" cy="3312368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400" b="1" dirty="0" smtClean="0"/>
              <a:t>Необходимо</a:t>
            </a:r>
            <a:r>
              <a:rPr lang="ru-RU" sz="2400" dirty="0" smtClean="0"/>
              <a:t> </a:t>
            </a:r>
            <a:r>
              <a:rPr lang="ru-RU" sz="2400" b="1" dirty="0" smtClean="0"/>
              <a:t>каждому испытуемому предъявить свой вариант теста</a:t>
            </a:r>
            <a:r>
              <a:rPr lang="ru-RU" sz="24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Как разработать большое количество тестовых заданий одинакового уровня сложности?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Инструмент решения проблемы - фасетный способ разработки тес­товых заданий.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2196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dirty="0" err="1"/>
              <a:t>Фасетные</a:t>
            </a:r>
            <a:r>
              <a:rPr lang="ru-RU" dirty="0"/>
              <a:t> тестовые </a:t>
            </a:r>
            <a:r>
              <a:rPr lang="ru-RU" dirty="0" smtClean="0"/>
              <a:t>задания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35088" y="1700808"/>
            <a:ext cx="7813376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err="1"/>
              <a:t>Фасетные</a:t>
            </a:r>
            <a:r>
              <a:rPr lang="ru-RU" b="1" dirty="0"/>
              <a:t> тестовые задания- </a:t>
            </a:r>
            <a:r>
              <a:rPr lang="ru-RU" dirty="0"/>
              <a:t>задания, которые могут быть получены друг из друга путем замены одного (или нескольких) слов (символов, чисел), что превращает их в другие задания ана­логичные по содержанию и близкие по трудности.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58838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pPr eaLnBrk="1" hangingPunct="1"/>
            <a:r>
              <a:rPr lang="ru-RU" altLang="ru-RU" sz="2500" dirty="0" smtClean="0"/>
              <a:t>Принцип </a:t>
            </a:r>
            <a:r>
              <a:rPr lang="ru-RU" altLang="ru-RU" sz="2500" dirty="0" err="1" smtClean="0"/>
              <a:t>фасетности</a:t>
            </a:r>
            <a:r>
              <a:rPr lang="ru-RU" altLang="ru-RU" sz="2500" dirty="0" smtClean="0"/>
              <a:t> тестовых заданий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556792"/>
            <a:ext cx="7520940" cy="3579849"/>
          </a:xfrm>
        </p:spPr>
        <p:txBody>
          <a:bodyPr/>
          <a:lstStyle/>
          <a:p>
            <a:pPr marL="285750" indent="-285750" eaLnBrk="1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altLang="ru-RU" dirty="0" smtClean="0"/>
              <a:t>принцип, позволяющий создавать, в одном задании, сразу несколько вариантов;</a:t>
            </a:r>
          </a:p>
          <a:p>
            <a:pPr marL="285750" indent="-285750" eaLnBrk="1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altLang="ru-RU" dirty="0" smtClean="0"/>
              <a:t>даёт возможность объективного сопоставления тестовых баллов испытуемых;</a:t>
            </a:r>
          </a:p>
          <a:p>
            <a:pPr marL="285750" indent="-285750" eaLnBrk="1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altLang="ru-RU" dirty="0" smtClean="0"/>
              <a:t>полностью исключает такую форму искажения результатов, как списывание.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158172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pPr eaLnBrk="1" hangingPunct="1"/>
            <a:r>
              <a:rPr lang="ru-RU" altLang="ru-RU" sz="2500" dirty="0" smtClean="0"/>
              <a:t>Обязательное условие фасета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556793"/>
            <a:ext cx="7272808" cy="1224136"/>
          </a:xfrm>
        </p:spPr>
        <p:txBody>
          <a:bodyPr>
            <a:normAutofit/>
          </a:bodyPr>
          <a:lstStyle/>
          <a:p>
            <a:pPr marL="0" indent="354013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dirty="0" smtClean="0"/>
              <a:t>все элементы из фасета должны принадлежать одной и той же укрупненной дидактической единице знаний</a:t>
            </a:r>
          </a:p>
        </p:txBody>
      </p:sp>
    </p:spTree>
    <p:extLst>
      <p:ext uri="{BB962C8B-B14F-4D97-AF65-F5344CB8AC3E}">
        <p14:creationId xmlns:p14="http://schemas.microsoft.com/office/powerpoint/2010/main" val="358882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pPr eaLnBrk="1" hangingPunct="1"/>
            <a:r>
              <a:rPr lang="ru-RU" altLang="ru-RU" sz="2500" dirty="0" smtClean="0"/>
              <a:t>Примеры </a:t>
            </a:r>
            <a:r>
              <a:rPr lang="ru-RU" altLang="ru-RU" sz="2500" dirty="0" err="1" smtClean="0"/>
              <a:t>фасетных</a:t>
            </a:r>
            <a:r>
              <a:rPr lang="ru-RU" altLang="ru-RU" sz="2500" dirty="0" smtClean="0"/>
              <a:t> тестовых заданий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412776"/>
            <a:ext cx="7520940" cy="3579849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dirty="0" smtClean="0"/>
              <a:t>1) {Зимний, летний} МУССОН ДУЕТ </a:t>
            </a:r>
          </a:p>
          <a:p>
            <a:pPr eaLnBrk="1" hangingPunct="1"/>
            <a:endParaRPr lang="ru-RU" altLang="ru-RU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dirty="0" smtClean="0"/>
              <a:t>1) с суши на море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dirty="0" smtClean="0"/>
              <a:t>2) с моря на сушу</a:t>
            </a:r>
          </a:p>
          <a:p>
            <a:pPr eaLnBrk="1" hangingPunct="1"/>
            <a:endParaRPr lang="ru-RU" altLang="ru-RU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dirty="0" smtClean="0"/>
              <a:t>2) ЗНАК { &lt; , &gt; } ОЗНАЧАЕТ, ЧТО СИЛА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dirty="0" smtClean="0"/>
              <a:t>МУЗЫКАЛЬНОГО ЗВУКА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dirty="0" smtClean="0"/>
              <a:t>               1) увеличивается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dirty="0" smtClean="0"/>
              <a:t>               2) уменьшается</a:t>
            </a:r>
          </a:p>
        </p:txBody>
      </p:sp>
    </p:spTree>
    <p:extLst>
      <p:ext uri="{BB962C8B-B14F-4D97-AF65-F5344CB8AC3E}">
        <p14:creationId xmlns:p14="http://schemas.microsoft.com/office/powerpoint/2010/main" val="279984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548680"/>
            <a:ext cx="7313612" cy="936104"/>
          </a:xfrm>
        </p:spPr>
        <p:txBody>
          <a:bodyPr/>
          <a:lstStyle/>
          <a:p>
            <a:pPr eaLnBrk="1" hangingPunct="1"/>
            <a:r>
              <a:rPr lang="ru-RU" altLang="ru-RU" sz="2500" dirty="0" smtClean="0"/>
              <a:t>Примеры </a:t>
            </a:r>
            <a:r>
              <a:rPr lang="ru-RU" altLang="ru-RU" sz="2500" dirty="0" err="1" smtClean="0"/>
              <a:t>фасетных</a:t>
            </a:r>
            <a:r>
              <a:rPr lang="ru-RU" altLang="ru-RU" sz="2500" dirty="0" smtClean="0"/>
              <a:t> тестовых заданий </a:t>
            </a:r>
            <a:r>
              <a:rPr lang="ru-RU" altLang="ru-RU" sz="2500" i="1" dirty="0" smtClean="0"/>
              <a:t>(бесконечное множество заданий )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39075"/>
            <a:ext cx="7520940" cy="3579849"/>
          </a:xfrm>
        </p:spPr>
        <p:txBody>
          <a:bodyPr>
            <a:noAutofit/>
          </a:bodyPr>
          <a:lstStyle/>
          <a:p>
            <a:pPr eaLnBrk="1" hangingPunct="1">
              <a:lnSpc>
                <a:spcPct val="16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dirty="0" smtClean="0"/>
              <a:t>ГЛАГОЛ {бежать, прыгать, делать ...,}</a:t>
            </a:r>
          </a:p>
          <a:p>
            <a:pPr eaLnBrk="1" hangingPunct="1">
              <a:lnSpc>
                <a:spcPct val="16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dirty="0" smtClean="0"/>
              <a:t>               1) переходный</a:t>
            </a:r>
          </a:p>
          <a:p>
            <a:pPr eaLnBrk="1" hangingPunct="1">
              <a:lnSpc>
                <a:spcPct val="16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dirty="0" smtClean="0"/>
              <a:t>               2) непереходный</a:t>
            </a:r>
          </a:p>
          <a:p>
            <a:pPr marL="0" indent="442913" algn="just" eaLnBrk="1" hangingPunct="1">
              <a:lnSpc>
                <a:spcPct val="160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altLang="ru-RU" i="1" dirty="0" smtClean="0"/>
          </a:p>
          <a:p>
            <a:pPr marL="0" indent="442913" algn="just" eaLnBrk="1" hangingPunct="1">
              <a:lnSpc>
                <a:spcPct val="16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i="1" dirty="0" err="1" smtClean="0"/>
              <a:t>Фасетные</a:t>
            </a:r>
            <a:r>
              <a:rPr lang="ru-RU" altLang="ru-RU" i="1" dirty="0" smtClean="0"/>
              <a:t> задания</a:t>
            </a:r>
            <a:r>
              <a:rPr lang="ru-RU" altLang="ru-RU" dirty="0" smtClean="0"/>
              <a:t> не боятся рассекречивания после одного-двух тестирований, ибо для правильного ответа </a:t>
            </a:r>
            <a:r>
              <a:rPr lang="ru-RU" altLang="ru-RU" i="1" dirty="0" smtClean="0"/>
              <a:t>надо знать общие правила</a:t>
            </a:r>
            <a:r>
              <a:rPr lang="ru-RU" altLang="ru-RU" dirty="0" smtClean="0"/>
              <a:t>, а, следовательно, быть готовым </a:t>
            </a:r>
            <a:r>
              <a:rPr lang="ru-RU" altLang="ru-RU" i="1" dirty="0" smtClean="0"/>
              <a:t>ответить</a:t>
            </a:r>
            <a:r>
              <a:rPr lang="ru-RU" altLang="ru-RU" dirty="0" smtClean="0"/>
              <a:t> на </a:t>
            </a:r>
            <a:r>
              <a:rPr lang="ru-RU" altLang="ru-RU" i="1" dirty="0" smtClean="0"/>
              <a:t>любой вариант</a:t>
            </a:r>
            <a:r>
              <a:rPr lang="ru-RU" alt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678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pPr eaLnBrk="1" hangingPunct="1"/>
            <a:r>
              <a:rPr lang="ru-RU" altLang="ru-RU" sz="2500" dirty="0" smtClean="0"/>
              <a:t>Примеры </a:t>
            </a:r>
            <a:r>
              <a:rPr lang="ru-RU" altLang="ru-RU" sz="2500" dirty="0" err="1" smtClean="0"/>
              <a:t>фасетных</a:t>
            </a:r>
            <a:r>
              <a:rPr lang="ru-RU" altLang="ru-RU" sz="2500" dirty="0" smtClean="0"/>
              <a:t> тестовых заданий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988840"/>
            <a:ext cx="7520940" cy="180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ru-RU" dirty="0"/>
              <a:t>{</a:t>
            </a:r>
            <a:r>
              <a:rPr lang="ru-RU" altLang="ru-RU" dirty="0"/>
              <a:t>медь, титан, цирконий</a:t>
            </a:r>
            <a:r>
              <a:rPr lang="en-US" altLang="ru-RU" dirty="0"/>
              <a:t>}</a:t>
            </a:r>
            <a:endParaRPr lang="ru-RU" altLang="ru-RU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dirty="0" smtClean="0"/>
              <a:t>К ГРУППЕ ТЯЖЕЛЫХ МЕТАЛЛОВ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dirty="0" smtClean="0"/>
              <a:t>               1) относится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dirty="0" smtClean="0"/>
              <a:t>               2) не относится</a:t>
            </a:r>
          </a:p>
        </p:txBody>
      </p:sp>
    </p:spTree>
    <p:extLst>
      <p:ext uri="{BB962C8B-B14F-4D97-AF65-F5344CB8AC3E}">
        <p14:creationId xmlns:p14="http://schemas.microsoft.com/office/powerpoint/2010/main" val="313503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pPr eaLnBrk="1" hangingPunct="1"/>
            <a:r>
              <a:rPr lang="ru-RU" altLang="ru-RU" sz="2500" dirty="0" smtClean="0"/>
              <a:t>Пример задания с двумя фасетами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556792"/>
            <a:ext cx="7520940" cy="936103"/>
          </a:xfrm>
        </p:spPr>
        <p:txBody>
          <a:bodyPr>
            <a:normAutofit fontScale="92500"/>
          </a:bodyPr>
          <a:lstStyle/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dirty="0" smtClean="0"/>
              <a:t>если в </a:t>
            </a:r>
            <a:r>
              <a:rPr lang="ru-RU" altLang="ru-RU" i="1" dirty="0" smtClean="0">
                <a:solidFill>
                  <a:schemeClr val="hlink"/>
                </a:solidFill>
              </a:rPr>
              <a:t>одном фасете</a:t>
            </a:r>
            <a:r>
              <a:rPr lang="ru-RU" altLang="ru-RU" dirty="0" smtClean="0"/>
              <a:t> имеется </a:t>
            </a:r>
            <a:r>
              <a:rPr lang="ru-RU" altLang="ru-RU" dirty="0" smtClean="0">
                <a:solidFill>
                  <a:schemeClr val="hlink"/>
                </a:solidFill>
              </a:rPr>
              <a:t>m</a:t>
            </a:r>
            <a:r>
              <a:rPr lang="ru-RU" altLang="ru-RU" dirty="0" smtClean="0"/>
              <a:t> число элементов, а в другом </a:t>
            </a:r>
            <a:r>
              <a:rPr lang="ru-RU" altLang="ru-RU" dirty="0" smtClean="0">
                <a:solidFill>
                  <a:schemeClr val="hlink"/>
                </a:solidFill>
              </a:rPr>
              <a:t>n</a:t>
            </a:r>
            <a:r>
              <a:rPr lang="ru-RU" altLang="ru-RU" dirty="0" smtClean="0"/>
              <a:t> число, то </a:t>
            </a:r>
            <a:r>
              <a:rPr lang="ru-RU" altLang="ru-RU" i="1" dirty="0" smtClean="0">
                <a:solidFill>
                  <a:schemeClr val="hlink"/>
                </a:solidFill>
              </a:rPr>
              <a:t>общее число</a:t>
            </a:r>
            <a:r>
              <a:rPr lang="ru-RU" altLang="ru-RU" dirty="0" smtClean="0"/>
              <a:t> возможных вариантов задания равно </a:t>
            </a:r>
            <a:r>
              <a:rPr lang="ru-RU" altLang="ru-RU" dirty="0" err="1" smtClean="0">
                <a:solidFill>
                  <a:schemeClr val="hlink"/>
                </a:solidFill>
              </a:rPr>
              <a:t>mn</a:t>
            </a:r>
            <a:r>
              <a:rPr lang="ru-RU" altLang="ru-RU" dirty="0" smtClean="0"/>
              <a:t>.</a:t>
            </a:r>
          </a:p>
        </p:txBody>
      </p:sp>
      <p:pic>
        <p:nvPicPr>
          <p:cNvPr id="56325" name="Picture 4" descr="рис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2620169"/>
            <a:ext cx="8843962" cy="161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699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Курс Мудл</Template>
  <TotalTime>85</TotalTime>
  <Words>582</Words>
  <Application>Microsoft Office PowerPoint</Application>
  <PresentationFormat>Экран (4:3)</PresentationFormat>
  <Paragraphs>68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Тема1</vt:lpstr>
      <vt:lpstr>ФАСЕТНЫЙ СПОСОБ </vt:lpstr>
      <vt:lpstr>Презентация PowerPoint</vt:lpstr>
      <vt:lpstr>Фасетные тестовые задания</vt:lpstr>
      <vt:lpstr>Принцип фасетности тестовых заданий</vt:lpstr>
      <vt:lpstr>Обязательное условие фасета</vt:lpstr>
      <vt:lpstr>Примеры фасетных тестовых заданий</vt:lpstr>
      <vt:lpstr>Примеры фасетных тестовых заданий (бесконечное множество заданий )</vt:lpstr>
      <vt:lpstr>Примеры фасетных тестовых заданий</vt:lpstr>
      <vt:lpstr>Пример задания с двумя фасетами</vt:lpstr>
      <vt:lpstr>Задания с числом фасетов, больше двух</vt:lpstr>
      <vt:lpstr>Что предлагает moodle?</vt:lpstr>
      <vt:lpstr>Используемые источники</vt:lpstr>
      <vt:lpstr>Рекомендуемые источники:</vt:lpstr>
      <vt:lpstr>Рекомендуемые 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Я</cp:lastModifiedBy>
  <cp:revision>23</cp:revision>
  <dcterms:created xsi:type="dcterms:W3CDTF">2020-04-27T05:18:25Z</dcterms:created>
  <dcterms:modified xsi:type="dcterms:W3CDTF">2020-05-25T10:35:15Z</dcterms:modified>
</cp:coreProperties>
</file>