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comment1.xml" ContentType="application/vnd.openxmlformats-officedocument.presentationml.comments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omments/comment2.xml" ContentType="application/vnd.openxmlformats-officedocument.presentationml.comments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omments/comment3.xml" ContentType="application/vnd.openxmlformats-officedocument.presentationml.comments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omments/comment4.xml" ContentType="application/vnd.openxmlformats-officedocument.presentationml.comments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omments/comment5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68" r:id="rId5"/>
    <p:sldId id="258" r:id="rId6"/>
    <p:sldId id="259" r:id="rId7"/>
    <p:sldId id="260" r:id="rId8"/>
    <p:sldId id="269" r:id="rId9"/>
    <p:sldId id="261" r:id="rId10"/>
    <p:sldId id="267" r:id="rId11"/>
    <p:sldId id="270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Ольга" initials="О" lastIdx="7" clrIdx="0">
    <p:extLst>
      <p:ext uri="{19B8F6BF-5375-455C-9EA6-DF929625EA0E}">
        <p15:presenceInfo xmlns:p15="http://schemas.microsoft.com/office/powerpoint/2012/main" userId="Ольг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09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6:22:39.361" idx="1">
    <p:pos x="5246" y="3013"/>
    <p:text>Если состояние термодинамической системы остается неизменным и причиной этого не является какой-либо внешний стационарный процесс, говорят, что система находится в равновесии. Если система состоит из одной фазы, то она гомогенная, в противном случае - гетерогенная. 
Законы термодинамики применимы к закрытым системам. Поэтому для исследований и расчетов в биоэнергетике ввели понятие изолированной системы (минимальный обмен энергии).
 Термодинамические системы можно классифицировать по совокупности их свойств.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6:32:48.396" idx="2">
    <p:pos x="2694" y="4289"/>
    <p:text>если система со средой не взаимодействует, то такая система будет изолированной.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6:46:06.278" idx="3">
    <p:pos x="2303" y="3377"/>
    <p:text>пропорциональные массе</p:text>
    <p:extLst>
      <p:ext uri="{C676402C-5697-4E1C-873F-D02D1690AC5C}">
        <p15:threadingInfo xmlns:p15="http://schemas.microsoft.com/office/powerpoint/2012/main" timeZoneBias="-300"/>
      </p:ext>
    </p:extLst>
  </p:cm>
  <p:cm authorId="1" dt="2017-03-26T16:48:09.920" idx="4">
    <p:pos x="4873" y="3368"/>
    <p:text>(не зависят от массы,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7:53:55.622" idx="5">
    <p:pos x="4439" y="993"/>
    <p:text>ТП описывается определенными термодинамическими параметрами в данный момент времени.</p:text>
    <p:extLst>
      <p:ext uri="{C676402C-5697-4E1C-873F-D02D1690AC5C}">
        <p15:threadingInfo xmlns:p15="http://schemas.microsoft.com/office/powerpoint/2012/main" timeZoneBias="-300"/>
      </p:ext>
    </p:extLs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26T18:05:30.168" idx="7">
    <p:pos x="3886" y="3611"/>
    <p:text>Причина необратимости в том, что процессы в ТС протекают через неравновесные состояния. Термодинамические параметры однозначны только для обратимых процессов, когда система находится в равновесии в любой момент времени и в каждой ее части. Если вывести систему из состояния устойчивого равновесия, то возникнет термодинамический процесс, препятствующий внешнему воздействию (принцип Ле Шателье - Брауна).</p:text>
    <p:extLst>
      <p:ext uri="{C676402C-5697-4E1C-873F-D02D1690AC5C}">
        <p15:threadingInfo xmlns:p15="http://schemas.microsoft.com/office/powerpoint/2012/main" timeZoneBias="-30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FF4D42-E98C-4993-BBCC-455A52121B9B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9126FD5-3AAF-414B-8A3F-96903B7C9A9B}">
      <dgm:prSet/>
      <dgm:spPr/>
      <dgm:t>
        <a:bodyPr/>
        <a:lstStyle/>
        <a:p>
          <a:pPr rtl="0"/>
          <a:r>
            <a:rPr lang="ru-RU" b="1" dirty="0" smtClean="0"/>
            <a:t>Биоэнергетика</a:t>
          </a:r>
          <a:endParaRPr lang="ru-RU" dirty="0"/>
        </a:p>
      </dgm:t>
    </dgm:pt>
    <dgm:pt modelId="{C7CA06FE-2EC0-415E-A9B0-F7B8DB02E31C}" type="parTrans" cxnId="{1D9CD32B-917A-4502-B71D-1958C650D4A1}">
      <dgm:prSet/>
      <dgm:spPr/>
      <dgm:t>
        <a:bodyPr/>
        <a:lstStyle/>
        <a:p>
          <a:endParaRPr lang="ru-RU"/>
        </a:p>
      </dgm:t>
    </dgm:pt>
    <dgm:pt modelId="{858372AA-5197-497E-ABD7-E5382969D8F2}" type="sibTrans" cxnId="{1D9CD32B-917A-4502-B71D-1958C650D4A1}">
      <dgm:prSet/>
      <dgm:spPr/>
      <dgm:t>
        <a:bodyPr/>
        <a:lstStyle/>
        <a:p>
          <a:endParaRPr lang="ru-RU"/>
        </a:p>
      </dgm:t>
    </dgm:pt>
    <dgm:pt modelId="{63D7289E-9F16-4462-99E0-F55A9EB13FF4}">
      <dgm:prSet/>
      <dgm:spPr/>
      <dgm:t>
        <a:bodyPr/>
        <a:lstStyle/>
        <a:p>
          <a:r>
            <a:rPr lang="ru-RU" i="1" dirty="0" smtClean="0"/>
            <a:t>Изучение превращения энергии в биологических системах.</a:t>
          </a:r>
          <a:endParaRPr lang="ru-RU" i="1" dirty="0"/>
        </a:p>
      </dgm:t>
    </dgm:pt>
    <dgm:pt modelId="{E4B6BF33-56E3-4D1F-A48C-514FED1AF763}" type="parTrans" cxnId="{10BB4A9F-FC53-4BA8-9E34-60C02868A9A7}">
      <dgm:prSet/>
      <dgm:spPr/>
      <dgm:t>
        <a:bodyPr/>
        <a:lstStyle/>
        <a:p>
          <a:endParaRPr lang="ru-RU"/>
        </a:p>
      </dgm:t>
    </dgm:pt>
    <dgm:pt modelId="{10AEE99F-66F7-4C04-BD7B-AB171BF37D5E}" type="sibTrans" cxnId="{10BB4A9F-FC53-4BA8-9E34-60C02868A9A7}">
      <dgm:prSet/>
      <dgm:spPr/>
      <dgm:t>
        <a:bodyPr/>
        <a:lstStyle/>
        <a:p>
          <a:endParaRPr lang="ru-RU"/>
        </a:p>
      </dgm:t>
    </dgm:pt>
    <dgm:pt modelId="{AEF9A832-95AA-4750-8A85-19C9D8065E2A}">
      <dgm:prSet/>
      <dgm:spPr/>
      <dgm:t>
        <a:bodyPr/>
        <a:lstStyle/>
        <a:p>
          <a:r>
            <a:rPr lang="ru-RU" i="1" dirty="0" smtClean="0"/>
            <a:t>Изучение превращения вещества в биологических системах</a:t>
          </a:r>
          <a:endParaRPr lang="ru-RU" i="1" dirty="0"/>
        </a:p>
      </dgm:t>
    </dgm:pt>
    <dgm:pt modelId="{4990AA43-AB00-457C-A817-975C482202AB}" type="parTrans" cxnId="{B73A937B-19C6-4F4E-897B-C2EF51DEE586}">
      <dgm:prSet/>
      <dgm:spPr/>
      <dgm:t>
        <a:bodyPr/>
        <a:lstStyle/>
        <a:p>
          <a:endParaRPr lang="ru-RU"/>
        </a:p>
      </dgm:t>
    </dgm:pt>
    <dgm:pt modelId="{4F5F4788-FB78-4E4F-91DD-83F23C5E6128}" type="sibTrans" cxnId="{B73A937B-19C6-4F4E-897B-C2EF51DEE586}">
      <dgm:prSet/>
      <dgm:spPr/>
      <dgm:t>
        <a:bodyPr/>
        <a:lstStyle/>
        <a:p>
          <a:endParaRPr lang="ru-RU"/>
        </a:p>
      </dgm:t>
    </dgm:pt>
    <dgm:pt modelId="{5127EC7C-BD02-4B6F-B3F4-6036404FCEEE}" type="pres">
      <dgm:prSet presAssocID="{0FFF4D42-E98C-4993-BBCC-455A52121B9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A62B050-F95A-431E-9E39-BED0DF7F2CF4}" type="pres">
      <dgm:prSet presAssocID="{B9126FD5-3AAF-414B-8A3F-96903B7C9A9B}" presName="composite" presStyleCnt="0"/>
      <dgm:spPr/>
    </dgm:pt>
    <dgm:pt modelId="{F96D04D2-D331-4D30-A92C-F552F78F060C}" type="pres">
      <dgm:prSet presAssocID="{B9126FD5-3AAF-414B-8A3F-96903B7C9A9B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16555B-55E6-41F7-85F9-5F0467BD56EF}" type="pres">
      <dgm:prSet presAssocID="{B9126FD5-3AAF-414B-8A3F-96903B7C9A9B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CA74ED3-A904-4731-BC67-65AEC5847BCE}" type="presOf" srcId="{B9126FD5-3AAF-414B-8A3F-96903B7C9A9B}" destId="{F96D04D2-D331-4D30-A92C-F552F78F060C}" srcOrd="0" destOrd="0" presId="urn:microsoft.com/office/officeart/2005/8/layout/chevron2"/>
    <dgm:cxn modelId="{21F21D2F-03FA-42FF-81F9-ADE949002E4C}" type="presOf" srcId="{63D7289E-9F16-4462-99E0-F55A9EB13FF4}" destId="{7416555B-55E6-41F7-85F9-5F0467BD56EF}" srcOrd="0" destOrd="0" presId="urn:microsoft.com/office/officeart/2005/8/layout/chevron2"/>
    <dgm:cxn modelId="{B73A937B-19C6-4F4E-897B-C2EF51DEE586}" srcId="{B9126FD5-3AAF-414B-8A3F-96903B7C9A9B}" destId="{AEF9A832-95AA-4750-8A85-19C9D8065E2A}" srcOrd="1" destOrd="0" parTransId="{4990AA43-AB00-457C-A817-975C482202AB}" sibTransId="{4F5F4788-FB78-4E4F-91DD-83F23C5E6128}"/>
    <dgm:cxn modelId="{1D9CD32B-917A-4502-B71D-1958C650D4A1}" srcId="{0FFF4D42-E98C-4993-BBCC-455A52121B9B}" destId="{B9126FD5-3AAF-414B-8A3F-96903B7C9A9B}" srcOrd="0" destOrd="0" parTransId="{C7CA06FE-2EC0-415E-A9B0-F7B8DB02E31C}" sibTransId="{858372AA-5197-497E-ABD7-E5382969D8F2}"/>
    <dgm:cxn modelId="{C03E894E-ACD5-429E-8BD7-A84A71404A28}" type="presOf" srcId="{AEF9A832-95AA-4750-8A85-19C9D8065E2A}" destId="{7416555B-55E6-41F7-85F9-5F0467BD56EF}" srcOrd="0" destOrd="1" presId="urn:microsoft.com/office/officeart/2005/8/layout/chevron2"/>
    <dgm:cxn modelId="{10BB4A9F-FC53-4BA8-9E34-60C02868A9A7}" srcId="{B9126FD5-3AAF-414B-8A3F-96903B7C9A9B}" destId="{63D7289E-9F16-4462-99E0-F55A9EB13FF4}" srcOrd="0" destOrd="0" parTransId="{E4B6BF33-56E3-4D1F-A48C-514FED1AF763}" sibTransId="{10AEE99F-66F7-4C04-BD7B-AB171BF37D5E}"/>
    <dgm:cxn modelId="{FCD34C2B-77BD-4E9B-9421-DEC0090D722F}" type="presOf" srcId="{0FFF4D42-E98C-4993-BBCC-455A52121B9B}" destId="{5127EC7C-BD02-4B6F-B3F4-6036404FCEEE}" srcOrd="0" destOrd="0" presId="urn:microsoft.com/office/officeart/2005/8/layout/chevron2"/>
    <dgm:cxn modelId="{EF5D6147-2D07-424D-8B4F-8E8F856D90DA}" type="presParOf" srcId="{5127EC7C-BD02-4B6F-B3F4-6036404FCEEE}" destId="{8A62B050-F95A-431E-9E39-BED0DF7F2CF4}" srcOrd="0" destOrd="0" presId="urn:microsoft.com/office/officeart/2005/8/layout/chevron2"/>
    <dgm:cxn modelId="{3AB57995-B4C3-4FF8-86C1-69482FA38B78}" type="presParOf" srcId="{8A62B050-F95A-431E-9E39-BED0DF7F2CF4}" destId="{F96D04D2-D331-4D30-A92C-F552F78F060C}" srcOrd="0" destOrd="0" presId="urn:microsoft.com/office/officeart/2005/8/layout/chevron2"/>
    <dgm:cxn modelId="{8F6A5A8F-7B27-4226-8011-9D87EC9B1F06}" type="presParOf" srcId="{8A62B050-F95A-431E-9E39-BED0DF7F2CF4}" destId="{7416555B-55E6-41F7-85F9-5F0467BD56E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955D1E4-5D23-455F-84AC-195F6298090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EA6B9D4-9B4C-440F-846C-EFBE1991244F}">
      <dgm:prSet/>
      <dgm:spPr/>
      <dgm:t>
        <a:bodyPr/>
        <a:lstStyle/>
        <a:p>
          <a:pPr rtl="0"/>
          <a:r>
            <a:rPr lang="ru-RU" i="1" dirty="0" smtClean="0"/>
            <a:t>Кинетика</a:t>
          </a:r>
          <a:r>
            <a:rPr lang="ru-RU" dirty="0" smtClean="0"/>
            <a:t> – раздел физики, изучающий изменение параметров термодинамической системы в ходе различных термодинамических процессов. </a:t>
          </a:r>
          <a:endParaRPr lang="ru-RU" dirty="0"/>
        </a:p>
      </dgm:t>
    </dgm:pt>
    <dgm:pt modelId="{E170CE05-40DD-46B7-9268-716B369FAF32}" type="parTrans" cxnId="{336A7979-27ED-4D7F-ACE2-573C4FF494AD}">
      <dgm:prSet/>
      <dgm:spPr/>
      <dgm:t>
        <a:bodyPr/>
        <a:lstStyle/>
        <a:p>
          <a:endParaRPr lang="ru-RU"/>
        </a:p>
      </dgm:t>
    </dgm:pt>
    <dgm:pt modelId="{20E1C1E5-5481-45EB-8810-9E3A2F8C1B83}" type="sibTrans" cxnId="{336A7979-27ED-4D7F-ACE2-573C4FF494AD}">
      <dgm:prSet/>
      <dgm:spPr/>
      <dgm:t>
        <a:bodyPr/>
        <a:lstStyle/>
        <a:p>
          <a:endParaRPr lang="ru-RU"/>
        </a:p>
      </dgm:t>
    </dgm:pt>
    <dgm:pt modelId="{D2548BEE-DC56-4F6E-95BD-8FEF7E73820C}">
      <dgm:prSet/>
      <dgm:spPr/>
      <dgm:t>
        <a:bodyPr/>
        <a:lstStyle/>
        <a:p>
          <a:pPr rtl="0"/>
          <a:r>
            <a:rPr lang="ru-RU" i="1" dirty="0" smtClean="0"/>
            <a:t>Термодинамика</a:t>
          </a:r>
          <a:r>
            <a:rPr lang="ru-RU" dirty="0" smtClean="0"/>
            <a:t> изучает: законы термодинамики, тепловой, энергетический обмен; </a:t>
          </a:r>
        </a:p>
        <a:p>
          <a:pPr rtl="0"/>
          <a:r>
            <a:rPr lang="ru-RU" dirty="0" smtClean="0"/>
            <a:t>Живые биологические системы, могут достигать динамического или </a:t>
          </a:r>
          <a:r>
            <a:rPr lang="ru-RU" i="1" dirty="0" smtClean="0"/>
            <a:t>стационарного состояния </a:t>
          </a:r>
          <a:r>
            <a:rPr lang="ru-RU" dirty="0" smtClean="0"/>
            <a:t>(динамического равновесия), когда количество веществ и энергии пришедших в ТС равно количеству вещества, ушедшему из </a:t>
          </a:r>
          <a:r>
            <a:rPr lang="ru-RU" dirty="0" smtClean="0"/>
            <a:t>системы.</a:t>
          </a:r>
          <a:endParaRPr lang="ru-RU" dirty="0"/>
        </a:p>
      </dgm:t>
    </dgm:pt>
    <dgm:pt modelId="{DFA12CB1-4CB6-4A85-9BB5-4FA59C04A73D}" type="parTrans" cxnId="{8615CDD5-D8AD-4013-AF06-347E00BFCCE2}">
      <dgm:prSet/>
      <dgm:spPr/>
      <dgm:t>
        <a:bodyPr/>
        <a:lstStyle/>
        <a:p>
          <a:endParaRPr lang="ru-RU"/>
        </a:p>
      </dgm:t>
    </dgm:pt>
    <dgm:pt modelId="{4FBB650D-38A8-4D44-855C-B5024A6069BF}" type="sibTrans" cxnId="{8615CDD5-D8AD-4013-AF06-347E00BFCCE2}">
      <dgm:prSet/>
      <dgm:spPr/>
      <dgm:t>
        <a:bodyPr/>
        <a:lstStyle/>
        <a:p>
          <a:endParaRPr lang="ru-RU"/>
        </a:p>
      </dgm:t>
    </dgm:pt>
    <dgm:pt modelId="{47C5066E-BEAB-4640-94D5-C51A9D056461}">
      <dgm:prSet/>
      <dgm:spPr/>
      <dgm:t>
        <a:bodyPr/>
        <a:lstStyle/>
        <a:p>
          <a:pPr rtl="0"/>
          <a:r>
            <a:rPr lang="ru-RU" dirty="0" smtClean="0"/>
            <a:t>Ферментативная кинетика изучает механизм, энергетику, регуляцию и изменение конформации ферментов в ходе ферментативных реакций. Изучением превращением энергии в биологических системах занимается раздел биохимии – </a:t>
          </a:r>
          <a:r>
            <a:rPr lang="ru-RU" i="1" dirty="0" smtClean="0"/>
            <a:t>биоэнергетика.</a:t>
          </a:r>
          <a:endParaRPr lang="ru-RU" i="1" dirty="0"/>
        </a:p>
      </dgm:t>
    </dgm:pt>
    <dgm:pt modelId="{403314ED-5535-449B-A782-1E93DA82FE6F}" type="parTrans" cxnId="{29ED7DA9-2C51-46C7-84F6-82CC6DBDB1F9}">
      <dgm:prSet/>
      <dgm:spPr/>
      <dgm:t>
        <a:bodyPr/>
        <a:lstStyle/>
        <a:p>
          <a:endParaRPr lang="ru-RU"/>
        </a:p>
      </dgm:t>
    </dgm:pt>
    <dgm:pt modelId="{1C5A156C-B9F3-406A-8C65-F0399BE761A7}" type="sibTrans" cxnId="{29ED7DA9-2C51-46C7-84F6-82CC6DBDB1F9}">
      <dgm:prSet/>
      <dgm:spPr/>
      <dgm:t>
        <a:bodyPr/>
        <a:lstStyle/>
        <a:p>
          <a:endParaRPr lang="ru-RU"/>
        </a:p>
      </dgm:t>
    </dgm:pt>
    <dgm:pt modelId="{78B22706-CA4B-4037-A617-5292CFB83BAC}" type="pres">
      <dgm:prSet presAssocID="{B955D1E4-5D23-455F-84AC-195F6298090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F896EFC-D52C-4894-8CB9-E4B8D570FEE8}" type="pres">
      <dgm:prSet presAssocID="{FEA6B9D4-9B4C-440F-846C-EFBE1991244F}" presName="parentText" presStyleLbl="node1" presStyleIdx="0" presStyleCnt="3" custScaleY="80647" custLinFactY="4056" custLinFactNeighborX="-30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53E22-C1B4-4687-9EFA-20358CC2C7B7}" type="pres">
      <dgm:prSet presAssocID="{20E1C1E5-5481-45EB-8810-9E3A2F8C1B83}" presName="spacer" presStyleCnt="0"/>
      <dgm:spPr/>
    </dgm:pt>
    <dgm:pt modelId="{D2BE5A36-44B0-4976-B38B-767536BC87C2}" type="pres">
      <dgm:prSet presAssocID="{D2548BEE-DC56-4F6E-95BD-8FEF7E73820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7D1D89-C184-423D-BC17-1ADAA6E85A07}" type="pres">
      <dgm:prSet presAssocID="{4FBB650D-38A8-4D44-855C-B5024A6069BF}" presName="spacer" presStyleCnt="0"/>
      <dgm:spPr/>
    </dgm:pt>
    <dgm:pt modelId="{8A279780-6046-4989-B61C-F81B36A1D8E0}" type="pres">
      <dgm:prSet presAssocID="{47C5066E-BEAB-4640-94D5-C51A9D05646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3BEECE4-EFED-4EDF-9E59-2669296D8457}" type="presOf" srcId="{FEA6B9D4-9B4C-440F-846C-EFBE1991244F}" destId="{5F896EFC-D52C-4894-8CB9-E4B8D570FEE8}" srcOrd="0" destOrd="0" presId="urn:microsoft.com/office/officeart/2005/8/layout/vList2"/>
    <dgm:cxn modelId="{8615CDD5-D8AD-4013-AF06-347E00BFCCE2}" srcId="{B955D1E4-5D23-455F-84AC-195F6298090E}" destId="{D2548BEE-DC56-4F6E-95BD-8FEF7E73820C}" srcOrd="1" destOrd="0" parTransId="{DFA12CB1-4CB6-4A85-9BB5-4FA59C04A73D}" sibTransId="{4FBB650D-38A8-4D44-855C-B5024A6069BF}"/>
    <dgm:cxn modelId="{114ABCF5-86C6-421F-B27A-2863DC435FA0}" type="presOf" srcId="{B955D1E4-5D23-455F-84AC-195F6298090E}" destId="{78B22706-CA4B-4037-A617-5292CFB83BAC}" srcOrd="0" destOrd="0" presId="urn:microsoft.com/office/officeart/2005/8/layout/vList2"/>
    <dgm:cxn modelId="{5AF415C6-B80D-4E84-9866-7C6BFD7D98C4}" type="presOf" srcId="{47C5066E-BEAB-4640-94D5-C51A9D056461}" destId="{8A279780-6046-4989-B61C-F81B36A1D8E0}" srcOrd="0" destOrd="0" presId="urn:microsoft.com/office/officeart/2005/8/layout/vList2"/>
    <dgm:cxn modelId="{336A7979-27ED-4D7F-ACE2-573C4FF494AD}" srcId="{B955D1E4-5D23-455F-84AC-195F6298090E}" destId="{FEA6B9D4-9B4C-440F-846C-EFBE1991244F}" srcOrd="0" destOrd="0" parTransId="{E170CE05-40DD-46B7-9268-716B369FAF32}" sibTransId="{20E1C1E5-5481-45EB-8810-9E3A2F8C1B83}"/>
    <dgm:cxn modelId="{29ED7DA9-2C51-46C7-84F6-82CC6DBDB1F9}" srcId="{B955D1E4-5D23-455F-84AC-195F6298090E}" destId="{47C5066E-BEAB-4640-94D5-C51A9D056461}" srcOrd="2" destOrd="0" parTransId="{403314ED-5535-449B-A782-1E93DA82FE6F}" sibTransId="{1C5A156C-B9F3-406A-8C65-F0399BE761A7}"/>
    <dgm:cxn modelId="{1C3A1B5F-5F5C-4CA9-AC63-91A0DE7ADF12}" type="presOf" srcId="{D2548BEE-DC56-4F6E-95BD-8FEF7E73820C}" destId="{D2BE5A36-44B0-4976-B38B-767536BC87C2}" srcOrd="0" destOrd="0" presId="urn:microsoft.com/office/officeart/2005/8/layout/vList2"/>
    <dgm:cxn modelId="{D7BBF4DB-9AB2-490B-867A-28E00297EBA0}" type="presParOf" srcId="{78B22706-CA4B-4037-A617-5292CFB83BAC}" destId="{5F896EFC-D52C-4894-8CB9-E4B8D570FEE8}" srcOrd="0" destOrd="0" presId="urn:microsoft.com/office/officeart/2005/8/layout/vList2"/>
    <dgm:cxn modelId="{593EA929-BF70-4503-A704-58DE5E8F87D0}" type="presParOf" srcId="{78B22706-CA4B-4037-A617-5292CFB83BAC}" destId="{B3D53E22-C1B4-4687-9EFA-20358CC2C7B7}" srcOrd="1" destOrd="0" presId="urn:microsoft.com/office/officeart/2005/8/layout/vList2"/>
    <dgm:cxn modelId="{D78EEA3C-A171-4812-AF6D-88704142FA35}" type="presParOf" srcId="{78B22706-CA4B-4037-A617-5292CFB83BAC}" destId="{D2BE5A36-44B0-4976-B38B-767536BC87C2}" srcOrd="2" destOrd="0" presId="urn:microsoft.com/office/officeart/2005/8/layout/vList2"/>
    <dgm:cxn modelId="{9ACD8859-6CE7-46E9-B093-DC2130BD5DC3}" type="presParOf" srcId="{78B22706-CA4B-4037-A617-5292CFB83BAC}" destId="{3C7D1D89-C184-423D-BC17-1ADAA6E85A07}" srcOrd="3" destOrd="0" presId="urn:microsoft.com/office/officeart/2005/8/layout/vList2"/>
    <dgm:cxn modelId="{A37F803E-AA61-4074-ACF1-680726206DD1}" type="presParOf" srcId="{78B22706-CA4B-4037-A617-5292CFB83BAC}" destId="{8A279780-6046-4989-B61C-F81B36A1D8E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AFEDD8-D51A-448C-993D-2CF3F4F2C44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98CA6B-B45D-4C1B-A205-00D2A6FCDA74}">
      <dgm:prSet/>
      <dgm:spPr/>
      <dgm:t>
        <a:bodyPr/>
        <a:lstStyle/>
        <a:p>
          <a:pPr rtl="0"/>
          <a:r>
            <a:rPr lang="ru-RU" b="1" i="1" smtClean="0"/>
            <a:t>Термодинамическая система (ТС) </a:t>
          </a:r>
          <a:r>
            <a:rPr lang="ru-RU" smtClean="0"/>
            <a:t>– это совокупность тел, участвующих в реакции.</a:t>
          </a:r>
          <a:endParaRPr lang="ru-RU"/>
        </a:p>
      </dgm:t>
    </dgm:pt>
    <dgm:pt modelId="{44735A93-01BD-4873-814E-D8A624014C19}" type="parTrans" cxnId="{2C999CAB-6251-4DC4-A545-120AA9566884}">
      <dgm:prSet/>
      <dgm:spPr/>
      <dgm:t>
        <a:bodyPr/>
        <a:lstStyle/>
        <a:p>
          <a:endParaRPr lang="ru-RU"/>
        </a:p>
      </dgm:t>
    </dgm:pt>
    <dgm:pt modelId="{AAEDAEEB-DF90-43FD-84D1-A25663463F43}" type="sibTrans" cxnId="{2C999CAB-6251-4DC4-A545-120AA9566884}">
      <dgm:prSet/>
      <dgm:spPr/>
      <dgm:t>
        <a:bodyPr/>
        <a:lstStyle/>
        <a:p>
          <a:endParaRPr lang="ru-RU"/>
        </a:p>
      </dgm:t>
    </dgm:pt>
    <dgm:pt modelId="{D0A00055-5D3E-450F-92B1-2CDD2D445169}">
      <dgm:prSet/>
      <dgm:spPr/>
      <dgm:t>
        <a:bodyPr/>
        <a:lstStyle/>
        <a:p>
          <a:pPr rtl="0"/>
          <a:r>
            <a:rPr lang="ru-RU" dirty="0" smtClean="0"/>
            <a:t>Тела не входящие в систему – это </a:t>
          </a:r>
          <a:r>
            <a:rPr lang="ru-RU" i="1" dirty="0" smtClean="0"/>
            <a:t>внешнее окружение ТС</a:t>
          </a:r>
          <a:r>
            <a:rPr lang="ru-RU" dirty="0" smtClean="0"/>
            <a:t>. </a:t>
          </a:r>
          <a:endParaRPr lang="ru-RU" dirty="0"/>
        </a:p>
      </dgm:t>
    </dgm:pt>
    <dgm:pt modelId="{C6566A6F-767F-458D-B082-08CF7F69EC6D}" type="parTrans" cxnId="{9DFBCCD9-5D81-4532-9AED-AC18825BC40D}">
      <dgm:prSet/>
      <dgm:spPr/>
      <dgm:t>
        <a:bodyPr/>
        <a:lstStyle/>
        <a:p>
          <a:endParaRPr lang="ru-RU"/>
        </a:p>
      </dgm:t>
    </dgm:pt>
    <dgm:pt modelId="{08FD4AD8-367C-4683-87BC-4A7EAE18C82B}" type="sibTrans" cxnId="{9DFBCCD9-5D81-4532-9AED-AC18825BC40D}">
      <dgm:prSet/>
      <dgm:spPr/>
      <dgm:t>
        <a:bodyPr/>
        <a:lstStyle/>
        <a:p>
          <a:endParaRPr lang="ru-RU"/>
        </a:p>
      </dgm:t>
    </dgm:pt>
    <dgm:pt modelId="{631119A0-F585-41E0-82FF-F3011FB07699}">
      <dgm:prSet/>
      <dgm:spPr/>
      <dgm:t>
        <a:bodyPr/>
        <a:lstStyle/>
        <a:p>
          <a:pPr rtl="0"/>
          <a:r>
            <a:rPr lang="ru-RU" i="1" dirty="0" smtClean="0"/>
            <a:t>Закрытая ТС </a:t>
          </a:r>
          <a:r>
            <a:rPr lang="ru-RU" dirty="0" smtClean="0"/>
            <a:t>обменивается с окружающей средой только энергией, но не массой. </a:t>
          </a:r>
          <a:endParaRPr lang="ru-RU" dirty="0"/>
        </a:p>
      </dgm:t>
    </dgm:pt>
    <dgm:pt modelId="{2BCAC58B-44BC-4D2D-BC35-E2A09B0C4A33}" type="parTrans" cxnId="{9208C05C-D37D-4D4A-B98F-B4D8C3428530}">
      <dgm:prSet/>
      <dgm:spPr/>
      <dgm:t>
        <a:bodyPr/>
        <a:lstStyle/>
        <a:p>
          <a:endParaRPr lang="ru-RU"/>
        </a:p>
      </dgm:t>
    </dgm:pt>
    <dgm:pt modelId="{69A9B6BB-73B6-40A2-B31F-E7DFD0A4A69C}" type="sibTrans" cxnId="{9208C05C-D37D-4D4A-B98F-B4D8C3428530}">
      <dgm:prSet/>
      <dgm:spPr/>
      <dgm:t>
        <a:bodyPr/>
        <a:lstStyle/>
        <a:p>
          <a:endParaRPr lang="ru-RU"/>
        </a:p>
      </dgm:t>
    </dgm:pt>
    <dgm:pt modelId="{BF4ADC57-71AF-468F-A246-FA834A69CB94}">
      <dgm:prSet/>
      <dgm:spPr/>
      <dgm:t>
        <a:bodyPr/>
        <a:lstStyle/>
        <a:p>
          <a:pPr rtl="0"/>
          <a:r>
            <a:rPr lang="ru-RU" i="1" dirty="0" smtClean="0"/>
            <a:t>Открытая ТС,</a:t>
          </a:r>
          <a:r>
            <a:rPr lang="ru-RU" dirty="0" smtClean="0"/>
            <a:t> обменивается с окружающей средой массой и энергией, а при определенных условиях способна достигать стационарного состояния.</a:t>
          </a:r>
          <a:endParaRPr lang="ru-RU" dirty="0"/>
        </a:p>
      </dgm:t>
    </dgm:pt>
    <dgm:pt modelId="{DE2678D7-2C89-467C-BBC2-FF5C02C89814}" type="parTrans" cxnId="{B016F835-FD70-4E23-9991-679F07553BA4}">
      <dgm:prSet/>
      <dgm:spPr/>
      <dgm:t>
        <a:bodyPr/>
        <a:lstStyle/>
        <a:p>
          <a:endParaRPr lang="ru-RU"/>
        </a:p>
      </dgm:t>
    </dgm:pt>
    <dgm:pt modelId="{67B6DFFC-5EEF-44F6-AD44-EF5EF68B19B3}" type="sibTrans" cxnId="{B016F835-FD70-4E23-9991-679F07553BA4}">
      <dgm:prSet/>
      <dgm:spPr/>
      <dgm:t>
        <a:bodyPr/>
        <a:lstStyle/>
        <a:p>
          <a:endParaRPr lang="ru-RU"/>
        </a:p>
      </dgm:t>
    </dgm:pt>
    <dgm:pt modelId="{BCDA1969-8452-420D-9519-E4B59BF1FB6C}">
      <dgm:prSet/>
      <dgm:spPr/>
      <dgm:t>
        <a:bodyPr/>
        <a:lstStyle/>
        <a:p>
          <a:pPr rtl="0"/>
          <a:r>
            <a:rPr lang="ru-RU" i="1" dirty="0" smtClean="0"/>
            <a:t>Изолированная ТС </a:t>
          </a:r>
          <a:r>
            <a:rPr lang="ru-RU" dirty="0" smtClean="0"/>
            <a:t>- минимально обменивается с окружающей средой </a:t>
          </a:r>
          <a:r>
            <a:rPr lang="ru-RU" dirty="0" smtClean="0"/>
            <a:t>энергией, но не массой. </a:t>
          </a:r>
          <a:endParaRPr lang="ru-RU" dirty="0"/>
        </a:p>
      </dgm:t>
    </dgm:pt>
    <dgm:pt modelId="{78AF74DC-D791-43E9-9CB6-75199671A085}" type="parTrans" cxnId="{09076252-B3C0-463E-8DEA-2FEB99C094A5}">
      <dgm:prSet/>
      <dgm:spPr/>
      <dgm:t>
        <a:bodyPr/>
        <a:lstStyle/>
        <a:p>
          <a:endParaRPr lang="ru-RU"/>
        </a:p>
      </dgm:t>
    </dgm:pt>
    <dgm:pt modelId="{F3923497-2861-4552-A555-7B4F5DDF156B}" type="sibTrans" cxnId="{09076252-B3C0-463E-8DEA-2FEB99C094A5}">
      <dgm:prSet/>
      <dgm:spPr/>
      <dgm:t>
        <a:bodyPr/>
        <a:lstStyle/>
        <a:p>
          <a:endParaRPr lang="ru-RU"/>
        </a:p>
      </dgm:t>
    </dgm:pt>
    <dgm:pt modelId="{3F92B629-82AC-4251-B19A-BB0726E45DF2}">
      <dgm:prSet/>
      <dgm:spPr/>
      <dgm:t>
        <a:bodyPr/>
        <a:lstStyle/>
        <a:p>
          <a:pPr rtl="0"/>
          <a:r>
            <a:rPr lang="ru-RU" i="1" dirty="0" smtClean="0"/>
            <a:t>Биологические организмы </a:t>
          </a:r>
          <a:r>
            <a:rPr lang="ru-RU" dirty="0" smtClean="0"/>
            <a:t>– это открытые термодинамические системы, которые обмениваются с окружающей средой энергией и веществом.</a:t>
          </a:r>
          <a:endParaRPr lang="ru-RU" dirty="0"/>
        </a:p>
      </dgm:t>
    </dgm:pt>
    <dgm:pt modelId="{10EB2035-A38B-4290-80ED-0AF1A5A1BCCD}" type="parTrans" cxnId="{5896BBED-8099-4C56-BF79-8D2F0191A94D}">
      <dgm:prSet/>
      <dgm:spPr/>
      <dgm:t>
        <a:bodyPr/>
        <a:lstStyle/>
        <a:p>
          <a:endParaRPr lang="ru-RU"/>
        </a:p>
      </dgm:t>
    </dgm:pt>
    <dgm:pt modelId="{14F76AA6-C514-49C3-A520-0EF1F7FDB00D}" type="sibTrans" cxnId="{5896BBED-8099-4C56-BF79-8D2F0191A94D}">
      <dgm:prSet/>
      <dgm:spPr/>
      <dgm:t>
        <a:bodyPr/>
        <a:lstStyle/>
        <a:p>
          <a:endParaRPr lang="ru-RU"/>
        </a:p>
      </dgm:t>
    </dgm:pt>
    <dgm:pt modelId="{699BF03A-FD0F-4D4B-9EC4-6B8C65EE3DF0}">
      <dgm:prSet/>
      <dgm:spPr/>
      <dgm:t>
        <a:bodyPr/>
        <a:lstStyle/>
        <a:p>
          <a:pPr rtl="0"/>
          <a:r>
            <a:rPr lang="ru-RU" dirty="0" smtClean="0"/>
            <a:t>Законы термодинамики применимы к закрытым  и  изолированным ТС.</a:t>
          </a:r>
          <a:endParaRPr lang="ru-RU" dirty="0"/>
        </a:p>
      </dgm:t>
    </dgm:pt>
    <dgm:pt modelId="{F5894F70-5FFB-4F0A-AE3F-DAA1FF49A614}" type="parTrans" cxnId="{5107BF2B-302D-478D-86D2-D6CE9E7498FC}">
      <dgm:prSet/>
      <dgm:spPr/>
      <dgm:t>
        <a:bodyPr/>
        <a:lstStyle/>
        <a:p>
          <a:endParaRPr lang="ru-RU"/>
        </a:p>
      </dgm:t>
    </dgm:pt>
    <dgm:pt modelId="{A0DC2BFF-7AFC-4297-AC7B-6074E045FB54}" type="sibTrans" cxnId="{5107BF2B-302D-478D-86D2-D6CE9E7498FC}">
      <dgm:prSet/>
      <dgm:spPr/>
      <dgm:t>
        <a:bodyPr/>
        <a:lstStyle/>
        <a:p>
          <a:endParaRPr lang="ru-RU"/>
        </a:p>
      </dgm:t>
    </dgm:pt>
    <dgm:pt modelId="{73BD8E5A-6F45-43A1-A9CC-861255692069}" type="pres">
      <dgm:prSet presAssocID="{D6AFEDD8-D51A-448C-993D-2CF3F4F2C44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3FAA29-5ADD-4B53-8AF1-C30C8E390ACA}" type="pres">
      <dgm:prSet presAssocID="{2A98CA6B-B45D-4C1B-A205-00D2A6FCDA74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8C5574-5B70-4474-96A3-A574203DB508}" type="pres">
      <dgm:prSet presAssocID="{AAEDAEEB-DF90-43FD-84D1-A25663463F43}" presName="spacer" presStyleCnt="0"/>
      <dgm:spPr/>
    </dgm:pt>
    <dgm:pt modelId="{A5BB91DD-6FA3-492B-8EC8-5650D8037C1D}" type="pres">
      <dgm:prSet presAssocID="{D0A00055-5D3E-450F-92B1-2CDD2D445169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01FF46-AA7D-48E2-BCA0-8F80267B74AC}" type="pres">
      <dgm:prSet presAssocID="{08FD4AD8-367C-4683-87BC-4A7EAE18C82B}" presName="spacer" presStyleCnt="0"/>
      <dgm:spPr/>
    </dgm:pt>
    <dgm:pt modelId="{77C1746B-AA32-4D9F-AEA9-B065E71CC6E8}" type="pres">
      <dgm:prSet presAssocID="{631119A0-F585-41E0-82FF-F3011FB07699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9E9371-021F-4708-8181-402093042D80}" type="pres">
      <dgm:prSet presAssocID="{69A9B6BB-73B6-40A2-B31F-E7DFD0A4A69C}" presName="spacer" presStyleCnt="0"/>
      <dgm:spPr/>
    </dgm:pt>
    <dgm:pt modelId="{5DDEC2E5-A902-408F-866F-6344DBE1B126}" type="pres">
      <dgm:prSet presAssocID="{BF4ADC57-71AF-468F-A246-FA834A69CB94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CE4C48-A4BF-438F-9BB7-A78FC537063E}" type="pres">
      <dgm:prSet presAssocID="{67B6DFFC-5EEF-44F6-AD44-EF5EF68B19B3}" presName="spacer" presStyleCnt="0"/>
      <dgm:spPr/>
    </dgm:pt>
    <dgm:pt modelId="{83249174-A011-4191-9FFE-4901509494F3}" type="pres">
      <dgm:prSet presAssocID="{BCDA1969-8452-420D-9519-E4B59BF1FB6C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FA4FD8-5C64-44A1-A932-C3F2398AB378}" type="pres">
      <dgm:prSet presAssocID="{F3923497-2861-4552-A555-7B4F5DDF156B}" presName="spacer" presStyleCnt="0"/>
      <dgm:spPr/>
    </dgm:pt>
    <dgm:pt modelId="{729EBBD8-2879-48F5-B48A-215E6F42DF8C}" type="pres">
      <dgm:prSet presAssocID="{3F92B629-82AC-4251-B19A-BB0726E45DF2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60285C-52C4-4223-8B16-A578D2C88446}" type="pres">
      <dgm:prSet presAssocID="{14F76AA6-C514-49C3-A520-0EF1F7FDB00D}" presName="spacer" presStyleCnt="0"/>
      <dgm:spPr/>
    </dgm:pt>
    <dgm:pt modelId="{CE56AF9F-DC13-44C9-A0E8-64C6B5D22EBE}" type="pres">
      <dgm:prSet presAssocID="{699BF03A-FD0F-4D4B-9EC4-6B8C65EE3DF0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16F835-FD70-4E23-9991-679F07553BA4}" srcId="{D6AFEDD8-D51A-448C-993D-2CF3F4F2C447}" destId="{BF4ADC57-71AF-468F-A246-FA834A69CB94}" srcOrd="3" destOrd="0" parTransId="{DE2678D7-2C89-467C-BBC2-FF5C02C89814}" sibTransId="{67B6DFFC-5EEF-44F6-AD44-EF5EF68B19B3}"/>
    <dgm:cxn modelId="{A198EAAA-5ED8-48D2-AA35-E3947DF42C9B}" type="presOf" srcId="{2A98CA6B-B45D-4C1B-A205-00D2A6FCDA74}" destId="{A63FAA29-5ADD-4B53-8AF1-C30C8E390ACA}" srcOrd="0" destOrd="0" presId="urn:microsoft.com/office/officeart/2005/8/layout/vList2"/>
    <dgm:cxn modelId="{0140CC2C-C37B-45EF-9923-0F43E449456B}" type="presOf" srcId="{D0A00055-5D3E-450F-92B1-2CDD2D445169}" destId="{A5BB91DD-6FA3-492B-8EC8-5650D8037C1D}" srcOrd="0" destOrd="0" presId="urn:microsoft.com/office/officeart/2005/8/layout/vList2"/>
    <dgm:cxn modelId="{09076252-B3C0-463E-8DEA-2FEB99C094A5}" srcId="{D6AFEDD8-D51A-448C-993D-2CF3F4F2C447}" destId="{BCDA1969-8452-420D-9519-E4B59BF1FB6C}" srcOrd="4" destOrd="0" parTransId="{78AF74DC-D791-43E9-9CB6-75199671A085}" sibTransId="{F3923497-2861-4552-A555-7B4F5DDF156B}"/>
    <dgm:cxn modelId="{5896BBED-8099-4C56-BF79-8D2F0191A94D}" srcId="{D6AFEDD8-D51A-448C-993D-2CF3F4F2C447}" destId="{3F92B629-82AC-4251-B19A-BB0726E45DF2}" srcOrd="5" destOrd="0" parTransId="{10EB2035-A38B-4290-80ED-0AF1A5A1BCCD}" sibTransId="{14F76AA6-C514-49C3-A520-0EF1F7FDB00D}"/>
    <dgm:cxn modelId="{5107BF2B-302D-478D-86D2-D6CE9E7498FC}" srcId="{D6AFEDD8-D51A-448C-993D-2CF3F4F2C447}" destId="{699BF03A-FD0F-4D4B-9EC4-6B8C65EE3DF0}" srcOrd="6" destOrd="0" parTransId="{F5894F70-5FFB-4F0A-AE3F-DAA1FF49A614}" sibTransId="{A0DC2BFF-7AFC-4297-AC7B-6074E045FB54}"/>
    <dgm:cxn modelId="{9DFBCCD9-5D81-4532-9AED-AC18825BC40D}" srcId="{D6AFEDD8-D51A-448C-993D-2CF3F4F2C447}" destId="{D0A00055-5D3E-450F-92B1-2CDD2D445169}" srcOrd="1" destOrd="0" parTransId="{C6566A6F-767F-458D-B082-08CF7F69EC6D}" sibTransId="{08FD4AD8-367C-4683-87BC-4A7EAE18C82B}"/>
    <dgm:cxn modelId="{2C999CAB-6251-4DC4-A545-120AA9566884}" srcId="{D6AFEDD8-D51A-448C-993D-2CF3F4F2C447}" destId="{2A98CA6B-B45D-4C1B-A205-00D2A6FCDA74}" srcOrd="0" destOrd="0" parTransId="{44735A93-01BD-4873-814E-D8A624014C19}" sibTransId="{AAEDAEEB-DF90-43FD-84D1-A25663463F43}"/>
    <dgm:cxn modelId="{F51EF82F-0E9F-4BAA-83FF-9F9EAAEC3B46}" type="presOf" srcId="{3F92B629-82AC-4251-B19A-BB0726E45DF2}" destId="{729EBBD8-2879-48F5-B48A-215E6F42DF8C}" srcOrd="0" destOrd="0" presId="urn:microsoft.com/office/officeart/2005/8/layout/vList2"/>
    <dgm:cxn modelId="{F133D11A-A4D2-4AA5-A7CD-BD673AFDA5A3}" type="presOf" srcId="{BF4ADC57-71AF-468F-A246-FA834A69CB94}" destId="{5DDEC2E5-A902-408F-866F-6344DBE1B126}" srcOrd="0" destOrd="0" presId="urn:microsoft.com/office/officeart/2005/8/layout/vList2"/>
    <dgm:cxn modelId="{9208C05C-D37D-4D4A-B98F-B4D8C3428530}" srcId="{D6AFEDD8-D51A-448C-993D-2CF3F4F2C447}" destId="{631119A0-F585-41E0-82FF-F3011FB07699}" srcOrd="2" destOrd="0" parTransId="{2BCAC58B-44BC-4D2D-BC35-E2A09B0C4A33}" sibTransId="{69A9B6BB-73B6-40A2-B31F-E7DFD0A4A69C}"/>
    <dgm:cxn modelId="{CDC7EA91-E18F-4A21-A57D-8F44A1A345C0}" type="presOf" srcId="{631119A0-F585-41E0-82FF-F3011FB07699}" destId="{77C1746B-AA32-4D9F-AEA9-B065E71CC6E8}" srcOrd="0" destOrd="0" presId="urn:microsoft.com/office/officeart/2005/8/layout/vList2"/>
    <dgm:cxn modelId="{9806B0CF-F53F-42F0-8114-1813261E2C79}" type="presOf" srcId="{D6AFEDD8-D51A-448C-993D-2CF3F4F2C447}" destId="{73BD8E5A-6F45-43A1-A9CC-861255692069}" srcOrd="0" destOrd="0" presId="urn:microsoft.com/office/officeart/2005/8/layout/vList2"/>
    <dgm:cxn modelId="{C218D219-E221-4508-9170-E1692856A758}" type="presOf" srcId="{BCDA1969-8452-420D-9519-E4B59BF1FB6C}" destId="{83249174-A011-4191-9FFE-4901509494F3}" srcOrd="0" destOrd="0" presId="urn:microsoft.com/office/officeart/2005/8/layout/vList2"/>
    <dgm:cxn modelId="{401625EE-1365-433C-B070-6B680EB14A44}" type="presOf" srcId="{699BF03A-FD0F-4D4B-9EC4-6B8C65EE3DF0}" destId="{CE56AF9F-DC13-44C9-A0E8-64C6B5D22EBE}" srcOrd="0" destOrd="0" presId="urn:microsoft.com/office/officeart/2005/8/layout/vList2"/>
    <dgm:cxn modelId="{1D717C29-5022-4C68-A447-219E35E1DA57}" type="presParOf" srcId="{73BD8E5A-6F45-43A1-A9CC-861255692069}" destId="{A63FAA29-5ADD-4B53-8AF1-C30C8E390ACA}" srcOrd="0" destOrd="0" presId="urn:microsoft.com/office/officeart/2005/8/layout/vList2"/>
    <dgm:cxn modelId="{017575D4-93F1-4FEE-9DAD-E6FE975AF3C4}" type="presParOf" srcId="{73BD8E5A-6F45-43A1-A9CC-861255692069}" destId="{A88C5574-5B70-4474-96A3-A574203DB508}" srcOrd="1" destOrd="0" presId="urn:microsoft.com/office/officeart/2005/8/layout/vList2"/>
    <dgm:cxn modelId="{0B401CC5-BA47-4F62-875A-07AD32FC7397}" type="presParOf" srcId="{73BD8E5A-6F45-43A1-A9CC-861255692069}" destId="{A5BB91DD-6FA3-492B-8EC8-5650D8037C1D}" srcOrd="2" destOrd="0" presId="urn:microsoft.com/office/officeart/2005/8/layout/vList2"/>
    <dgm:cxn modelId="{6FEE539E-73C6-4A6F-B1B7-15D456102BD1}" type="presParOf" srcId="{73BD8E5A-6F45-43A1-A9CC-861255692069}" destId="{2101FF46-AA7D-48E2-BCA0-8F80267B74AC}" srcOrd="3" destOrd="0" presId="urn:microsoft.com/office/officeart/2005/8/layout/vList2"/>
    <dgm:cxn modelId="{C8E1BB84-83EB-4F5C-BE42-FA5DE1CF32C8}" type="presParOf" srcId="{73BD8E5A-6F45-43A1-A9CC-861255692069}" destId="{77C1746B-AA32-4D9F-AEA9-B065E71CC6E8}" srcOrd="4" destOrd="0" presId="urn:microsoft.com/office/officeart/2005/8/layout/vList2"/>
    <dgm:cxn modelId="{810C69A5-89FB-4EA2-864E-66FEC647926E}" type="presParOf" srcId="{73BD8E5A-6F45-43A1-A9CC-861255692069}" destId="{989E9371-021F-4708-8181-402093042D80}" srcOrd="5" destOrd="0" presId="urn:microsoft.com/office/officeart/2005/8/layout/vList2"/>
    <dgm:cxn modelId="{C7C36C34-02FE-4127-AFF3-D1C6BC26B59D}" type="presParOf" srcId="{73BD8E5A-6F45-43A1-A9CC-861255692069}" destId="{5DDEC2E5-A902-408F-866F-6344DBE1B126}" srcOrd="6" destOrd="0" presId="urn:microsoft.com/office/officeart/2005/8/layout/vList2"/>
    <dgm:cxn modelId="{A8396DDA-8709-40CF-9249-222FC0B2D822}" type="presParOf" srcId="{73BD8E5A-6F45-43A1-A9CC-861255692069}" destId="{D3CE4C48-A4BF-438F-9BB7-A78FC537063E}" srcOrd="7" destOrd="0" presId="urn:microsoft.com/office/officeart/2005/8/layout/vList2"/>
    <dgm:cxn modelId="{3286A1AC-1986-44BD-B776-D0B781CB3119}" type="presParOf" srcId="{73BD8E5A-6F45-43A1-A9CC-861255692069}" destId="{83249174-A011-4191-9FFE-4901509494F3}" srcOrd="8" destOrd="0" presId="urn:microsoft.com/office/officeart/2005/8/layout/vList2"/>
    <dgm:cxn modelId="{E0183451-D28F-45A1-A785-129EFCA25A24}" type="presParOf" srcId="{73BD8E5A-6F45-43A1-A9CC-861255692069}" destId="{A8FA4FD8-5C64-44A1-A932-C3F2398AB378}" srcOrd="9" destOrd="0" presId="urn:microsoft.com/office/officeart/2005/8/layout/vList2"/>
    <dgm:cxn modelId="{50377915-73DC-4A08-832C-200626A58C8C}" type="presParOf" srcId="{73BD8E5A-6F45-43A1-A9CC-861255692069}" destId="{729EBBD8-2879-48F5-B48A-215E6F42DF8C}" srcOrd="10" destOrd="0" presId="urn:microsoft.com/office/officeart/2005/8/layout/vList2"/>
    <dgm:cxn modelId="{2189672A-6364-4FCA-897B-19F3F1A45BF2}" type="presParOf" srcId="{73BD8E5A-6F45-43A1-A9CC-861255692069}" destId="{5960285C-52C4-4223-8B16-A578D2C88446}" srcOrd="11" destOrd="0" presId="urn:microsoft.com/office/officeart/2005/8/layout/vList2"/>
    <dgm:cxn modelId="{0FABDAAF-68E4-4836-BD81-CA07AAF6F38F}" type="presParOf" srcId="{73BD8E5A-6F45-43A1-A9CC-861255692069}" destId="{CE56AF9F-DC13-44C9-A0E8-64C6B5D22EBE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7BD7AD-49CF-4D3B-84E9-425040CA0E8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E7EBC7-2312-4929-B7B9-0D8A8F7B3BB1}">
      <dgm:prSet custT="1"/>
      <dgm:spPr/>
      <dgm:t>
        <a:bodyPr/>
        <a:lstStyle/>
        <a:p>
          <a:pPr rtl="0"/>
          <a:r>
            <a:rPr lang="ru-RU" sz="1800" dirty="0" smtClean="0"/>
            <a:t>Все отрытые ТС вместе с их окружением, образуют закрытую систему </a:t>
          </a:r>
          <a:r>
            <a:rPr lang="ru-RU" sz="1800" i="1" dirty="0" smtClean="0"/>
            <a:t>при условиях</a:t>
          </a:r>
          <a:r>
            <a:rPr lang="ru-RU" sz="1500" dirty="0" smtClean="0"/>
            <a:t>:</a:t>
          </a:r>
          <a:endParaRPr lang="ru-RU" sz="1500" dirty="0"/>
        </a:p>
      </dgm:t>
    </dgm:pt>
    <dgm:pt modelId="{AF8C3B9A-5C6E-4C45-A8E7-C105E365348B}" type="parTrans" cxnId="{0459FB5F-0DE2-4021-B5A0-AE95D3D8A92D}">
      <dgm:prSet/>
      <dgm:spPr/>
      <dgm:t>
        <a:bodyPr/>
        <a:lstStyle/>
        <a:p>
          <a:endParaRPr lang="ru-RU"/>
        </a:p>
      </dgm:t>
    </dgm:pt>
    <dgm:pt modelId="{BEE4DDFD-9E84-4F86-8E0C-FA50B8FF0926}" type="sibTrans" cxnId="{0459FB5F-0DE2-4021-B5A0-AE95D3D8A92D}">
      <dgm:prSet/>
      <dgm:spPr/>
      <dgm:t>
        <a:bodyPr/>
        <a:lstStyle/>
        <a:p>
          <a:endParaRPr lang="ru-RU"/>
        </a:p>
      </dgm:t>
    </dgm:pt>
    <dgm:pt modelId="{39F4FFCD-01AB-41E3-B16E-DA2D6FBD228B}">
      <dgm:prSet/>
      <dgm:spPr/>
      <dgm:t>
        <a:bodyPr/>
        <a:lstStyle/>
        <a:p>
          <a:pPr rtl="0"/>
          <a:r>
            <a:rPr lang="ru-RU" smtClean="0"/>
            <a:t>Наличие теплообмена между телами системы;</a:t>
          </a:r>
          <a:endParaRPr lang="ru-RU"/>
        </a:p>
      </dgm:t>
    </dgm:pt>
    <dgm:pt modelId="{C38E8055-F4FF-4DBA-9B0B-7341F8E10F2F}" type="parTrans" cxnId="{DBCEDCF0-3D33-4C64-9946-32EB4B27643B}">
      <dgm:prSet/>
      <dgm:spPr/>
      <dgm:t>
        <a:bodyPr/>
        <a:lstStyle/>
        <a:p>
          <a:endParaRPr lang="ru-RU"/>
        </a:p>
      </dgm:t>
    </dgm:pt>
    <dgm:pt modelId="{271FDBE4-6572-4820-B5F6-190F91AF5AA0}" type="sibTrans" cxnId="{DBCEDCF0-3D33-4C64-9946-32EB4B27643B}">
      <dgm:prSet/>
      <dgm:spPr/>
      <dgm:t>
        <a:bodyPr/>
        <a:lstStyle/>
        <a:p>
          <a:endParaRPr lang="ru-RU"/>
        </a:p>
      </dgm:t>
    </dgm:pt>
    <dgm:pt modelId="{E5CC23E8-824D-4D65-AA10-DDB5DFBA1DAA}">
      <dgm:prSet/>
      <dgm:spPr/>
      <dgm:t>
        <a:bodyPr/>
        <a:lstStyle/>
        <a:p>
          <a:pPr rtl="0"/>
          <a:r>
            <a:rPr lang="ru-RU" smtClean="0"/>
            <a:t>Наличие полной или частичной диффузии между телами. </a:t>
          </a:r>
          <a:endParaRPr lang="ru-RU"/>
        </a:p>
      </dgm:t>
    </dgm:pt>
    <dgm:pt modelId="{1E4ACF63-ADE2-4974-9487-265B93C55344}" type="parTrans" cxnId="{6D164AA5-2462-4649-88DF-5260BE35CD54}">
      <dgm:prSet/>
      <dgm:spPr/>
      <dgm:t>
        <a:bodyPr/>
        <a:lstStyle/>
        <a:p>
          <a:endParaRPr lang="ru-RU"/>
        </a:p>
      </dgm:t>
    </dgm:pt>
    <dgm:pt modelId="{9FE6E32D-1497-41A7-8652-AC9B8F1E3D6E}" type="sibTrans" cxnId="{6D164AA5-2462-4649-88DF-5260BE35CD54}">
      <dgm:prSet/>
      <dgm:spPr/>
      <dgm:t>
        <a:bodyPr/>
        <a:lstStyle/>
        <a:p>
          <a:endParaRPr lang="ru-RU"/>
        </a:p>
      </dgm:t>
    </dgm:pt>
    <dgm:pt modelId="{E413C0DC-3926-4CC9-83EB-6F0D0E79B081}">
      <dgm:prSet/>
      <dgm:spPr/>
      <dgm:t>
        <a:bodyPr/>
        <a:lstStyle/>
        <a:p>
          <a:pPr rtl="0"/>
          <a:endParaRPr lang="ru-RU" dirty="0"/>
        </a:p>
      </dgm:t>
    </dgm:pt>
    <dgm:pt modelId="{6645A16B-7C87-479F-8A64-523E6A5DD379}" type="parTrans" cxnId="{FBB666A3-8BE9-430C-8086-98428A80FCE3}">
      <dgm:prSet/>
      <dgm:spPr/>
      <dgm:t>
        <a:bodyPr/>
        <a:lstStyle/>
        <a:p>
          <a:endParaRPr lang="ru-RU"/>
        </a:p>
      </dgm:t>
    </dgm:pt>
    <dgm:pt modelId="{5B3B2DFE-80B9-49DD-BE75-1709435CC57A}" type="sibTrans" cxnId="{FBB666A3-8BE9-430C-8086-98428A80FCE3}">
      <dgm:prSet/>
      <dgm:spPr/>
      <dgm:t>
        <a:bodyPr/>
        <a:lstStyle/>
        <a:p>
          <a:endParaRPr lang="ru-RU"/>
        </a:p>
      </dgm:t>
    </dgm:pt>
    <dgm:pt modelId="{B5839498-C599-40F3-93E8-AAB639AAF34C}">
      <dgm:prSet/>
      <dgm:spPr/>
      <dgm:t>
        <a:bodyPr/>
        <a:lstStyle/>
        <a:p>
          <a:pPr rtl="0"/>
          <a:endParaRPr lang="ru-RU" dirty="0"/>
        </a:p>
      </dgm:t>
    </dgm:pt>
    <dgm:pt modelId="{5FA62813-F6D6-48E0-8177-ECA0209F423A}" type="parTrans" cxnId="{F2C47D99-2C59-42D5-945F-8E9068AB7634}">
      <dgm:prSet/>
      <dgm:spPr/>
      <dgm:t>
        <a:bodyPr/>
        <a:lstStyle/>
        <a:p>
          <a:endParaRPr lang="ru-RU"/>
        </a:p>
      </dgm:t>
    </dgm:pt>
    <dgm:pt modelId="{9CF24B03-FCEF-4BB1-A97B-91EF8FCA2BD1}" type="sibTrans" cxnId="{F2C47D99-2C59-42D5-945F-8E9068AB7634}">
      <dgm:prSet/>
      <dgm:spPr/>
      <dgm:t>
        <a:bodyPr/>
        <a:lstStyle/>
        <a:p>
          <a:endParaRPr lang="ru-RU"/>
        </a:p>
      </dgm:t>
    </dgm:pt>
    <dgm:pt modelId="{F77DBC9E-3141-443C-8468-A3CD074F0B70}" type="pres">
      <dgm:prSet presAssocID="{677BD7AD-49CF-4D3B-84E9-425040CA0E8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EB687E7-05D7-4B6C-B01E-CD0B174C3BBE}" type="pres">
      <dgm:prSet presAssocID="{49E7EBC7-2312-4929-B7B9-0D8A8F7B3BB1}" presName="composite" presStyleCnt="0"/>
      <dgm:spPr/>
    </dgm:pt>
    <dgm:pt modelId="{E665DD85-9A3F-4985-B282-31F8D1EEC57B}" type="pres">
      <dgm:prSet presAssocID="{49E7EBC7-2312-4929-B7B9-0D8A8F7B3BB1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2ED658-E2F5-4176-848B-89F497671709}" type="pres">
      <dgm:prSet presAssocID="{49E7EBC7-2312-4929-B7B9-0D8A8F7B3BB1}" presName="descendantText" presStyleLbl="alignAcc1" presStyleIdx="0" presStyleCnt="1" custScaleX="51080" custScaleY="118169" custLinFactNeighborX="-10914" custLinFactNeighborY="1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DEF1661-EBC0-42DD-8A94-84EC93B063CD}" type="presOf" srcId="{E5CC23E8-824D-4D65-AA10-DDB5DFBA1DAA}" destId="{FA2ED658-E2F5-4176-848B-89F497671709}" srcOrd="0" destOrd="1" presId="urn:microsoft.com/office/officeart/2005/8/layout/chevron2"/>
    <dgm:cxn modelId="{FBB666A3-8BE9-430C-8086-98428A80FCE3}" srcId="{49E7EBC7-2312-4929-B7B9-0D8A8F7B3BB1}" destId="{E413C0DC-3926-4CC9-83EB-6F0D0E79B081}" srcOrd="2" destOrd="0" parTransId="{6645A16B-7C87-479F-8A64-523E6A5DD379}" sibTransId="{5B3B2DFE-80B9-49DD-BE75-1709435CC57A}"/>
    <dgm:cxn modelId="{326A5122-AA85-47EF-BD8A-7603B82F3600}" type="presOf" srcId="{49E7EBC7-2312-4929-B7B9-0D8A8F7B3BB1}" destId="{E665DD85-9A3F-4985-B282-31F8D1EEC57B}" srcOrd="0" destOrd="0" presId="urn:microsoft.com/office/officeart/2005/8/layout/chevron2"/>
    <dgm:cxn modelId="{6D164AA5-2462-4649-88DF-5260BE35CD54}" srcId="{49E7EBC7-2312-4929-B7B9-0D8A8F7B3BB1}" destId="{E5CC23E8-824D-4D65-AA10-DDB5DFBA1DAA}" srcOrd="1" destOrd="0" parTransId="{1E4ACF63-ADE2-4974-9487-265B93C55344}" sibTransId="{9FE6E32D-1497-41A7-8652-AC9B8F1E3D6E}"/>
    <dgm:cxn modelId="{B8E784E4-6557-49B9-97EF-87AC85742035}" type="presOf" srcId="{E413C0DC-3926-4CC9-83EB-6F0D0E79B081}" destId="{FA2ED658-E2F5-4176-848B-89F497671709}" srcOrd="0" destOrd="2" presId="urn:microsoft.com/office/officeart/2005/8/layout/chevron2"/>
    <dgm:cxn modelId="{E32264DC-B23F-4541-ADE8-E1F31BB93958}" type="presOf" srcId="{B5839498-C599-40F3-93E8-AAB639AAF34C}" destId="{FA2ED658-E2F5-4176-848B-89F497671709}" srcOrd="0" destOrd="3" presId="urn:microsoft.com/office/officeart/2005/8/layout/chevron2"/>
    <dgm:cxn modelId="{BC6EE4B0-4A2B-484F-91ED-1987C17EADFC}" type="presOf" srcId="{39F4FFCD-01AB-41E3-B16E-DA2D6FBD228B}" destId="{FA2ED658-E2F5-4176-848B-89F497671709}" srcOrd="0" destOrd="0" presId="urn:microsoft.com/office/officeart/2005/8/layout/chevron2"/>
    <dgm:cxn modelId="{0459FB5F-0DE2-4021-B5A0-AE95D3D8A92D}" srcId="{677BD7AD-49CF-4D3B-84E9-425040CA0E86}" destId="{49E7EBC7-2312-4929-B7B9-0D8A8F7B3BB1}" srcOrd="0" destOrd="0" parTransId="{AF8C3B9A-5C6E-4C45-A8E7-C105E365348B}" sibTransId="{BEE4DDFD-9E84-4F86-8E0C-FA50B8FF0926}"/>
    <dgm:cxn modelId="{F2C47D99-2C59-42D5-945F-8E9068AB7634}" srcId="{49E7EBC7-2312-4929-B7B9-0D8A8F7B3BB1}" destId="{B5839498-C599-40F3-93E8-AAB639AAF34C}" srcOrd="3" destOrd="0" parTransId="{5FA62813-F6D6-48E0-8177-ECA0209F423A}" sibTransId="{9CF24B03-FCEF-4BB1-A97B-91EF8FCA2BD1}"/>
    <dgm:cxn modelId="{DBCEDCF0-3D33-4C64-9946-32EB4B27643B}" srcId="{49E7EBC7-2312-4929-B7B9-0D8A8F7B3BB1}" destId="{39F4FFCD-01AB-41E3-B16E-DA2D6FBD228B}" srcOrd="0" destOrd="0" parTransId="{C38E8055-F4FF-4DBA-9B0B-7341F8E10F2F}" sibTransId="{271FDBE4-6572-4820-B5F6-190F91AF5AA0}"/>
    <dgm:cxn modelId="{444BE058-9367-465F-BCCB-D7BE0D94E513}" type="presOf" srcId="{677BD7AD-49CF-4D3B-84E9-425040CA0E86}" destId="{F77DBC9E-3141-443C-8468-A3CD074F0B70}" srcOrd="0" destOrd="0" presId="urn:microsoft.com/office/officeart/2005/8/layout/chevron2"/>
    <dgm:cxn modelId="{C66A170B-F0B4-472F-8AF6-8AA4969872D7}" type="presParOf" srcId="{F77DBC9E-3141-443C-8468-A3CD074F0B70}" destId="{7EB687E7-05D7-4B6C-B01E-CD0B174C3BBE}" srcOrd="0" destOrd="0" presId="urn:microsoft.com/office/officeart/2005/8/layout/chevron2"/>
    <dgm:cxn modelId="{952C8905-1131-49F8-9F19-42E2517DDE65}" type="presParOf" srcId="{7EB687E7-05D7-4B6C-B01E-CD0B174C3BBE}" destId="{E665DD85-9A3F-4985-B282-31F8D1EEC57B}" srcOrd="0" destOrd="0" presId="urn:microsoft.com/office/officeart/2005/8/layout/chevron2"/>
    <dgm:cxn modelId="{122B0494-AA04-47E3-BC1A-C2A9C2AC3C0D}" type="presParOf" srcId="{7EB687E7-05D7-4B6C-B01E-CD0B174C3BBE}" destId="{FA2ED658-E2F5-4176-848B-89F497671709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9B7B29-BE08-43A7-85AA-1EAB0368317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4DB7B89-0EB9-4100-9805-C75E26A64562}">
      <dgm:prSet/>
      <dgm:spPr/>
      <dgm:t>
        <a:bodyPr/>
        <a:lstStyle/>
        <a:p>
          <a:pPr rtl="0"/>
          <a:r>
            <a:rPr lang="ru-RU" i="1" dirty="0" smtClean="0"/>
            <a:t>Особенностью </a:t>
          </a:r>
          <a:r>
            <a:rPr lang="ru-RU" i="0" dirty="0" smtClean="0"/>
            <a:t>открытой ТС является</a:t>
          </a:r>
          <a:r>
            <a:rPr lang="ru-RU" dirty="0" smtClean="0"/>
            <a:t>: способность взаимодействия со своим окружением в виде переноса тепла или совершения работы </a:t>
          </a:r>
          <a:endParaRPr lang="ru-RU" dirty="0"/>
        </a:p>
      </dgm:t>
    </dgm:pt>
    <dgm:pt modelId="{A2DCED5C-9466-4F5A-99D8-86D0A82B6FB6}" type="parTrans" cxnId="{C18C582B-6608-4A0B-AD59-225B3FE78CE8}">
      <dgm:prSet/>
      <dgm:spPr/>
      <dgm:t>
        <a:bodyPr/>
        <a:lstStyle/>
        <a:p>
          <a:endParaRPr lang="ru-RU"/>
        </a:p>
      </dgm:t>
    </dgm:pt>
    <dgm:pt modelId="{1D29EB5E-3AC7-4E9C-B81B-70A17C157800}" type="sibTrans" cxnId="{C18C582B-6608-4A0B-AD59-225B3FE78CE8}">
      <dgm:prSet/>
      <dgm:spPr/>
      <dgm:t>
        <a:bodyPr/>
        <a:lstStyle/>
        <a:p>
          <a:endParaRPr lang="ru-RU"/>
        </a:p>
      </dgm:t>
    </dgm:pt>
    <dgm:pt modelId="{9677F32B-7BC8-4B4C-8CA6-0C9DE6054E39}" type="pres">
      <dgm:prSet presAssocID="{909B7B29-BE08-43A7-85AA-1EAB0368317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DA9B0F-BEB5-4CFC-98D9-FBC2248C3B89}" type="pres">
      <dgm:prSet presAssocID="{C4DB7B89-0EB9-4100-9805-C75E26A64562}" presName="parentText" presStyleLbl="node1" presStyleIdx="0" presStyleCnt="1" custLinFactNeighborY="-2941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18C582B-6608-4A0B-AD59-225B3FE78CE8}" srcId="{909B7B29-BE08-43A7-85AA-1EAB03683179}" destId="{C4DB7B89-0EB9-4100-9805-C75E26A64562}" srcOrd="0" destOrd="0" parTransId="{A2DCED5C-9466-4F5A-99D8-86D0A82B6FB6}" sibTransId="{1D29EB5E-3AC7-4E9C-B81B-70A17C157800}"/>
    <dgm:cxn modelId="{0777B153-4000-45C0-91DA-69579BDDB34F}" type="presOf" srcId="{C4DB7B89-0EB9-4100-9805-C75E26A64562}" destId="{28DA9B0F-BEB5-4CFC-98D9-FBC2248C3B89}" srcOrd="0" destOrd="0" presId="urn:microsoft.com/office/officeart/2005/8/layout/vList2"/>
    <dgm:cxn modelId="{BCF82EB0-568A-4F4A-BDE8-FCB93F9A620F}" type="presOf" srcId="{909B7B29-BE08-43A7-85AA-1EAB03683179}" destId="{9677F32B-7BC8-4B4C-8CA6-0C9DE6054E39}" srcOrd="0" destOrd="0" presId="urn:microsoft.com/office/officeart/2005/8/layout/vList2"/>
    <dgm:cxn modelId="{B715176F-82C0-4C60-A469-E2766A9597F2}" type="presParOf" srcId="{9677F32B-7BC8-4B4C-8CA6-0C9DE6054E39}" destId="{28DA9B0F-BEB5-4CFC-98D9-FBC2248C3B89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494F221-27FE-4BB9-A447-032B54F2AAF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C796AE4-9CB7-49AB-979B-2DF1687095A2}">
      <dgm:prSet/>
      <dgm:spPr/>
      <dgm:t>
        <a:bodyPr/>
        <a:lstStyle/>
        <a:p>
          <a:pPr rtl="0"/>
          <a:r>
            <a:rPr lang="ru-RU" dirty="0" smtClean="0"/>
            <a:t>Свойства термодинамической системы – называются </a:t>
          </a:r>
          <a:r>
            <a:rPr lang="ru-RU" i="1" dirty="0" smtClean="0"/>
            <a:t>термодинамическими параметрами системы</a:t>
          </a:r>
          <a:endParaRPr lang="ru-RU" dirty="0"/>
        </a:p>
      </dgm:t>
    </dgm:pt>
    <dgm:pt modelId="{AF764087-AB02-4317-A77D-8E9B6B4AAC1C}" type="parTrans" cxnId="{710D3D8C-7C15-49D7-927A-5CB612C66CE2}">
      <dgm:prSet/>
      <dgm:spPr/>
      <dgm:t>
        <a:bodyPr/>
        <a:lstStyle/>
        <a:p>
          <a:endParaRPr lang="ru-RU"/>
        </a:p>
      </dgm:t>
    </dgm:pt>
    <dgm:pt modelId="{5B276E24-E809-491D-8DB1-1D22F0DCA35C}" type="sibTrans" cxnId="{710D3D8C-7C15-49D7-927A-5CB612C66CE2}">
      <dgm:prSet/>
      <dgm:spPr/>
      <dgm:t>
        <a:bodyPr/>
        <a:lstStyle/>
        <a:p>
          <a:endParaRPr lang="ru-RU"/>
        </a:p>
      </dgm:t>
    </dgm:pt>
    <dgm:pt modelId="{EB9DFAC7-80F3-48E6-AC3C-E051FA065811}">
      <dgm:prSet/>
      <dgm:spPr/>
      <dgm:t>
        <a:bodyPr/>
        <a:lstStyle/>
        <a:p>
          <a:pPr rtl="0"/>
          <a:r>
            <a:rPr lang="ru-RU" i="1" dirty="0" smtClean="0"/>
            <a:t>Интенсивные  - </a:t>
          </a:r>
          <a:r>
            <a:rPr lang="ru-RU" dirty="0" smtClean="0"/>
            <a:t>даже при небольших изменениях, приводят к изменению скорости ХФР</a:t>
          </a:r>
          <a:endParaRPr lang="ru-RU" dirty="0"/>
        </a:p>
      </dgm:t>
    </dgm:pt>
    <dgm:pt modelId="{4BD22FF5-3582-4ED9-B301-820CDC80D98E}" type="parTrans" cxnId="{DEF0DA61-9127-4D8A-9AFD-F094945294FF}">
      <dgm:prSet/>
      <dgm:spPr/>
      <dgm:t>
        <a:bodyPr/>
        <a:lstStyle/>
        <a:p>
          <a:endParaRPr lang="ru-RU"/>
        </a:p>
      </dgm:t>
    </dgm:pt>
    <dgm:pt modelId="{9A2F8D98-59BD-42BD-9419-A67038772F5D}" type="sibTrans" cxnId="{DEF0DA61-9127-4D8A-9AFD-F094945294FF}">
      <dgm:prSet/>
      <dgm:spPr/>
      <dgm:t>
        <a:bodyPr/>
        <a:lstStyle/>
        <a:p>
          <a:endParaRPr lang="ru-RU"/>
        </a:p>
      </dgm:t>
    </dgm:pt>
    <dgm:pt modelId="{7DD68DA1-D1D4-4A05-8F3B-F864C60F25AA}">
      <dgm:prSet/>
      <dgm:spPr/>
      <dgm:t>
        <a:bodyPr/>
        <a:lstStyle/>
        <a:p>
          <a:pPr rtl="0"/>
          <a:r>
            <a:rPr lang="ru-RU" i="1" dirty="0" smtClean="0"/>
            <a:t>Экстенсивные - не приводят к изменению скорости ферментативной реакции</a:t>
          </a:r>
          <a:endParaRPr lang="ru-RU" i="1" dirty="0"/>
        </a:p>
      </dgm:t>
    </dgm:pt>
    <dgm:pt modelId="{FCA43CC5-A3B5-4728-9F8D-E5DA59526075}" type="parTrans" cxnId="{D612864E-9718-47D5-9ABB-535B5BB719B5}">
      <dgm:prSet/>
      <dgm:spPr/>
    </dgm:pt>
    <dgm:pt modelId="{C43DA408-9445-48DE-AFF3-028D6951C8B0}" type="sibTrans" cxnId="{D612864E-9718-47D5-9ABB-535B5BB719B5}">
      <dgm:prSet/>
      <dgm:spPr/>
    </dgm:pt>
    <dgm:pt modelId="{94B9D29D-C581-44C4-98F4-33AC4BDF7268}" type="pres">
      <dgm:prSet presAssocID="{F494F221-27FE-4BB9-A447-032B54F2AAF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60F8A1-5CF3-40AC-8E6E-47742E5B1D32}" type="pres">
      <dgm:prSet presAssocID="{BC796AE4-9CB7-49AB-979B-2DF1687095A2}" presName="linNode" presStyleCnt="0"/>
      <dgm:spPr/>
    </dgm:pt>
    <dgm:pt modelId="{261DCC88-C1EC-4E70-846E-E2FFD8727AAE}" type="pres">
      <dgm:prSet presAssocID="{BC796AE4-9CB7-49AB-979B-2DF1687095A2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124FFE-5D12-47D0-8673-C7E45E1E186A}" type="pres">
      <dgm:prSet presAssocID="{BC796AE4-9CB7-49AB-979B-2DF1687095A2}" presName="descendantText" presStyleLbl="align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A05E18-7583-43BB-8002-C60191E1E69B}" type="presOf" srcId="{EB9DFAC7-80F3-48E6-AC3C-E051FA065811}" destId="{B7124FFE-5D12-47D0-8673-C7E45E1E186A}" srcOrd="0" destOrd="0" presId="urn:microsoft.com/office/officeart/2005/8/layout/vList5"/>
    <dgm:cxn modelId="{809EA7EA-094A-4904-9630-BC66DA4AF084}" type="presOf" srcId="{F494F221-27FE-4BB9-A447-032B54F2AAF7}" destId="{94B9D29D-C581-44C4-98F4-33AC4BDF7268}" srcOrd="0" destOrd="0" presId="urn:microsoft.com/office/officeart/2005/8/layout/vList5"/>
    <dgm:cxn modelId="{FAE60DC1-25A2-4BC3-BE9E-171B558CC34E}" type="presOf" srcId="{BC796AE4-9CB7-49AB-979B-2DF1687095A2}" destId="{261DCC88-C1EC-4E70-846E-E2FFD8727AAE}" srcOrd="0" destOrd="0" presId="urn:microsoft.com/office/officeart/2005/8/layout/vList5"/>
    <dgm:cxn modelId="{D612864E-9718-47D5-9ABB-535B5BB719B5}" srcId="{BC796AE4-9CB7-49AB-979B-2DF1687095A2}" destId="{7DD68DA1-D1D4-4A05-8F3B-F864C60F25AA}" srcOrd="1" destOrd="0" parTransId="{FCA43CC5-A3B5-4728-9F8D-E5DA59526075}" sibTransId="{C43DA408-9445-48DE-AFF3-028D6951C8B0}"/>
    <dgm:cxn modelId="{EE0B533F-7919-4F68-9B0C-8667445CCC40}" type="presOf" srcId="{7DD68DA1-D1D4-4A05-8F3B-F864C60F25AA}" destId="{B7124FFE-5D12-47D0-8673-C7E45E1E186A}" srcOrd="0" destOrd="1" presId="urn:microsoft.com/office/officeart/2005/8/layout/vList5"/>
    <dgm:cxn modelId="{710D3D8C-7C15-49D7-927A-5CB612C66CE2}" srcId="{F494F221-27FE-4BB9-A447-032B54F2AAF7}" destId="{BC796AE4-9CB7-49AB-979B-2DF1687095A2}" srcOrd="0" destOrd="0" parTransId="{AF764087-AB02-4317-A77D-8E9B6B4AAC1C}" sibTransId="{5B276E24-E809-491D-8DB1-1D22F0DCA35C}"/>
    <dgm:cxn modelId="{DEF0DA61-9127-4D8A-9AFD-F094945294FF}" srcId="{BC796AE4-9CB7-49AB-979B-2DF1687095A2}" destId="{EB9DFAC7-80F3-48E6-AC3C-E051FA065811}" srcOrd="0" destOrd="0" parTransId="{4BD22FF5-3582-4ED9-B301-820CDC80D98E}" sibTransId="{9A2F8D98-59BD-42BD-9419-A67038772F5D}"/>
    <dgm:cxn modelId="{3B756F5C-567D-4352-99A1-1C63E4BA11CF}" type="presParOf" srcId="{94B9D29D-C581-44C4-98F4-33AC4BDF7268}" destId="{C660F8A1-5CF3-40AC-8E6E-47742E5B1D32}" srcOrd="0" destOrd="0" presId="urn:microsoft.com/office/officeart/2005/8/layout/vList5"/>
    <dgm:cxn modelId="{65BE8DB7-D843-4D6C-B2D5-329BA32882B0}" type="presParOf" srcId="{C660F8A1-5CF3-40AC-8E6E-47742E5B1D32}" destId="{261DCC88-C1EC-4E70-846E-E2FFD8727AAE}" srcOrd="0" destOrd="0" presId="urn:microsoft.com/office/officeart/2005/8/layout/vList5"/>
    <dgm:cxn modelId="{192B0BF5-35EC-4EFB-9338-589447D7B7F5}" type="presParOf" srcId="{C660F8A1-5CF3-40AC-8E6E-47742E5B1D32}" destId="{B7124FFE-5D12-47D0-8673-C7E45E1E186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79C9011-D118-4091-ABE7-3EA2B00A81D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35A992-D230-4B88-A7AE-F9BDE47C5DCC}">
      <dgm:prSet/>
      <dgm:spPr/>
      <dgm:t>
        <a:bodyPr/>
        <a:lstStyle/>
        <a:p>
          <a:pPr rtl="0"/>
          <a:r>
            <a:rPr lang="ru-RU" b="1" smtClean="0"/>
            <a:t>Параметры термодинамической системы</a:t>
          </a:r>
          <a:endParaRPr lang="ru-RU"/>
        </a:p>
      </dgm:t>
    </dgm:pt>
    <dgm:pt modelId="{55FC2942-7AA2-467A-BA5F-6143273B2E4F}" type="parTrans" cxnId="{63D80F44-2B99-44DD-A4D8-46125BD7E28C}">
      <dgm:prSet/>
      <dgm:spPr/>
      <dgm:t>
        <a:bodyPr/>
        <a:lstStyle/>
        <a:p>
          <a:endParaRPr lang="ru-RU"/>
        </a:p>
      </dgm:t>
    </dgm:pt>
    <dgm:pt modelId="{0FA4145E-709E-4C22-9595-10485321B93D}" type="sibTrans" cxnId="{63D80F44-2B99-44DD-A4D8-46125BD7E28C}">
      <dgm:prSet/>
      <dgm:spPr/>
      <dgm:t>
        <a:bodyPr/>
        <a:lstStyle/>
        <a:p>
          <a:endParaRPr lang="ru-RU"/>
        </a:p>
      </dgm:t>
    </dgm:pt>
    <dgm:pt modelId="{231D9253-5C42-40D9-AC38-51467DB6A9BD}">
      <dgm:prSet/>
      <dgm:spPr/>
      <dgm:t>
        <a:bodyPr/>
        <a:lstStyle/>
        <a:p>
          <a:pPr rtl="0"/>
          <a:r>
            <a:rPr lang="ru-RU" i="1" dirty="0" smtClean="0"/>
            <a:t>Экстенсивные (масса, объем)</a:t>
          </a:r>
          <a:endParaRPr lang="ru-RU" dirty="0"/>
        </a:p>
      </dgm:t>
    </dgm:pt>
    <dgm:pt modelId="{95E0B379-D8E7-493D-9A32-E6E15D8D90E6}" type="parTrans" cxnId="{0CDE5F17-0860-4D88-83AE-401A478DF938}">
      <dgm:prSet/>
      <dgm:spPr/>
      <dgm:t>
        <a:bodyPr/>
        <a:lstStyle/>
        <a:p>
          <a:endParaRPr lang="ru-RU"/>
        </a:p>
      </dgm:t>
    </dgm:pt>
    <dgm:pt modelId="{41FBECF1-0424-4725-ADF3-F4B678FA4AA8}" type="sibTrans" cxnId="{0CDE5F17-0860-4D88-83AE-401A478DF938}">
      <dgm:prSet/>
      <dgm:spPr/>
      <dgm:t>
        <a:bodyPr/>
        <a:lstStyle/>
        <a:p>
          <a:endParaRPr lang="ru-RU"/>
        </a:p>
      </dgm:t>
    </dgm:pt>
    <dgm:pt modelId="{92C7080D-37A9-44AA-942A-01887D997335}">
      <dgm:prSet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i="1" dirty="0" smtClean="0"/>
            <a:t>Интенсивные (температура,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i="1" dirty="0" smtClean="0"/>
            <a:t>давление)</a:t>
          </a:r>
          <a:endParaRPr lang="ru-RU" i="1" dirty="0"/>
        </a:p>
      </dgm:t>
    </dgm:pt>
    <dgm:pt modelId="{777D1E0C-9827-45EC-9727-2418072FD89F}" type="parTrans" cxnId="{C4B8BA41-0103-4524-8B87-B0C476B7E74C}">
      <dgm:prSet/>
      <dgm:spPr/>
      <dgm:t>
        <a:bodyPr/>
        <a:lstStyle/>
        <a:p>
          <a:endParaRPr lang="ru-RU"/>
        </a:p>
      </dgm:t>
    </dgm:pt>
    <dgm:pt modelId="{E3A49CEF-9347-4CB6-B826-5FEF58A05DED}" type="sibTrans" cxnId="{C4B8BA41-0103-4524-8B87-B0C476B7E74C}">
      <dgm:prSet/>
      <dgm:spPr/>
      <dgm:t>
        <a:bodyPr/>
        <a:lstStyle/>
        <a:p>
          <a:endParaRPr lang="ru-RU"/>
        </a:p>
      </dgm:t>
    </dgm:pt>
    <dgm:pt modelId="{8880566F-4303-4D84-B528-749D3DC6886E}" type="pres">
      <dgm:prSet presAssocID="{E79C9011-D118-4091-ABE7-3EA2B00A8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6F7BA9D2-193D-4436-A11E-04B32CBA76BE}" type="pres">
      <dgm:prSet presAssocID="{5835A992-D230-4B88-A7AE-F9BDE47C5DCC}" presName="hierRoot1" presStyleCnt="0">
        <dgm:presLayoutVars>
          <dgm:hierBranch val="init"/>
        </dgm:presLayoutVars>
      </dgm:prSet>
      <dgm:spPr/>
    </dgm:pt>
    <dgm:pt modelId="{8F11BCF4-9DF9-430E-AE80-F7E3EBC58FB6}" type="pres">
      <dgm:prSet presAssocID="{5835A992-D230-4B88-A7AE-F9BDE47C5DCC}" presName="rootComposite1" presStyleCnt="0"/>
      <dgm:spPr/>
    </dgm:pt>
    <dgm:pt modelId="{3B55867A-EDFB-41DF-AC15-3F4542A9CE00}" type="pres">
      <dgm:prSet presAssocID="{5835A992-D230-4B88-A7AE-F9BDE47C5DCC}" presName="rootText1" presStyleLbl="node0" presStyleIdx="0" presStyleCnt="1" custLinFactNeighborX="-961" custLinFactNeighborY="-645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5252E33-FFA8-4EAA-9F7C-B592A93AB348}" type="pres">
      <dgm:prSet presAssocID="{5835A992-D230-4B88-A7AE-F9BDE47C5DCC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6361A50-0AE8-4ED7-BF7B-563AF8472389}" type="pres">
      <dgm:prSet presAssocID="{5835A992-D230-4B88-A7AE-F9BDE47C5DCC}" presName="hierChild2" presStyleCnt="0"/>
      <dgm:spPr/>
    </dgm:pt>
    <dgm:pt modelId="{0230DA86-ABD6-4BA4-B2E0-50CDF76F0881}" type="pres">
      <dgm:prSet presAssocID="{95E0B379-D8E7-493D-9A32-E6E15D8D90E6}" presName="Name37" presStyleLbl="parChTrans1D2" presStyleIdx="0" presStyleCnt="2"/>
      <dgm:spPr/>
      <dgm:t>
        <a:bodyPr/>
        <a:lstStyle/>
        <a:p>
          <a:endParaRPr lang="ru-RU"/>
        </a:p>
      </dgm:t>
    </dgm:pt>
    <dgm:pt modelId="{D61D461D-6F1E-4FE4-B483-E5B4D6253D00}" type="pres">
      <dgm:prSet presAssocID="{231D9253-5C42-40D9-AC38-51467DB6A9BD}" presName="hierRoot2" presStyleCnt="0">
        <dgm:presLayoutVars>
          <dgm:hierBranch val="init"/>
        </dgm:presLayoutVars>
      </dgm:prSet>
      <dgm:spPr/>
    </dgm:pt>
    <dgm:pt modelId="{6D6B93CC-8697-4932-A62C-54FB5844B118}" type="pres">
      <dgm:prSet presAssocID="{231D9253-5C42-40D9-AC38-51467DB6A9BD}" presName="rootComposite" presStyleCnt="0"/>
      <dgm:spPr/>
    </dgm:pt>
    <dgm:pt modelId="{77D888C1-0086-4B06-B120-B47938025C67}" type="pres">
      <dgm:prSet presAssocID="{231D9253-5C42-40D9-AC38-51467DB6A9BD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49D38B8-2A01-403B-9FE9-57756BB97A95}" type="pres">
      <dgm:prSet presAssocID="{231D9253-5C42-40D9-AC38-51467DB6A9BD}" presName="rootConnector" presStyleLbl="node2" presStyleIdx="0" presStyleCnt="2"/>
      <dgm:spPr/>
      <dgm:t>
        <a:bodyPr/>
        <a:lstStyle/>
        <a:p>
          <a:endParaRPr lang="ru-RU"/>
        </a:p>
      </dgm:t>
    </dgm:pt>
    <dgm:pt modelId="{1E275486-A14C-4A0C-87BF-7334E132B02F}" type="pres">
      <dgm:prSet presAssocID="{231D9253-5C42-40D9-AC38-51467DB6A9BD}" presName="hierChild4" presStyleCnt="0"/>
      <dgm:spPr/>
    </dgm:pt>
    <dgm:pt modelId="{4D946ECB-9276-464A-9367-5D349C4095A2}" type="pres">
      <dgm:prSet presAssocID="{231D9253-5C42-40D9-AC38-51467DB6A9BD}" presName="hierChild5" presStyleCnt="0"/>
      <dgm:spPr/>
    </dgm:pt>
    <dgm:pt modelId="{A0A41331-02E4-450D-8060-A8368EC0E6B3}" type="pres">
      <dgm:prSet presAssocID="{777D1E0C-9827-45EC-9727-2418072FD89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18D254BC-6AA2-4B81-B9EB-60997016180F}" type="pres">
      <dgm:prSet presAssocID="{92C7080D-37A9-44AA-942A-01887D997335}" presName="hierRoot2" presStyleCnt="0">
        <dgm:presLayoutVars>
          <dgm:hierBranch val="init"/>
        </dgm:presLayoutVars>
      </dgm:prSet>
      <dgm:spPr/>
    </dgm:pt>
    <dgm:pt modelId="{C41C657A-4B4E-4E0B-B9FC-FCA02EF9E354}" type="pres">
      <dgm:prSet presAssocID="{92C7080D-37A9-44AA-942A-01887D997335}" presName="rootComposite" presStyleCnt="0"/>
      <dgm:spPr/>
    </dgm:pt>
    <dgm:pt modelId="{8CF751A9-6D94-48BD-8A0D-31902F780D1E}" type="pres">
      <dgm:prSet presAssocID="{92C7080D-37A9-44AA-942A-01887D997335}" presName="rootText" presStyleLbl="node2" presStyleIdx="1" presStyleCnt="2" custLinFactNeighborX="-5880" custLinFactNeighborY="39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49A41-3B27-4047-99DC-4E1EE7E9DDC1}" type="pres">
      <dgm:prSet presAssocID="{92C7080D-37A9-44AA-942A-01887D997335}" presName="rootConnector" presStyleLbl="node2" presStyleIdx="1" presStyleCnt="2"/>
      <dgm:spPr/>
      <dgm:t>
        <a:bodyPr/>
        <a:lstStyle/>
        <a:p>
          <a:endParaRPr lang="ru-RU"/>
        </a:p>
      </dgm:t>
    </dgm:pt>
    <dgm:pt modelId="{AB768487-E9CB-4A07-8816-80323BBC2121}" type="pres">
      <dgm:prSet presAssocID="{92C7080D-37A9-44AA-942A-01887D997335}" presName="hierChild4" presStyleCnt="0"/>
      <dgm:spPr/>
    </dgm:pt>
    <dgm:pt modelId="{AD6E06CB-94A8-4B31-8383-F54E6E9E96E4}" type="pres">
      <dgm:prSet presAssocID="{92C7080D-37A9-44AA-942A-01887D997335}" presName="hierChild5" presStyleCnt="0"/>
      <dgm:spPr/>
    </dgm:pt>
    <dgm:pt modelId="{63276F17-8F41-4108-B9A8-05EFC3D195CC}" type="pres">
      <dgm:prSet presAssocID="{5835A992-D230-4B88-A7AE-F9BDE47C5DCC}" presName="hierChild3" presStyleCnt="0"/>
      <dgm:spPr/>
    </dgm:pt>
  </dgm:ptLst>
  <dgm:cxnLst>
    <dgm:cxn modelId="{FC060FB0-54F9-462D-AF69-B7C424835652}" type="presOf" srcId="{231D9253-5C42-40D9-AC38-51467DB6A9BD}" destId="{B49D38B8-2A01-403B-9FE9-57756BB97A95}" srcOrd="1" destOrd="0" presId="urn:microsoft.com/office/officeart/2005/8/layout/orgChart1"/>
    <dgm:cxn modelId="{82735198-670C-44EC-8F0F-A2905FF5AEEA}" type="presOf" srcId="{5835A992-D230-4B88-A7AE-F9BDE47C5DCC}" destId="{3B55867A-EDFB-41DF-AC15-3F4542A9CE00}" srcOrd="0" destOrd="0" presId="urn:microsoft.com/office/officeart/2005/8/layout/orgChart1"/>
    <dgm:cxn modelId="{3EA5D3E7-2889-42F0-BDF6-3113CFCD52C3}" type="presOf" srcId="{5835A992-D230-4B88-A7AE-F9BDE47C5DCC}" destId="{95252E33-FFA8-4EAA-9F7C-B592A93AB348}" srcOrd="1" destOrd="0" presId="urn:microsoft.com/office/officeart/2005/8/layout/orgChart1"/>
    <dgm:cxn modelId="{D1EE1B16-6463-4299-98BF-FECC3DF6D6C2}" type="presOf" srcId="{E79C9011-D118-4091-ABE7-3EA2B00A81D7}" destId="{8880566F-4303-4D84-B528-749D3DC6886E}" srcOrd="0" destOrd="0" presId="urn:microsoft.com/office/officeart/2005/8/layout/orgChart1"/>
    <dgm:cxn modelId="{C4B8BA41-0103-4524-8B87-B0C476B7E74C}" srcId="{5835A992-D230-4B88-A7AE-F9BDE47C5DCC}" destId="{92C7080D-37A9-44AA-942A-01887D997335}" srcOrd="1" destOrd="0" parTransId="{777D1E0C-9827-45EC-9727-2418072FD89F}" sibTransId="{E3A49CEF-9347-4CB6-B826-5FEF58A05DED}"/>
    <dgm:cxn modelId="{0CDE5F17-0860-4D88-83AE-401A478DF938}" srcId="{5835A992-D230-4B88-A7AE-F9BDE47C5DCC}" destId="{231D9253-5C42-40D9-AC38-51467DB6A9BD}" srcOrd="0" destOrd="0" parTransId="{95E0B379-D8E7-493D-9A32-E6E15D8D90E6}" sibTransId="{41FBECF1-0424-4725-ADF3-F4B678FA4AA8}"/>
    <dgm:cxn modelId="{F6A45581-C328-41DC-A4BD-2F8A96262D07}" type="presOf" srcId="{95E0B379-D8E7-493D-9A32-E6E15D8D90E6}" destId="{0230DA86-ABD6-4BA4-B2E0-50CDF76F0881}" srcOrd="0" destOrd="0" presId="urn:microsoft.com/office/officeart/2005/8/layout/orgChart1"/>
    <dgm:cxn modelId="{56F9ADE9-844D-4167-AEB0-6106AB337B9C}" type="presOf" srcId="{777D1E0C-9827-45EC-9727-2418072FD89F}" destId="{A0A41331-02E4-450D-8060-A8368EC0E6B3}" srcOrd="0" destOrd="0" presId="urn:microsoft.com/office/officeart/2005/8/layout/orgChart1"/>
    <dgm:cxn modelId="{63D80F44-2B99-44DD-A4D8-46125BD7E28C}" srcId="{E79C9011-D118-4091-ABE7-3EA2B00A81D7}" destId="{5835A992-D230-4B88-A7AE-F9BDE47C5DCC}" srcOrd="0" destOrd="0" parTransId="{55FC2942-7AA2-467A-BA5F-6143273B2E4F}" sibTransId="{0FA4145E-709E-4C22-9595-10485321B93D}"/>
    <dgm:cxn modelId="{E3835BFE-863C-460D-B1B6-E509796D2C50}" type="presOf" srcId="{92C7080D-37A9-44AA-942A-01887D997335}" destId="{8CF751A9-6D94-48BD-8A0D-31902F780D1E}" srcOrd="0" destOrd="0" presId="urn:microsoft.com/office/officeart/2005/8/layout/orgChart1"/>
    <dgm:cxn modelId="{335BE05A-A717-424C-9C7F-7E8E7678C3FC}" type="presOf" srcId="{92C7080D-37A9-44AA-942A-01887D997335}" destId="{3F949A41-3B27-4047-99DC-4E1EE7E9DDC1}" srcOrd="1" destOrd="0" presId="urn:microsoft.com/office/officeart/2005/8/layout/orgChart1"/>
    <dgm:cxn modelId="{D0F6DAA2-C666-4807-8304-1C3114157636}" type="presOf" srcId="{231D9253-5C42-40D9-AC38-51467DB6A9BD}" destId="{77D888C1-0086-4B06-B120-B47938025C67}" srcOrd="0" destOrd="0" presId="urn:microsoft.com/office/officeart/2005/8/layout/orgChart1"/>
    <dgm:cxn modelId="{B37EC15C-4088-4735-92BC-5F7864F1F274}" type="presParOf" srcId="{8880566F-4303-4D84-B528-749D3DC6886E}" destId="{6F7BA9D2-193D-4436-A11E-04B32CBA76BE}" srcOrd="0" destOrd="0" presId="urn:microsoft.com/office/officeart/2005/8/layout/orgChart1"/>
    <dgm:cxn modelId="{3CE955ED-E1FC-4882-BB04-E9ADB07CA926}" type="presParOf" srcId="{6F7BA9D2-193D-4436-A11E-04B32CBA76BE}" destId="{8F11BCF4-9DF9-430E-AE80-F7E3EBC58FB6}" srcOrd="0" destOrd="0" presId="urn:microsoft.com/office/officeart/2005/8/layout/orgChart1"/>
    <dgm:cxn modelId="{D3A6B5BD-661F-4DFB-BA71-6FF11572BC8C}" type="presParOf" srcId="{8F11BCF4-9DF9-430E-AE80-F7E3EBC58FB6}" destId="{3B55867A-EDFB-41DF-AC15-3F4542A9CE00}" srcOrd="0" destOrd="0" presId="urn:microsoft.com/office/officeart/2005/8/layout/orgChart1"/>
    <dgm:cxn modelId="{7889697C-6488-4CB7-BC42-344A22385846}" type="presParOf" srcId="{8F11BCF4-9DF9-430E-AE80-F7E3EBC58FB6}" destId="{95252E33-FFA8-4EAA-9F7C-B592A93AB348}" srcOrd="1" destOrd="0" presId="urn:microsoft.com/office/officeart/2005/8/layout/orgChart1"/>
    <dgm:cxn modelId="{F524FF29-0972-4608-917F-C52C744037E9}" type="presParOf" srcId="{6F7BA9D2-193D-4436-A11E-04B32CBA76BE}" destId="{26361A50-0AE8-4ED7-BF7B-563AF8472389}" srcOrd="1" destOrd="0" presId="urn:microsoft.com/office/officeart/2005/8/layout/orgChart1"/>
    <dgm:cxn modelId="{5827F28D-9042-40A8-A319-5032672E4D7A}" type="presParOf" srcId="{26361A50-0AE8-4ED7-BF7B-563AF8472389}" destId="{0230DA86-ABD6-4BA4-B2E0-50CDF76F0881}" srcOrd="0" destOrd="0" presId="urn:microsoft.com/office/officeart/2005/8/layout/orgChart1"/>
    <dgm:cxn modelId="{88C89D15-40BD-4738-9171-9A44CC7B38B8}" type="presParOf" srcId="{26361A50-0AE8-4ED7-BF7B-563AF8472389}" destId="{D61D461D-6F1E-4FE4-B483-E5B4D6253D00}" srcOrd="1" destOrd="0" presId="urn:microsoft.com/office/officeart/2005/8/layout/orgChart1"/>
    <dgm:cxn modelId="{485295DD-C401-4867-8DE0-3DD8AC0DBF6C}" type="presParOf" srcId="{D61D461D-6F1E-4FE4-B483-E5B4D6253D00}" destId="{6D6B93CC-8697-4932-A62C-54FB5844B118}" srcOrd="0" destOrd="0" presId="urn:microsoft.com/office/officeart/2005/8/layout/orgChart1"/>
    <dgm:cxn modelId="{0E7241D9-653A-4025-ACCD-6AF154844A8D}" type="presParOf" srcId="{6D6B93CC-8697-4932-A62C-54FB5844B118}" destId="{77D888C1-0086-4B06-B120-B47938025C67}" srcOrd="0" destOrd="0" presId="urn:microsoft.com/office/officeart/2005/8/layout/orgChart1"/>
    <dgm:cxn modelId="{5CABA8EC-5588-4352-AF0F-C484EAD27266}" type="presParOf" srcId="{6D6B93CC-8697-4932-A62C-54FB5844B118}" destId="{B49D38B8-2A01-403B-9FE9-57756BB97A95}" srcOrd="1" destOrd="0" presId="urn:microsoft.com/office/officeart/2005/8/layout/orgChart1"/>
    <dgm:cxn modelId="{FD25097C-83B1-4E5A-9D40-BB21F42F4E98}" type="presParOf" srcId="{D61D461D-6F1E-4FE4-B483-E5B4D6253D00}" destId="{1E275486-A14C-4A0C-87BF-7334E132B02F}" srcOrd="1" destOrd="0" presId="urn:microsoft.com/office/officeart/2005/8/layout/orgChart1"/>
    <dgm:cxn modelId="{ED8DB54E-B07E-4A4E-AFB4-71D5C777646D}" type="presParOf" srcId="{D61D461D-6F1E-4FE4-B483-E5B4D6253D00}" destId="{4D946ECB-9276-464A-9367-5D349C4095A2}" srcOrd="2" destOrd="0" presId="urn:microsoft.com/office/officeart/2005/8/layout/orgChart1"/>
    <dgm:cxn modelId="{19728BC2-7BCA-44B8-A523-919E7D687341}" type="presParOf" srcId="{26361A50-0AE8-4ED7-BF7B-563AF8472389}" destId="{A0A41331-02E4-450D-8060-A8368EC0E6B3}" srcOrd="2" destOrd="0" presId="urn:microsoft.com/office/officeart/2005/8/layout/orgChart1"/>
    <dgm:cxn modelId="{F6973205-6F9D-4EEB-99E5-B1DBC9768BE6}" type="presParOf" srcId="{26361A50-0AE8-4ED7-BF7B-563AF8472389}" destId="{18D254BC-6AA2-4B81-B9EB-60997016180F}" srcOrd="3" destOrd="0" presId="urn:microsoft.com/office/officeart/2005/8/layout/orgChart1"/>
    <dgm:cxn modelId="{C8D0E892-F050-4CA0-A6FF-705946A5A287}" type="presParOf" srcId="{18D254BC-6AA2-4B81-B9EB-60997016180F}" destId="{C41C657A-4B4E-4E0B-B9FC-FCA02EF9E354}" srcOrd="0" destOrd="0" presId="urn:microsoft.com/office/officeart/2005/8/layout/orgChart1"/>
    <dgm:cxn modelId="{E70BEDD9-53B4-48EC-AA01-14A1BB8167ED}" type="presParOf" srcId="{C41C657A-4B4E-4E0B-B9FC-FCA02EF9E354}" destId="{8CF751A9-6D94-48BD-8A0D-31902F780D1E}" srcOrd="0" destOrd="0" presId="urn:microsoft.com/office/officeart/2005/8/layout/orgChart1"/>
    <dgm:cxn modelId="{93CF049A-8AA6-4F5A-B59A-A688CAF31A71}" type="presParOf" srcId="{C41C657A-4B4E-4E0B-B9FC-FCA02EF9E354}" destId="{3F949A41-3B27-4047-99DC-4E1EE7E9DDC1}" srcOrd="1" destOrd="0" presId="urn:microsoft.com/office/officeart/2005/8/layout/orgChart1"/>
    <dgm:cxn modelId="{D018BBCC-1AE4-432F-8B79-07979AF76D3B}" type="presParOf" srcId="{18D254BC-6AA2-4B81-B9EB-60997016180F}" destId="{AB768487-E9CB-4A07-8816-80323BBC2121}" srcOrd="1" destOrd="0" presId="urn:microsoft.com/office/officeart/2005/8/layout/orgChart1"/>
    <dgm:cxn modelId="{E114C7F8-4EBB-4F3D-938B-3CFA10ADB95D}" type="presParOf" srcId="{18D254BC-6AA2-4B81-B9EB-60997016180F}" destId="{AD6E06CB-94A8-4B31-8383-F54E6E9E96E4}" srcOrd="2" destOrd="0" presId="urn:microsoft.com/office/officeart/2005/8/layout/orgChart1"/>
    <dgm:cxn modelId="{9C29B97F-5B28-426A-AE32-B8B77A5F0F1E}" type="presParOf" srcId="{6F7BA9D2-193D-4436-A11E-04B32CBA76BE}" destId="{63276F17-8F41-4108-B9A8-05EFC3D195C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A0BAE6-37F3-4F07-BFC3-FBF794C624C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F9BCF3E-406D-463C-880B-2286E04A1BFA}">
      <dgm:prSet/>
      <dgm:spPr/>
      <dgm:t>
        <a:bodyPr/>
        <a:lstStyle/>
        <a:p>
          <a:pPr rtl="0"/>
          <a:r>
            <a:rPr lang="ru-RU" dirty="0" smtClean="0"/>
            <a:t>Изменение параметров термодинамической системы при переходе из одного состояния в другое, не зависит от пути реакции и называется </a:t>
          </a:r>
          <a:r>
            <a:rPr lang="ru-RU" b="1" i="1" dirty="0" smtClean="0"/>
            <a:t>термодинамическим процессом </a:t>
          </a:r>
          <a:r>
            <a:rPr lang="ru-RU" i="1" dirty="0" smtClean="0"/>
            <a:t>(ТП). </a:t>
          </a:r>
          <a:endParaRPr lang="ru-RU" dirty="0"/>
        </a:p>
      </dgm:t>
    </dgm:pt>
    <dgm:pt modelId="{926CD3B9-EFE3-4CF7-A86F-02BDE1292DF6}" type="parTrans" cxnId="{DB6643F5-B17A-4A59-9868-168EA1F43871}">
      <dgm:prSet/>
      <dgm:spPr/>
      <dgm:t>
        <a:bodyPr/>
        <a:lstStyle/>
        <a:p>
          <a:endParaRPr lang="ru-RU"/>
        </a:p>
      </dgm:t>
    </dgm:pt>
    <dgm:pt modelId="{7E8F40F6-1FF4-4551-895A-7AA1AC5E64DF}" type="sibTrans" cxnId="{DB6643F5-B17A-4A59-9868-168EA1F43871}">
      <dgm:prSet/>
      <dgm:spPr/>
      <dgm:t>
        <a:bodyPr/>
        <a:lstStyle/>
        <a:p>
          <a:endParaRPr lang="ru-RU"/>
        </a:p>
      </dgm:t>
    </dgm:pt>
    <dgm:pt modelId="{E8BDC857-9A43-42A6-A6B9-E055100C5136}">
      <dgm:prSet/>
      <dgm:spPr/>
      <dgm:t>
        <a:bodyPr/>
        <a:lstStyle/>
        <a:p>
          <a:pPr rtl="0"/>
          <a:r>
            <a:rPr lang="ru-RU" b="1" i="1" dirty="0" smtClean="0"/>
            <a:t>Равновесные и неравновесные термодинамические процессы</a:t>
          </a:r>
          <a:endParaRPr lang="ru-RU" dirty="0"/>
        </a:p>
      </dgm:t>
    </dgm:pt>
    <dgm:pt modelId="{323BAE3B-0921-4572-BC6E-471A6FBB4BF3}" type="parTrans" cxnId="{7D87183B-4CBE-4585-8CC4-6D06A21F801B}">
      <dgm:prSet/>
      <dgm:spPr/>
      <dgm:t>
        <a:bodyPr/>
        <a:lstStyle/>
        <a:p>
          <a:endParaRPr lang="ru-RU"/>
        </a:p>
      </dgm:t>
    </dgm:pt>
    <dgm:pt modelId="{644AA78E-E1E1-4992-B8FC-4070071D08A0}" type="sibTrans" cxnId="{7D87183B-4CBE-4585-8CC4-6D06A21F801B}">
      <dgm:prSet/>
      <dgm:spPr/>
      <dgm:t>
        <a:bodyPr/>
        <a:lstStyle/>
        <a:p>
          <a:endParaRPr lang="ru-RU"/>
        </a:p>
      </dgm:t>
    </dgm:pt>
    <dgm:pt modelId="{F57E40CE-A9E0-4F0F-9E9C-609C4591A44F}">
      <dgm:prSet/>
      <dgm:spPr/>
      <dgm:t>
        <a:bodyPr/>
        <a:lstStyle/>
        <a:p>
          <a:pPr rtl="0"/>
          <a:r>
            <a:rPr lang="ru-RU" b="1" i="1" dirty="0" smtClean="0"/>
            <a:t>Равновесный</a:t>
          </a:r>
          <a:r>
            <a:rPr lang="ru-RU" i="1" dirty="0" smtClean="0"/>
            <a:t> – </a:t>
          </a:r>
          <a:r>
            <a:rPr lang="ru-RU" b="1" i="1" dirty="0" smtClean="0"/>
            <a:t>если в ходе ТП, ТС </a:t>
          </a:r>
          <a:r>
            <a:rPr lang="ru-RU" b="1" dirty="0" smtClean="0"/>
            <a:t>проходит равновесные состояния, работа, совершаемая самой системой, будет максимальна, а работа, свершаемая над системой, - минимальна</a:t>
          </a:r>
          <a:r>
            <a:rPr lang="ru-RU" b="1" i="1" dirty="0" smtClean="0"/>
            <a:t>.</a:t>
          </a:r>
          <a:r>
            <a:rPr lang="ru-RU" b="1" dirty="0" smtClean="0"/>
            <a:t> </a:t>
          </a:r>
          <a:endParaRPr lang="ru-RU" b="1" dirty="0"/>
        </a:p>
      </dgm:t>
    </dgm:pt>
    <dgm:pt modelId="{DEF2031D-706C-4BA3-8E4D-F67A1FE55C2E}" type="parTrans" cxnId="{F7F25735-7896-4242-813A-4BA52C8E003F}">
      <dgm:prSet/>
      <dgm:spPr/>
      <dgm:t>
        <a:bodyPr/>
        <a:lstStyle/>
        <a:p>
          <a:endParaRPr lang="ru-RU"/>
        </a:p>
      </dgm:t>
    </dgm:pt>
    <dgm:pt modelId="{EFFDA98C-D46F-4651-92A4-ACA54176823F}" type="sibTrans" cxnId="{F7F25735-7896-4242-813A-4BA52C8E003F}">
      <dgm:prSet/>
      <dgm:spPr/>
      <dgm:t>
        <a:bodyPr/>
        <a:lstStyle/>
        <a:p>
          <a:endParaRPr lang="ru-RU"/>
        </a:p>
      </dgm:t>
    </dgm:pt>
    <dgm:pt modelId="{67B7F298-5FCD-4FC9-9590-AE87DFCFB82E}">
      <dgm:prSet/>
      <dgm:spPr/>
      <dgm:t>
        <a:bodyPr/>
        <a:lstStyle/>
        <a:p>
          <a:pPr rtl="0"/>
          <a:r>
            <a:rPr lang="ru-RU" b="1" i="1" dirty="0" smtClean="0"/>
            <a:t>Неравновесный ТП  </a:t>
          </a:r>
          <a:r>
            <a:rPr lang="ru-RU" dirty="0" smtClean="0"/>
            <a:t>протекает при некотором ограниченном воздействии на систему, определяется как </a:t>
          </a:r>
          <a:r>
            <a:rPr lang="ru-RU" i="1" dirty="0" smtClean="0"/>
            <a:t>неравновесный ТП.</a:t>
          </a:r>
          <a:r>
            <a:rPr lang="ru-RU" dirty="0" smtClean="0"/>
            <a:t> Работа, совершенная такой системой, меньше, чем максимальная работа в равновесном процессе.</a:t>
          </a:r>
          <a:endParaRPr lang="ru-RU" dirty="0"/>
        </a:p>
      </dgm:t>
    </dgm:pt>
    <dgm:pt modelId="{A3E6FDAB-9C45-44CA-8506-F28BB2295053}" type="parTrans" cxnId="{BC54A03F-4DAB-423A-B827-2DAA21873130}">
      <dgm:prSet/>
      <dgm:spPr/>
      <dgm:t>
        <a:bodyPr/>
        <a:lstStyle/>
        <a:p>
          <a:endParaRPr lang="ru-RU"/>
        </a:p>
      </dgm:t>
    </dgm:pt>
    <dgm:pt modelId="{4C190DEC-37CF-4C1F-9A8E-199D8C3ABBD4}" type="sibTrans" cxnId="{BC54A03F-4DAB-423A-B827-2DAA21873130}">
      <dgm:prSet/>
      <dgm:spPr/>
      <dgm:t>
        <a:bodyPr/>
        <a:lstStyle/>
        <a:p>
          <a:endParaRPr lang="ru-RU"/>
        </a:p>
      </dgm:t>
    </dgm:pt>
    <dgm:pt modelId="{11319A14-099E-4D5C-94AD-6BB2F56E3421}" type="pres">
      <dgm:prSet presAssocID="{16A0BAE6-37F3-4F07-BFC3-FBF794C624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A6B542-8EF6-42F9-AD8F-00110F961100}" type="pres">
      <dgm:prSet presAssocID="{1F9BCF3E-406D-463C-880B-2286E04A1BFA}" presName="linNode" presStyleCnt="0"/>
      <dgm:spPr/>
    </dgm:pt>
    <dgm:pt modelId="{C527A7CE-8937-42F4-B1C0-223E0C05D47F}" type="pres">
      <dgm:prSet presAssocID="{1F9BCF3E-406D-463C-880B-2286E04A1BFA}" presName="parentText" presStyleLbl="node1" presStyleIdx="0" presStyleCnt="2" custScaleX="277778" custScaleY="3641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35657-56EB-4BC3-988C-75FD23C5F78B}" type="pres">
      <dgm:prSet presAssocID="{7E8F40F6-1FF4-4551-895A-7AA1AC5E64DF}" presName="sp" presStyleCnt="0"/>
      <dgm:spPr/>
    </dgm:pt>
    <dgm:pt modelId="{93E868DF-0978-4D76-858A-F3652F4F6DFA}" type="pres">
      <dgm:prSet presAssocID="{E8BDC857-9A43-42A6-A6B9-E055100C5136}" presName="linNode" presStyleCnt="0"/>
      <dgm:spPr/>
    </dgm:pt>
    <dgm:pt modelId="{BCEE2295-30BC-4C45-B425-469BA9B931B4}" type="pres">
      <dgm:prSet presAssocID="{E8BDC857-9A43-42A6-A6B9-E055100C5136}" presName="parentText" presStyleLbl="node1" presStyleIdx="1" presStyleCnt="2" custLinFactNeighborX="-326" custLinFactNeighborY="-25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FE131E-FD4F-42CF-AB2E-67230AB771AB}" type="pres">
      <dgm:prSet presAssocID="{E8BDC857-9A43-42A6-A6B9-E055100C5136}" presName="descendantText" presStyleLbl="alignAccFollowNode1" presStyleIdx="0" presStyleCnt="1" custScaleY="127446" custLinFactNeighborX="6279" custLinFactNeighborY="38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6643F5-B17A-4A59-9868-168EA1F43871}" srcId="{16A0BAE6-37F3-4F07-BFC3-FBF794C624C7}" destId="{1F9BCF3E-406D-463C-880B-2286E04A1BFA}" srcOrd="0" destOrd="0" parTransId="{926CD3B9-EFE3-4CF7-A86F-02BDE1292DF6}" sibTransId="{7E8F40F6-1FF4-4551-895A-7AA1AC5E64DF}"/>
    <dgm:cxn modelId="{2B6B06A4-43E4-4897-9C6D-32C58B614228}" type="presOf" srcId="{16A0BAE6-37F3-4F07-BFC3-FBF794C624C7}" destId="{11319A14-099E-4D5C-94AD-6BB2F56E3421}" srcOrd="0" destOrd="0" presId="urn:microsoft.com/office/officeart/2005/8/layout/vList5"/>
    <dgm:cxn modelId="{7D87183B-4CBE-4585-8CC4-6D06A21F801B}" srcId="{16A0BAE6-37F3-4F07-BFC3-FBF794C624C7}" destId="{E8BDC857-9A43-42A6-A6B9-E055100C5136}" srcOrd="1" destOrd="0" parTransId="{323BAE3B-0921-4572-BC6E-471A6FBB4BF3}" sibTransId="{644AA78E-E1E1-4992-B8FC-4070071D08A0}"/>
    <dgm:cxn modelId="{CD9953C0-E51B-4892-9840-AD52FF0F6A0A}" type="presOf" srcId="{E8BDC857-9A43-42A6-A6B9-E055100C5136}" destId="{BCEE2295-30BC-4C45-B425-469BA9B931B4}" srcOrd="0" destOrd="0" presId="urn:microsoft.com/office/officeart/2005/8/layout/vList5"/>
    <dgm:cxn modelId="{F7F25735-7896-4242-813A-4BA52C8E003F}" srcId="{E8BDC857-9A43-42A6-A6B9-E055100C5136}" destId="{F57E40CE-A9E0-4F0F-9E9C-609C4591A44F}" srcOrd="0" destOrd="0" parTransId="{DEF2031D-706C-4BA3-8E4D-F67A1FE55C2E}" sibTransId="{EFFDA98C-D46F-4651-92A4-ACA54176823F}"/>
    <dgm:cxn modelId="{C8377AC3-5518-49AB-9B5C-CB441A9CEC57}" type="presOf" srcId="{1F9BCF3E-406D-463C-880B-2286E04A1BFA}" destId="{C527A7CE-8937-42F4-B1C0-223E0C05D47F}" srcOrd="0" destOrd="0" presId="urn:microsoft.com/office/officeart/2005/8/layout/vList5"/>
    <dgm:cxn modelId="{BF6EE21C-5B58-4400-B793-516400AB6E50}" type="presOf" srcId="{67B7F298-5FCD-4FC9-9590-AE87DFCFB82E}" destId="{69FE131E-FD4F-42CF-AB2E-67230AB771AB}" srcOrd="0" destOrd="1" presId="urn:microsoft.com/office/officeart/2005/8/layout/vList5"/>
    <dgm:cxn modelId="{BC54A03F-4DAB-423A-B827-2DAA21873130}" srcId="{E8BDC857-9A43-42A6-A6B9-E055100C5136}" destId="{67B7F298-5FCD-4FC9-9590-AE87DFCFB82E}" srcOrd="1" destOrd="0" parTransId="{A3E6FDAB-9C45-44CA-8506-F28BB2295053}" sibTransId="{4C190DEC-37CF-4C1F-9A8E-199D8C3ABBD4}"/>
    <dgm:cxn modelId="{F8BC928F-6C2E-47C8-ACC7-7C91061DD4E7}" type="presOf" srcId="{F57E40CE-A9E0-4F0F-9E9C-609C4591A44F}" destId="{69FE131E-FD4F-42CF-AB2E-67230AB771AB}" srcOrd="0" destOrd="0" presId="urn:microsoft.com/office/officeart/2005/8/layout/vList5"/>
    <dgm:cxn modelId="{3B32995A-605B-4AC6-90F0-D056B5EC3517}" type="presParOf" srcId="{11319A14-099E-4D5C-94AD-6BB2F56E3421}" destId="{68A6B542-8EF6-42F9-AD8F-00110F961100}" srcOrd="0" destOrd="0" presId="urn:microsoft.com/office/officeart/2005/8/layout/vList5"/>
    <dgm:cxn modelId="{21F3FB02-F397-4B42-AF5B-61A237D77391}" type="presParOf" srcId="{68A6B542-8EF6-42F9-AD8F-00110F961100}" destId="{C527A7CE-8937-42F4-B1C0-223E0C05D47F}" srcOrd="0" destOrd="0" presId="urn:microsoft.com/office/officeart/2005/8/layout/vList5"/>
    <dgm:cxn modelId="{BBFCA3B3-6296-4966-8A47-6295907CBAA9}" type="presParOf" srcId="{11319A14-099E-4D5C-94AD-6BB2F56E3421}" destId="{5F235657-56EB-4BC3-988C-75FD23C5F78B}" srcOrd="1" destOrd="0" presId="urn:microsoft.com/office/officeart/2005/8/layout/vList5"/>
    <dgm:cxn modelId="{C9444C81-F2A1-49E3-84F2-2EC236EB289F}" type="presParOf" srcId="{11319A14-099E-4D5C-94AD-6BB2F56E3421}" destId="{93E868DF-0978-4D76-858A-F3652F4F6DFA}" srcOrd="2" destOrd="0" presId="urn:microsoft.com/office/officeart/2005/8/layout/vList5"/>
    <dgm:cxn modelId="{8D410BC8-416E-469C-9F13-E83340416246}" type="presParOf" srcId="{93E868DF-0978-4D76-858A-F3652F4F6DFA}" destId="{BCEE2295-30BC-4C45-B425-469BA9B931B4}" srcOrd="0" destOrd="0" presId="urn:microsoft.com/office/officeart/2005/8/layout/vList5"/>
    <dgm:cxn modelId="{51D08584-8D5F-4014-BF6E-E3CA92BFD3EA}" type="presParOf" srcId="{93E868DF-0978-4D76-858A-F3652F4F6DFA}" destId="{69FE131E-FD4F-42CF-AB2E-67230AB771A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6A0BAE6-37F3-4F07-BFC3-FBF794C624C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9E4C5F7-9E67-4DA0-BDD2-7889CC0457EC}">
      <dgm:prSet/>
      <dgm:spPr/>
      <dgm:t>
        <a:bodyPr/>
        <a:lstStyle/>
        <a:p>
          <a:pPr rtl="0"/>
          <a:r>
            <a:rPr lang="ru-RU" dirty="0" smtClean="0"/>
            <a:t>Если единственным результатом обратного процесса в изолированной системе является возвращение системы из конечного состояния в исходное, то такой процесс называют </a:t>
          </a:r>
          <a:r>
            <a:rPr lang="ru-RU" i="1" dirty="0" smtClean="0"/>
            <a:t>обратимым ТП.</a:t>
          </a:r>
          <a:r>
            <a:rPr lang="ru-RU" dirty="0" smtClean="0"/>
            <a:t> </a:t>
          </a:r>
          <a:endParaRPr lang="ru-RU" dirty="0"/>
        </a:p>
      </dgm:t>
    </dgm:pt>
    <dgm:pt modelId="{65FD43A1-9A62-46BC-96BA-A00F3E103A55}" type="parTrans" cxnId="{5692E1DA-A358-405A-A4E4-121E381F53C5}">
      <dgm:prSet/>
      <dgm:spPr/>
      <dgm:t>
        <a:bodyPr/>
        <a:lstStyle/>
        <a:p>
          <a:endParaRPr lang="ru-RU"/>
        </a:p>
      </dgm:t>
    </dgm:pt>
    <dgm:pt modelId="{EA4D2AFD-9FC2-4984-A3E4-9449301A0B6B}" type="sibTrans" cxnId="{5692E1DA-A358-405A-A4E4-121E381F53C5}">
      <dgm:prSet/>
      <dgm:spPr/>
      <dgm:t>
        <a:bodyPr/>
        <a:lstStyle/>
        <a:p>
          <a:endParaRPr lang="ru-RU"/>
        </a:p>
      </dgm:t>
    </dgm:pt>
    <dgm:pt modelId="{E3EA02F5-7673-4E71-A55B-9CE45A6816BF}">
      <dgm:prSet/>
      <dgm:spPr/>
      <dgm:t>
        <a:bodyPr/>
        <a:lstStyle/>
        <a:p>
          <a:pPr rtl="0"/>
          <a:r>
            <a:rPr lang="ru-RU" dirty="0" smtClean="0"/>
            <a:t>Если в результате прямой или обратной реакции в системе или в ее окружении имеют место длительные изменения термодинамических параметров системы, то ТП называют </a:t>
          </a:r>
          <a:r>
            <a:rPr lang="ru-RU" i="1" dirty="0" smtClean="0"/>
            <a:t>необратимым.</a:t>
          </a:r>
          <a:r>
            <a:rPr lang="ru-RU" dirty="0" smtClean="0"/>
            <a:t> </a:t>
          </a:r>
          <a:endParaRPr lang="ru-RU" dirty="0"/>
        </a:p>
      </dgm:t>
    </dgm:pt>
    <dgm:pt modelId="{FB964F73-6A7C-4C40-B9D3-CD46FB2A1098}" type="parTrans" cxnId="{B00DEA0D-4A54-451F-9B29-46A19BD141D3}">
      <dgm:prSet/>
      <dgm:spPr/>
      <dgm:t>
        <a:bodyPr/>
        <a:lstStyle/>
        <a:p>
          <a:endParaRPr lang="ru-RU"/>
        </a:p>
      </dgm:t>
    </dgm:pt>
    <dgm:pt modelId="{1C297D7A-C519-40C4-8FF1-98A10DB06D34}" type="sibTrans" cxnId="{B00DEA0D-4A54-451F-9B29-46A19BD141D3}">
      <dgm:prSet/>
      <dgm:spPr/>
      <dgm:t>
        <a:bodyPr/>
        <a:lstStyle/>
        <a:p>
          <a:endParaRPr lang="ru-RU"/>
        </a:p>
      </dgm:t>
    </dgm:pt>
    <dgm:pt modelId="{5C33A993-B87C-4AA6-A587-A1CF86D9A9AF}">
      <dgm:prSet/>
      <dgm:spPr/>
      <dgm:t>
        <a:bodyPr/>
        <a:lstStyle/>
        <a:p>
          <a:pPr rtl="0"/>
          <a:r>
            <a:rPr lang="ru-RU" b="1" i="1" dirty="0" smtClean="0"/>
            <a:t>Обратимые и необратимые ТП</a:t>
          </a:r>
          <a:endParaRPr lang="ru-RU" dirty="0"/>
        </a:p>
      </dgm:t>
    </dgm:pt>
    <dgm:pt modelId="{A556CC2B-94DF-45C6-A259-ED47FBD5D511}" type="sibTrans" cxnId="{E522791B-2092-4FA1-91A0-E5420C467907}">
      <dgm:prSet/>
      <dgm:spPr/>
      <dgm:t>
        <a:bodyPr/>
        <a:lstStyle/>
        <a:p>
          <a:endParaRPr lang="ru-RU"/>
        </a:p>
      </dgm:t>
    </dgm:pt>
    <dgm:pt modelId="{722603CF-B6E1-4058-8E5D-F1A8912C805D}" type="parTrans" cxnId="{E522791B-2092-4FA1-91A0-E5420C467907}">
      <dgm:prSet/>
      <dgm:spPr/>
      <dgm:t>
        <a:bodyPr/>
        <a:lstStyle/>
        <a:p>
          <a:endParaRPr lang="ru-RU"/>
        </a:p>
      </dgm:t>
    </dgm:pt>
    <dgm:pt modelId="{11319A14-099E-4D5C-94AD-6BB2F56E3421}" type="pres">
      <dgm:prSet presAssocID="{16A0BAE6-37F3-4F07-BFC3-FBF794C624C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9A84325-1761-4F22-A484-8793F4EBD50F}" type="pres">
      <dgm:prSet presAssocID="{5C33A993-B87C-4AA6-A587-A1CF86D9A9AF}" presName="linNode" presStyleCnt="0"/>
      <dgm:spPr/>
    </dgm:pt>
    <dgm:pt modelId="{3CA24BD9-AFA5-415B-A490-297521D93C45}" type="pres">
      <dgm:prSet presAssocID="{5C33A993-B87C-4AA6-A587-A1CF86D9A9AF}" presName="parentText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F70784-81CD-4159-BE7E-2923449B54AF}" type="pres">
      <dgm:prSet presAssocID="{5C33A993-B87C-4AA6-A587-A1CF86D9A9AF}" presName="descendantText" presStyleLbl="alignAccFollowNode1" presStyleIdx="0" presStyleCnt="1" custScaleY="1321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1F292B6-665B-4D11-A4B7-B51ED0707324}" type="presOf" srcId="{D9E4C5F7-9E67-4DA0-BDD2-7889CC0457EC}" destId="{6BF70784-81CD-4159-BE7E-2923449B54AF}" srcOrd="0" destOrd="0" presId="urn:microsoft.com/office/officeart/2005/8/layout/vList5"/>
    <dgm:cxn modelId="{E522791B-2092-4FA1-91A0-E5420C467907}" srcId="{16A0BAE6-37F3-4F07-BFC3-FBF794C624C7}" destId="{5C33A993-B87C-4AA6-A587-A1CF86D9A9AF}" srcOrd="0" destOrd="0" parTransId="{722603CF-B6E1-4058-8E5D-F1A8912C805D}" sibTransId="{A556CC2B-94DF-45C6-A259-ED47FBD5D511}"/>
    <dgm:cxn modelId="{B00DEA0D-4A54-451F-9B29-46A19BD141D3}" srcId="{5C33A993-B87C-4AA6-A587-A1CF86D9A9AF}" destId="{E3EA02F5-7673-4E71-A55B-9CE45A6816BF}" srcOrd="1" destOrd="0" parTransId="{FB964F73-6A7C-4C40-B9D3-CD46FB2A1098}" sibTransId="{1C297D7A-C519-40C4-8FF1-98A10DB06D34}"/>
    <dgm:cxn modelId="{CA6189CF-B8A2-4B47-BF08-FB88535A5767}" type="presOf" srcId="{16A0BAE6-37F3-4F07-BFC3-FBF794C624C7}" destId="{11319A14-099E-4D5C-94AD-6BB2F56E3421}" srcOrd="0" destOrd="0" presId="urn:microsoft.com/office/officeart/2005/8/layout/vList5"/>
    <dgm:cxn modelId="{5692E1DA-A358-405A-A4E4-121E381F53C5}" srcId="{5C33A993-B87C-4AA6-A587-A1CF86D9A9AF}" destId="{D9E4C5F7-9E67-4DA0-BDD2-7889CC0457EC}" srcOrd="0" destOrd="0" parTransId="{65FD43A1-9A62-46BC-96BA-A00F3E103A55}" sibTransId="{EA4D2AFD-9FC2-4984-A3E4-9449301A0B6B}"/>
    <dgm:cxn modelId="{1DFB4AD0-9C5B-4384-A5D7-213C01D7A711}" type="presOf" srcId="{5C33A993-B87C-4AA6-A587-A1CF86D9A9AF}" destId="{3CA24BD9-AFA5-415B-A490-297521D93C45}" srcOrd="0" destOrd="0" presId="urn:microsoft.com/office/officeart/2005/8/layout/vList5"/>
    <dgm:cxn modelId="{248D4340-AE03-4E64-BFA1-91B2D68FF272}" type="presOf" srcId="{E3EA02F5-7673-4E71-A55B-9CE45A6816BF}" destId="{6BF70784-81CD-4159-BE7E-2923449B54AF}" srcOrd="0" destOrd="1" presId="urn:microsoft.com/office/officeart/2005/8/layout/vList5"/>
    <dgm:cxn modelId="{672BC44F-0912-4ABA-80D9-AF2B9435993A}" type="presParOf" srcId="{11319A14-099E-4D5C-94AD-6BB2F56E3421}" destId="{A9A84325-1761-4F22-A484-8793F4EBD50F}" srcOrd="0" destOrd="0" presId="urn:microsoft.com/office/officeart/2005/8/layout/vList5"/>
    <dgm:cxn modelId="{98BFF27C-66E3-4129-A058-48396A96415F}" type="presParOf" srcId="{A9A84325-1761-4F22-A484-8793F4EBD50F}" destId="{3CA24BD9-AFA5-415B-A490-297521D93C45}" srcOrd="0" destOrd="0" presId="urn:microsoft.com/office/officeart/2005/8/layout/vList5"/>
    <dgm:cxn modelId="{AADF2443-56CE-4B6E-9A86-F0BE6E9832CC}" type="presParOf" srcId="{A9A84325-1761-4F22-A484-8793F4EBD50F}" destId="{6BF70784-81CD-4159-BE7E-2923449B54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6D04D2-D331-4D30-A92C-F552F78F060C}">
      <dsp:nvSpPr>
        <dsp:cNvPr id="0" name=""/>
        <dsp:cNvSpPr/>
      </dsp:nvSpPr>
      <dsp:spPr>
        <a:xfrm rot="5400000">
          <a:off x="-572463" y="572463"/>
          <a:ext cx="3816424" cy="267149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Биоэнергетика</a:t>
          </a:r>
          <a:endParaRPr lang="ru-RU" sz="2800" kern="1200" dirty="0"/>
        </a:p>
      </dsp:txBody>
      <dsp:txXfrm rot="-5400000">
        <a:off x="1" y="1335747"/>
        <a:ext cx="2671496" cy="1144928"/>
      </dsp:txXfrm>
    </dsp:sp>
    <dsp:sp modelId="{7416555B-55E6-41F7-85F9-5F0467BD56EF}">
      <dsp:nvSpPr>
        <dsp:cNvPr id="0" name=""/>
        <dsp:cNvSpPr/>
      </dsp:nvSpPr>
      <dsp:spPr>
        <a:xfrm rot="5400000">
          <a:off x="4379886" y="-1708389"/>
          <a:ext cx="2480675" cy="58974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i="1" kern="1200" dirty="0" smtClean="0"/>
            <a:t>Изучение превращения энергии в биологических системах.</a:t>
          </a:r>
          <a:endParaRPr lang="ru-RU" sz="2700" i="1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i="1" kern="1200" dirty="0" smtClean="0"/>
            <a:t>Изучение превращения вещества в биологических системах</a:t>
          </a:r>
          <a:endParaRPr lang="ru-RU" sz="2700" i="1" kern="1200" dirty="0"/>
        </a:p>
      </dsp:txBody>
      <dsp:txXfrm rot="-5400000">
        <a:off x="2671497" y="121097"/>
        <a:ext cx="5776358" cy="22384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96EFC-D52C-4894-8CB9-E4B8D570FEE8}">
      <dsp:nvSpPr>
        <dsp:cNvPr id="0" name=""/>
        <dsp:cNvSpPr/>
      </dsp:nvSpPr>
      <dsp:spPr>
        <a:xfrm>
          <a:off x="0" y="238286"/>
          <a:ext cx="8568952" cy="16718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Кинетика</a:t>
          </a:r>
          <a:r>
            <a:rPr lang="ru-RU" sz="2000" kern="1200" dirty="0" smtClean="0"/>
            <a:t> – раздел физики, изучающий изменение параметров термодинамической системы в ходе различных термодинамических процессов. </a:t>
          </a:r>
          <a:endParaRPr lang="ru-RU" sz="2000" kern="1200" dirty="0"/>
        </a:p>
      </dsp:txBody>
      <dsp:txXfrm>
        <a:off x="81615" y="319901"/>
        <a:ext cx="8405722" cy="1508657"/>
      </dsp:txXfrm>
    </dsp:sp>
    <dsp:sp modelId="{D2BE5A36-44B0-4976-B38B-767536BC87C2}">
      <dsp:nvSpPr>
        <dsp:cNvPr id="0" name=""/>
        <dsp:cNvSpPr/>
      </dsp:nvSpPr>
      <dsp:spPr>
        <a:xfrm>
          <a:off x="0" y="1826090"/>
          <a:ext cx="8568952" cy="2073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1" kern="1200" dirty="0" smtClean="0"/>
            <a:t>Термодинамика</a:t>
          </a:r>
          <a:r>
            <a:rPr lang="ru-RU" sz="2000" kern="1200" dirty="0" smtClean="0"/>
            <a:t> изучает: законы термодинамики, тепловой, энергетический обмен; </a:t>
          </a:r>
        </a:p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Живые биологические системы, могут достигать динамического или </a:t>
          </a:r>
          <a:r>
            <a:rPr lang="ru-RU" sz="2000" i="1" kern="1200" dirty="0" smtClean="0"/>
            <a:t>стационарного состояния </a:t>
          </a:r>
          <a:r>
            <a:rPr lang="ru-RU" sz="2000" kern="1200" dirty="0" smtClean="0"/>
            <a:t>(динамического равновесия), когда количество веществ и энергии пришедших в ТС равно количеству вещества, ушедшему из </a:t>
          </a:r>
          <a:r>
            <a:rPr lang="ru-RU" sz="2000" kern="1200" dirty="0" smtClean="0"/>
            <a:t>системы.</a:t>
          </a:r>
          <a:endParaRPr lang="ru-RU" sz="2000" kern="1200" dirty="0"/>
        </a:p>
      </dsp:txBody>
      <dsp:txXfrm>
        <a:off x="101200" y="1927290"/>
        <a:ext cx="8366552" cy="1870693"/>
      </dsp:txXfrm>
    </dsp:sp>
    <dsp:sp modelId="{8A279780-6046-4989-B61C-F81B36A1D8E0}">
      <dsp:nvSpPr>
        <dsp:cNvPr id="0" name=""/>
        <dsp:cNvSpPr/>
      </dsp:nvSpPr>
      <dsp:spPr>
        <a:xfrm>
          <a:off x="0" y="3956783"/>
          <a:ext cx="8568952" cy="207309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Ферментативная кинетика изучает механизм, энергетику, регуляцию и изменение конформации ферментов в ходе ферментативных реакций. Изучением превращением энергии в биологических системах занимается раздел биохимии – </a:t>
          </a:r>
          <a:r>
            <a:rPr lang="ru-RU" sz="2000" i="1" kern="1200" dirty="0" smtClean="0"/>
            <a:t>биоэнергетика.</a:t>
          </a:r>
          <a:endParaRPr lang="ru-RU" sz="2000" i="1" kern="1200" dirty="0"/>
        </a:p>
      </dsp:txBody>
      <dsp:txXfrm>
        <a:off x="101200" y="4057983"/>
        <a:ext cx="8366552" cy="18706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FAA29-5ADD-4B53-8AF1-C30C8E390ACA}">
      <dsp:nvSpPr>
        <dsp:cNvPr id="0" name=""/>
        <dsp:cNvSpPr/>
      </dsp:nvSpPr>
      <dsp:spPr>
        <a:xfrm>
          <a:off x="0" y="164946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smtClean="0"/>
            <a:t>Термодинамическая система (ТС) </a:t>
          </a:r>
          <a:r>
            <a:rPr lang="ru-RU" sz="1800" kern="1200" smtClean="0"/>
            <a:t>– это совокупность тел, участвующих в реакции.</a:t>
          </a:r>
          <a:endParaRPr lang="ru-RU" sz="1800" kern="1200"/>
        </a:p>
      </dsp:txBody>
      <dsp:txXfrm>
        <a:off x="33926" y="198872"/>
        <a:ext cx="8501100" cy="627128"/>
      </dsp:txXfrm>
    </dsp:sp>
    <dsp:sp modelId="{A5BB91DD-6FA3-492B-8EC8-5650D8037C1D}">
      <dsp:nvSpPr>
        <dsp:cNvPr id="0" name=""/>
        <dsp:cNvSpPr/>
      </dsp:nvSpPr>
      <dsp:spPr>
        <a:xfrm>
          <a:off x="0" y="911766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Тела не входящие в систему – это </a:t>
          </a:r>
          <a:r>
            <a:rPr lang="ru-RU" sz="1800" i="1" kern="1200" dirty="0" smtClean="0"/>
            <a:t>внешнее окружение ТС</a:t>
          </a:r>
          <a:r>
            <a:rPr lang="ru-RU" sz="1800" kern="1200" dirty="0" smtClean="0"/>
            <a:t>. </a:t>
          </a:r>
          <a:endParaRPr lang="ru-RU" sz="1800" kern="1200" dirty="0"/>
        </a:p>
      </dsp:txBody>
      <dsp:txXfrm>
        <a:off x="33926" y="945692"/>
        <a:ext cx="8501100" cy="627128"/>
      </dsp:txXfrm>
    </dsp:sp>
    <dsp:sp modelId="{77C1746B-AA32-4D9F-AEA9-B065E71CC6E8}">
      <dsp:nvSpPr>
        <dsp:cNvPr id="0" name=""/>
        <dsp:cNvSpPr/>
      </dsp:nvSpPr>
      <dsp:spPr>
        <a:xfrm>
          <a:off x="0" y="1658585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Закрытая ТС </a:t>
          </a:r>
          <a:r>
            <a:rPr lang="ru-RU" sz="1800" kern="1200" dirty="0" smtClean="0"/>
            <a:t>обменивается с окружающей средой только энергией, но не массой. </a:t>
          </a:r>
          <a:endParaRPr lang="ru-RU" sz="1800" kern="1200" dirty="0"/>
        </a:p>
      </dsp:txBody>
      <dsp:txXfrm>
        <a:off x="33926" y="1692511"/>
        <a:ext cx="8501100" cy="627128"/>
      </dsp:txXfrm>
    </dsp:sp>
    <dsp:sp modelId="{5DDEC2E5-A902-408F-866F-6344DBE1B126}">
      <dsp:nvSpPr>
        <dsp:cNvPr id="0" name=""/>
        <dsp:cNvSpPr/>
      </dsp:nvSpPr>
      <dsp:spPr>
        <a:xfrm>
          <a:off x="0" y="2405406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Открытая ТС,</a:t>
          </a:r>
          <a:r>
            <a:rPr lang="ru-RU" sz="1800" kern="1200" dirty="0" smtClean="0"/>
            <a:t> обменивается с окружающей средой массой и энергией, а при определенных условиях способна достигать стационарного состояния.</a:t>
          </a:r>
          <a:endParaRPr lang="ru-RU" sz="1800" kern="1200" dirty="0"/>
        </a:p>
      </dsp:txBody>
      <dsp:txXfrm>
        <a:off x="33926" y="2439332"/>
        <a:ext cx="8501100" cy="627128"/>
      </dsp:txXfrm>
    </dsp:sp>
    <dsp:sp modelId="{83249174-A011-4191-9FFE-4901509494F3}">
      <dsp:nvSpPr>
        <dsp:cNvPr id="0" name=""/>
        <dsp:cNvSpPr/>
      </dsp:nvSpPr>
      <dsp:spPr>
        <a:xfrm>
          <a:off x="0" y="3152225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Изолированная ТС </a:t>
          </a:r>
          <a:r>
            <a:rPr lang="ru-RU" sz="1800" kern="1200" dirty="0" smtClean="0"/>
            <a:t>- минимально обменивается с окружающей средой </a:t>
          </a:r>
          <a:r>
            <a:rPr lang="ru-RU" sz="1800" kern="1200" dirty="0" smtClean="0"/>
            <a:t>энергией, но не массой. </a:t>
          </a:r>
          <a:endParaRPr lang="ru-RU" sz="1800" kern="1200" dirty="0"/>
        </a:p>
      </dsp:txBody>
      <dsp:txXfrm>
        <a:off x="33926" y="3186151"/>
        <a:ext cx="8501100" cy="627128"/>
      </dsp:txXfrm>
    </dsp:sp>
    <dsp:sp modelId="{729EBBD8-2879-48F5-B48A-215E6F42DF8C}">
      <dsp:nvSpPr>
        <dsp:cNvPr id="0" name=""/>
        <dsp:cNvSpPr/>
      </dsp:nvSpPr>
      <dsp:spPr>
        <a:xfrm>
          <a:off x="0" y="3899046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 smtClean="0"/>
            <a:t>Биологические организмы </a:t>
          </a:r>
          <a:r>
            <a:rPr lang="ru-RU" sz="1800" kern="1200" dirty="0" smtClean="0"/>
            <a:t>– это открытые термодинамические системы, которые обмениваются с окружающей средой энергией и веществом.</a:t>
          </a:r>
          <a:endParaRPr lang="ru-RU" sz="1800" kern="1200" dirty="0"/>
        </a:p>
      </dsp:txBody>
      <dsp:txXfrm>
        <a:off x="33926" y="3932972"/>
        <a:ext cx="8501100" cy="627128"/>
      </dsp:txXfrm>
    </dsp:sp>
    <dsp:sp modelId="{CE56AF9F-DC13-44C9-A0E8-64C6B5D22EBE}">
      <dsp:nvSpPr>
        <dsp:cNvPr id="0" name=""/>
        <dsp:cNvSpPr/>
      </dsp:nvSpPr>
      <dsp:spPr>
        <a:xfrm>
          <a:off x="0" y="4645865"/>
          <a:ext cx="8568952" cy="6949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Законы термодинамики применимы к закрытым  и  изолированным ТС.</a:t>
          </a:r>
          <a:endParaRPr lang="ru-RU" sz="1800" kern="1200" dirty="0"/>
        </a:p>
      </dsp:txBody>
      <dsp:txXfrm>
        <a:off x="33926" y="4679791"/>
        <a:ext cx="8501100" cy="6271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65DD85-9A3F-4985-B282-31F8D1EEC57B}">
      <dsp:nvSpPr>
        <dsp:cNvPr id="0" name=""/>
        <dsp:cNvSpPr/>
      </dsp:nvSpPr>
      <dsp:spPr>
        <a:xfrm rot="5400000">
          <a:off x="922291" y="691978"/>
          <a:ext cx="3285297" cy="229970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Все отрытые ТС вместе с их окружением, образуют закрытую систему </a:t>
          </a:r>
          <a:r>
            <a:rPr lang="ru-RU" sz="1800" i="1" kern="1200" dirty="0" smtClean="0"/>
            <a:t>при условиях</a:t>
          </a:r>
          <a:r>
            <a:rPr lang="ru-RU" sz="1500" kern="1200" dirty="0" smtClean="0"/>
            <a:t>:</a:t>
          </a:r>
          <a:endParaRPr lang="ru-RU" sz="1500" kern="1200" dirty="0"/>
        </a:p>
      </dsp:txBody>
      <dsp:txXfrm rot="-5400000">
        <a:off x="1415086" y="1349037"/>
        <a:ext cx="2299708" cy="985589"/>
      </dsp:txXfrm>
    </dsp:sp>
    <dsp:sp modelId="{FA2ED658-E2F5-4176-848B-89F497671709}">
      <dsp:nvSpPr>
        <dsp:cNvPr id="0" name=""/>
        <dsp:cNvSpPr/>
      </dsp:nvSpPr>
      <dsp:spPr>
        <a:xfrm rot="5400000">
          <a:off x="4120088" y="205853"/>
          <a:ext cx="2524758" cy="217941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0160" rIns="10160" bIns="1016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Наличие теплообмена между телами системы;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smtClean="0"/>
            <a:t>Наличие полной или частичной диффузии между телами. </a:t>
          </a:r>
          <a:endParaRPr lang="ru-RU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 rot="-5400000">
        <a:off x="4292758" y="139573"/>
        <a:ext cx="2073027" cy="23119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A9B0F-BEB5-4CFC-98D9-FBC2248C3B89}">
      <dsp:nvSpPr>
        <dsp:cNvPr id="0" name=""/>
        <dsp:cNvSpPr/>
      </dsp:nvSpPr>
      <dsp:spPr>
        <a:xfrm>
          <a:off x="0" y="0"/>
          <a:ext cx="8460432" cy="23072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i="1" kern="1200" dirty="0" smtClean="0"/>
            <a:t>Особенностью </a:t>
          </a:r>
          <a:r>
            <a:rPr lang="ru-RU" sz="3400" i="0" kern="1200" dirty="0" smtClean="0"/>
            <a:t>открытой ТС является</a:t>
          </a:r>
          <a:r>
            <a:rPr lang="ru-RU" sz="3400" kern="1200" dirty="0" smtClean="0"/>
            <a:t>: способность взаимодействия со своим окружением в виде переноса тепла или совершения работы </a:t>
          </a:r>
          <a:endParaRPr lang="ru-RU" sz="3400" kern="1200" dirty="0"/>
        </a:p>
      </dsp:txBody>
      <dsp:txXfrm>
        <a:off x="112630" y="112630"/>
        <a:ext cx="8235172" cy="208198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124FFE-5D12-47D0-8673-C7E45E1E186A}">
      <dsp:nvSpPr>
        <dsp:cNvPr id="0" name=""/>
        <dsp:cNvSpPr/>
      </dsp:nvSpPr>
      <dsp:spPr>
        <a:xfrm rot="5400000">
          <a:off x="3240359" y="338437"/>
          <a:ext cx="4781331" cy="529978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i="1" kern="1200" dirty="0" smtClean="0"/>
            <a:t>Интенсивные  - </a:t>
          </a:r>
          <a:r>
            <a:rPr lang="ru-RU" sz="3100" kern="1200" dirty="0" smtClean="0"/>
            <a:t>даже при небольших изменениях, приводят к изменению скорости ХФР</a:t>
          </a:r>
          <a:endParaRPr lang="ru-RU" sz="3100" kern="1200" dirty="0"/>
        </a:p>
        <a:p>
          <a:pPr marL="285750" lvl="1" indent="-285750" algn="l" defTabSz="13779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100" i="1" kern="1200" dirty="0" smtClean="0"/>
            <a:t>Экстенсивные - не приводят к изменению скорости ферментативной реакции</a:t>
          </a:r>
          <a:endParaRPr lang="ru-RU" sz="3100" i="1" kern="1200" dirty="0"/>
        </a:p>
      </dsp:txBody>
      <dsp:txXfrm rot="-5400000">
        <a:off x="2981131" y="831071"/>
        <a:ext cx="5066383" cy="4314521"/>
      </dsp:txXfrm>
    </dsp:sp>
    <dsp:sp modelId="{261DCC88-C1EC-4E70-846E-E2FFD8727AAE}">
      <dsp:nvSpPr>
        <dsp:cNvPr id="0" name=""/>
        <dsp:cNvSpPr/>
      </dsp:nvSpPr>
      <dsp:spPr>
        <a:xfrm>
          <a:off x="0" y="0"/>
          <a:ext cx="2981131" cy="59766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Свойства термодинамической системы – называются </a:t>
          </a:r>
          <a:r>
            <a:rPr lang="ru-RU" sz="1800" i="1" kern="1200" dirty="0" smtClean="0"/>
            <a:t>термодинамическими параметрами системы</a:t>
          </a:r>
          <a:endParaRPr lang="ru-RU" sz="1800" kern="1200" dirty="0"/>
        </a:p>
      </dsp:txBody>
      <dsp:txXfrm>
        <a:off x="145527" y="145527"/>
        <a:ext cx="2690077" cy="568561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A41331-02E4-450D-8060-A8368EC0E6B3}">
      <dsp:nvSpPr>
        <dsp:cNvPr id="0" name=""/>
        <dsp:cNvSpPr/>
      </dsp:nvSpPr>
      <dsp:spPr>
        <a:xfrm>
          <a:off x="4104468" y="1872607"/>
          <a:ext cx="2081628" cy="1583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90534"/>
              </a:lnTo>
              <a:lnTo>
                <a:pt x="2081628" y="1190534"/>
              </a:lnTo>
              <a:lnTo>
                <a:pt x="2081628" y="158378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30DA86-ABD6-4BA4-B2E0-50CDF76F0881}">
      <dsp:nvSpPr>
        <dsp:cNvPr id="0" name=""/>
        <dsp:cNvSpPr/>
      </dsp:nvSpPr>
      <dsp:spPr>
        <a:xfrm>
          <a:off x="1874604" y="1872607"/>
          <a:ext cx="2229864" cy="1508971"/>
        </a:xfrm>
        <a:custGeom>
          <a:avLst/>
          <a:gdLst/>
          <a:ahLst/>
          <a:cxnLst/>
          <a:rect l="0" t="0" r="0" b="0"/>
          <a:pathLst>
            <a:path>
              <a:moveTo>
                <a:pt x="2229864" y="0"/>
              </a:moveTo>
              <a:lnTo>
                <a:pt x="2229864" y="1115724"/>
              </a:lnTo>
              <a:lnTo>
                <a:pt x="0" y="1115724"/>
              </a:lnTo>
              <a:lnTo>
                <a:pt x="0" y="150897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55867A-EDFB-41DF-AC15-3F4542A9CE00}">
      <dsp:nvSpPr>
        <dsp:cNvPr id="0" name=""/>
        <dsp:cNvSpPr/>
      </dsp:nvSpPr>
      <dsp:spPr>
        <a:xfrm>
          <a:off x="2231860" y="0"/>
          <a:ext cx="3745215" cy="1872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smtClean="0"/>
            <a:t>Параметры термодинамической системы</a:t>
          </a:r>
          <a:endParaRPr lang="ru-RU" sz="2900" kern="1200"/>
        </a:p>
      </dsp:txBody>
      <dsp:txXfrm>
        <a:off x="2231860" y="0"/>
        <a:ext cx="3745215" cy="1872607"/>
      </dsp:txXfrm>
    </dsp:sp>
    <dsp:sp modelId="{77D888C1-0086-4B06-B120-B47938025C67}">
      <dsp:nvSpPr>
        <dsp:cNvPr id="0" name=""/>
        <dsp:cNvSpPr/>
      </dsp:nvSpPr>
      <dsp:spPr>
        <a:xfrm>
          <a:off x="1996" y="3381579"/>
          <a:ext cx="3745215" cy="1872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1" kern="1200" dirty="0" smtClean="0"/>
            <a:t>Экстенсивные (масса, объем)</a:t>
          </a:r>
          <a:endParaRPr lang="ru-RU" sz="2900" kern="1200" dirty="0"/>
        </a:p>
      </dsp:txBody>
      <dsp:txXfrm>
        <a:off x="1996" y="3381579"/>
        <a:ext cx="3745215" cy="1872607"/>
      </dsp:txXfrm>
    </dsp:sp>
    <dsp:sp modelId="{8CF751A9-6D94-48BD-8A0D-31902F780D1E}">
      <dsp:nvSpPr>
        <dsp:cNvPr id="0" name=""/>
        <dsp:cNvSpPr/>
      </dsp:nvSpPr>
      <dsp:spPr>
        <a:xfrm>
          <a:off x="4313488" y="3456390"/>
          <a:ext cx="3745215" cy="18726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900" i="1" kern="1200" dirty="0" smtClean="0"/>
            <a:t>Интенсивные (температура, </a:t>
          </a:r>
        </a:p>
        <a:p>
          <a:pPr lvl="0" algn="ctr" defTabSz="128905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900" i="1" kern="1200" dirty="0" smtClean="0"/>
            <a:t>давление)</a:t>
          </a:r>
          <a:endParaRPr lang="ru-RU" sz="2900" i="1" kern="1200" dirty="0"/>
        </a:p>
      </dsp:txBody>
      <dsp:txXfrm>
        <a:off x="4313488" y="3456390"/>
        <a:ext cx="3745215" cy="18726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27A7CE-8937-42F4-B1C0-223E0C05D47F}">
      <dsp:nvSpPr>
        <dsp:cNvPr id="0" name=""/>
        <dsp:cNvSpPr/>
      </dsp:nvSpPr>
      <dsp:spPr>
        <a:xfrm>
          <a:off x="4268" y="935"/>
          <a:ext cx="8739927" cy="1462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Изменение параметров термодинамической системы при переходе из одного состояния в другое, не зависит от пути реакции и называется </a:t>
          </a:r>
          <a:r>
            <a:rPr lang="ru-RU" sz="2000" b="1" i="1" kern="1200" dirty="0" smtClean="0"/>
            <a:t>термодинамическим процессом </a:t>
          </a:r>
          <a:r>
            <a:rPr lang="ru-RU" sz="2000" i="1" kern="1200" dirty="0" smtClean="0"/>
            <a:t>(ТП). </a:t>
          </a:r>
          <a:endParaRPr lang="ru-RU" sz="2000" kern="1200" dirty="0"/>
        </a:p>
      </dsp:txBody>
      <dsp:txXfrm>
        <a:off x="75668" y="72335"/>
        <a:ext cx="8597127" cy="1319839"/>
      </dsp:txXfrm>
    </dsp:sp>
    <dsp:sp modelId="{69FE131E-FD4F-42CF-AB2E-67230AB771AB}">
      <dsp:nvSpPr>
        <dsp:cNvPr id="0" name=""/>
        <dsp:cNvSpPr/>
      </dsp:nvSpPr>
      <dsp:spPr>
        <a:xfrm rot="5400000">
          <a:off x="3904041" y="916217"/>
          <a:ext cx="4095294" cy="559354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/>
            <a:t>Равновесный</a:t>
          </a:r>
          <a:r>
            <a:rPr lang="ru-RU" sz="2000" i="1" kern="1200" dirty="0" smtClean="0"/>
            <a:t> – </a:t>
          </a:r>
          <a:r>
            <a:rPr lang="ru-RU" sz="2000" b="1" i="1" kern="1200" dirty="0" smtClean="0"/>
            <a:t>если в ходе ТП, ТС </a:t>
          </a:r>
          <a:r>
            <a:rPr lang="ru-RU" sz="2000" b="1" kern="1200" dirty="0" smtClean="0"/>
            <a:t>проходит равновесные состояния, работа, совершаемая самой системой, будет максимальна, а работа, свершаемая над системой, - минимальна</a:t>
          </a:r>
          <a:r>
            <a:rPr lang="ru-RU" sz="2000" b="1" i="1" kern="1200" dirty="0" smtClean="0"/>
            <a:t>.</a:t>
          </a:r>
          <a:r>
            <a:rPr lang="ru-RU" sz="2000" b="1" kern="1200" dirty="0" smtClean="0"/>
            <a:t> </a:t>
          </a:r>
          <a:endParaRPr lang="ru-RU" sz="2000" b="1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i="1" kern="1200" dirty="0" smtClean="0"/>
            <a:t>Неравновесный ТП  </a:t>
          </a:r>
          <a:r>
            <a:rPr lang="ru-RU" sz="2000" kern="1200" dirty="0" smtClean="0"/>
            <a:t>протекает при некотором ограниченном воздействии на систему, определяется как </a:t>
          </a:r>
          <a:r>
            <a:rPr lang="ru-RU" sz="2000" i="1" kern="1200" dirty="0" smtClean="0"/>
            <a:t>неравновесный ТП.</a:t>
          </a:r>
          <a:r>
            <a:rPr lang="ru-RU" sz="2000" kern="1200" dirty="0" smtClean="0"/>
            <a:t> Работа, совершенная такой системой, меньше, чем максимальная работа в равновесном процессе.</a:t>
          </a:r>
          <a:endParaRPr lang="ru-RU" sz="2000" kern="1200" dirty="0"/>
        </a:p>
      </dsp:txBody>
      <dsp:txXfrm rot="-5400000">
        <a:off x="3154914" y="1865260"/>
        <a:ext cx="5393633" cy="3695462"/>
      </dsp:txXfrm>
    </dsp:sp>
    <dsp:sp modelId="{BCEE2295-30BC-4C45-B425-469BA9B931B4}">
      <dsp:nvSpPr>
        <dsp:cNvPr id="0" name=""/>
        <dsp:cNvSpPr/>
      </dsp:nvSpPr>
      <dsp:spPr>
        <a:xfrm>
          <a:off x="0" y="1602086"/>
          <a:ext cx="3146371" cy="401669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/>
            <a:t>Равновесные и неравновесные термодинамические процессы</a:t>
          </a:r>
          <a:endParaRPr lang="ru-RU" sz="2000" kern="1200" dirty="0"/>
        </a:p>
      </dsp:txBody>
      <dsp:txXfrm>
        <a:off x="153593" y="1755679"/>
        <a:ext cx="2839185" cy="370951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F70784-81CD-4159-BE7E-2923449B54AF}">
      <dsp:nvSpPr>
        <dsp:cNvPr id="0" name=""/>
        <dsp:cNvSpPr/>
      </dsp:nvSpPr>
      <dsp:spPr>
        <a:xfrm rot="5400000">
          <a:off x="3069371" y="83545"/>
          <a:ext cx="5756091" cy="5593549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Если единственным результатом обратного процесса в изолированной системе является возвращение системы из конечного состояния в исходное, то такой процесс называют </a:t>
          </a:r>
          <a:r>
            <a:rPr lang="ru-RU" sz="2500" i="1" kern="1200" dirty="0" smtClean="0"/>
            <a:t>обратимым ТП.</a:t>
          </a:r>
          <a:r>
            <a:rPr lang="ru-RU" sz="2500" kern="1200" dirty="0" smtClean="0"/>
            <a:t> </a:t>
          </a:r>
          <a:endParaRPr lang="ru-RU" sz="2500" kern="1200" dirty="0"/>
        </a:p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500" kern="1200" dirty="0" smtClean="0"/>
            <a:t>Если в результате прямой или обратной реакции в системе или в ее окружении имеют место длительные изменения термодинамических параметров системы, то ТП называют </a:t>
          </a:r>
          <a:r>
            <a:rPr lang="ru-RU" sz="2500" i="1" kern="1200" dirty="0" smtClean="0"/>
            <a:t>необратимым.</a:t>
          </a:r>
          <a:r>
            <a:rPr lang="ru-RU" sz="2500" kern="1200" dirty="0" smtClean="0"/>
            <a:t> </a:t>
          </a:r>
          <a:endParaRPr lang="ru-RU" sz="2500" kern="1200" dirty="0"/>
        </a:p>
      </dsp:txBody>
      <dsp:txXfrm rot="-5400000">
        <a:off x="3150643" y="275329"/>
        <a:ext cx="5320494" cy="5209981"/>
      </dsp:txXfrm>
    </dsp:sp>
    <dsp:sp modelId="{3CA24BD9-AFA5-415B-A490-297521D93C45}">
      <dsp:nvSpPr>
        <dsp:cNvPr id="0" name=""/>
        <dsp:cNvSpPr/>
      </dsp:nvSpPr>
      <dsp:spPr>
        <a:xfrm>
          <a:off x="4271" y="157517"/>
          <a:ext cx="3146371" cy="54456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i="1" kern="1200" dirty="0" smtClean="0"/>
            <a:t>Обратимые и необратимые ТП</a:t>
          </a:r>
          <a:endParaRPr lang="ru-RU" sz="2900" kern="1200" dirty="0"/>
        </a:p>
      </dsp:txBody>
      <dsp:txXfrm>
        <a:off x="157864" y="311110"/>
        <a:ext cx="2839185" cy="51384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comments" Target="../comments/comment4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7" Type="http://schemas.openxmlformats.org/officeDocument/2006/relationships/comments" Target="../comments/comment5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comments" Target="../comments/comment1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12" Type="http://schemas.openxmlformats.org/officeDocument/2006/relationships/comments" Target="../comments/comment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comments" Target="../comments/comment3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933056"/>
            <a:ext cx="6482581" cy="180545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Лекция №6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«Основы термодинамики в биохимии»</a:t>
            </a:r>
          </a:p>
          <a:p>
            <a:pPr algn="ctr"/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0"/>
            <a:ext cx="7175351" cy="1793167"/>
          </a:xfrm>
        </p:spPr>
        <p:txBody>
          <a:bodyPr/>
          <a:lstStyle/>
          <a:p>
            <a:pPr algn="ctr">
              <a:buNone/>
            </a:pP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 России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ФЕДЕРАЛЬНОЕ ГОСУДАРСТВЕННОЕ 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ОБРАЗОВАТЕЛЬНОЕ УЧРЕЖДЕНИЕ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ВЫСШЕГО ПРОФЕССИОНАЛЬНОГО ОБРАЗОВАНИЯ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«ОРЕНБУРГСКИЙ ГОСУДАРСТВЕННЫЙ УНИВЕРСИТЕТ»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(ОГУ)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Химико-биологический факультет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биохимии и микробиологии</a:t>
            </a:r>
            <a: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spc="-100" dirty="0" smtClean="0">
                <a:solidFill>
                  <a:prstClr val="black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96136" y="5733256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 к.м.н., 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Науменко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О. 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Термодинамический процесс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133509155"/>
              </p:ext>
            </p:extLst>
          </p:nvPr>
        </p:nvGraphicFramePr>
        <p:xfrm>
          <a:off x="197768" y="764704"/>
          <a:ext cx="874846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28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Термодинамический процесс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632471819"/>
              </p:ext>
            </p:extLst>
          </p:nvPr>
        </p:nvGraphicFramePr>
        <p:xfrm>
          <a:off x="197768" y="764704"/>
          <a:ext cx="8748464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32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08920"/>
            <a:ext cx="6512511" cy="1143000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6512511" cy="1143000"/>
          </a:xfrm>
        </p:spPr>
        <p:txBody>
          <a:bodyPr/>
          <a:lstStyle/>
          <a:p>
            <a:pPr algn="l">
              <a:buNone/>
            </a:pPr>
            <a:r>
              <a:rPr lang="ru-RU" i="1" dirty="0"/>
              <a:t>План: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95536" y="1691640"/>
            <a:ext cx="7920880" cy="347472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i="1" dirty="0"/>
              <a:t>. Введение в термодинамику</a:t>
            </a:r>
          </a:p>
          <a:p>
            <a:pPr>
              <a:buNone/>
            </a:pPr>
            <a:r>
              <a:rPr lang="ru-RU" i="1" dirty="0"/>
              <a:t>2. Характеристика термодинамических систем</a:t>
            </a:r>
          </a:p>
          <a:p>
            <a:pPr>
              <a:buNone/>
            </a:pPr>
            <a:r>
              <a:rPr lang="ru-RU" i="1" dirty="0"/>
              <a:t>3. Открытые и закрытые термодинамические системы</a:t>
            </a:r>
          </a:p>
          <a:p>
            <a:pPr>
              <a:buNone/>
            </a:pPr>
            <a:r>
              <a:rPr lang="ru-RU" i="1" dirty="0"/>
              <a:t>4. Свойства термодинамической системы</a:t>
            </a:r>
          </a:p>
          <a:p>
            <a:pPr>
              <a:buNone/>
            </a:pPr>
            <a:r>
              <a:rPr lang="ru-RU" i="1" dirty="0"/>
              <a:t>5. Термодинамический процесс</a:t>
            </a:r>
            <a:r>
              <a:rPr lang="en-US" i="1" dirty="0"/>
              <a:t> </a:t>
            </a:r>
            <a:r>
              <a:rPr lang="ru-RU" i="1" dirty="0"/>
              <a:t>и его виды</a:t>
            </a:r>
          </a:p>
          <a:p>
            <a:pPr>
              <a:buNone/>
            </a:pP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13690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Введение в термодинамику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87980195"/>
              </p:ext>
            </p:extLst>
          </p:nvPr>
        </p:nvGraphicFramePr>
        <p:xfrm>
          <a:off x="251520" y="1412776"/>
          <a:ext cx="8568952" cy="3816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352928" cy="69269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200" dirty="0">
                <a:effectLst/>
              </a:rPr>
              <a:t>Основные понятия кинетики и </a:t>
            </a:r>
            <a:r>
              <a:rPr lang="ru-RU" sz="3200" dirty="0" smtClean="0">
                <a:effectLst/>
              </a:rPr>
              <a:t>термодинамики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7346837"/>
              </p:ext>
            </p:extLst>
          </p:nvPr>
        </p:nvGraphicFramePr>
        <p:xfrm>
          <a:off x="251520" y="731520"/>
          <a:ext cx="8568952" cy="6126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6228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568952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3200" dirty="0">
                <a:effectLst/>
              </a:rPr>
              <a:t>Термодинамические системы</a:t>
            </a:r>
            <a:br>
              <a:rPr lang="ru-RU" sz="3200" dirty="0">
                <a:effectLst/>
              </a:rPr>
            </a:b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22656919"/>
              </p:ext>
            </p:extLst>
          </p:nvPr>
        </p:nvGraphicFramePr>
        <p:xfrm>
          <a:off x="251520" y="620688"/>
          <a:ext cx="8568952" cy="5505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Открытые термодинамические системы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58261061"/>
              </p:ext>
            </p:extLst>
          </p:nvPr>
        </p:nvGraphicFramePr>
        <p:xfrm>
          <a:off x="467544" y="731520"/>
          <a:ext cx="8352928" cy="3489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89060312"/>
              </p:ext>
            </p:extLst>
          </p:nvPr>
        </p:nvGraphicFramePr>
        <p:xfrm>
          <a:off x="341784" y="4293096"/>
          <a:ext cx="8460432" cy="2462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7686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Термодинамические </a:t>
            </a:r>
            <a:r>
              <a:rPr lang="ru-RU" sz="3200" dirty="0" smtClean="0">
                <a:effectLst/>
              </a:rPr>
              <a:t>параметры ТС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93372758"/>
              </p:ext>
            </p:extLst>
          </p:nvPr>
        </p:nvGraphicFramePr>
        <p:xfrm>
          <a:off x="467544" y="692696"/>
          <a:ext cx="828092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0"/>
            <a:ext cx="7776864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>
                <a:effectLst/>
              </a:rPr>
              <a:t>Термодинамические </a:t>
            </a:r>
            <a:r>
              <a:rPr lang="ru-RU" sz="3200" dirty="0" smtClean="0">
                <a:effectLst/>
              </a:rPr>
              <a:t>параметры ТС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28027037"/>
              </p:ext>
            </p:extLst>
          </p:nvPr>
        </p:nvGraphicFramePr>
        <p:xfrm>
          <a:off x="467544" y="692696"/>
          <a:ext cx="8280920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96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172400" cy="1143000"/>
          </a:xfrm>
        </p:spPr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Свойства термодинамической системы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3"/>
          </p:nvPr>
        </p:nvSpPr>
        <p:spPr>
          <a:xfrm>
            <a:off x="323528" y="764704"/>
            <a:ext cx="8568952" cy="5688632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i="1" dirty="0"/>
              <a:t>Масса (М) </a:t>
            </a:r>
            <a:r>
              <a:rPr lang="ru-RU" b="1" dirty="0" smtClean="0"/>
              <a:t>вещества</a:t>
            </a:r>
            <a:r>
              <a:rPr lang="ru-RU" dirty="0"/>
              <a:t> — это количество материи, содержащейся в </a:t>
            </a:r>
            <a:r>
              <a:rPr lang="ru-RU" dirty="0" smtClean="0"/>
              <a:t>веществе. Она </a:t>
            </a:r>
            <a:r>
              <a:rPr lang="ru-RU" dirty="0"/>
              <a:t>изме­ряется </a:t>
            </a:r>
            <a:r>
              <a:rPr lang="ru-RU" dirty="0" smtClean="0"/>
              <a:t>при </a:t>
            </a:r>
            <a:r>
              <a:rPr lang="ru-RU" dirty="0"/>
              <a:t>помо­щи весов. Масса — это физическая ве­личина, которая не изменяется в за­висимости от положения объекта на Земле или над ней.</a:t>
            </a:r>
          </a:p>
          <a:p>
            <a:r>
              <a:rPr lang="ru-RU" i="1" dirty="0" smtClean="0"/>
              <a:t>Объем</a:t>
            </a:r>
            <a:r>
              <a:rPr lang="ru-RU" dirty="0" smtClean="0"/>
              <a:t> </a:t>
            </a:r>
            <a:r>
              <a:rPr lang="ru-RU" i="1" dirty="0"/>
              <a:t>(</a:t>
            </a:r>
            <a:r>
              <a:rPr lang="en-US" i="1" dirty="0"/>
              <a:t>V</a:t>
            </a:r>
            <a:r>
              <a:rPr lang="ru-RU" i="1" dirty="0"/>
              <a:t>)</a:t>
            </a:r>
            <a:r>
              <a:rPr lang="ru-RU" dirty="0"/>
              <a:t> - </a:t>
            </a:r>
            <a:r>
              <a:rPr lang="ru-RU" b="1" dirty="0"/>
              <a:t>Объем</a:t>
            </a:r>
            <a:r>
              <a:rPr lang="ru-RU" dirty="0"/>
              <a:t> — количественная характеристика пространства, занимаемого телом или </a:t>
            </a:r>
            <a:r>
              <a:rPr lang="ru-RU" b="1" dirty="0"/>
              <a:t>веществом</a:t>
            </a:r>
            <a:r>
              <a:rPr lang="ru-RU" dirty="0" smtClean="0"/>
              <a:t>. </a:t>
            </a:r>
          </a:p>
          <a:p>
            <a:r>
              <a:rPr lang="ru-RU" i="1" dirty="0" smtClean="0"/>
              <a:t>Давление </a:t>
            </a:r>
            <a:r>
              <a:rPr lang="ru-RU" i="1" dirty="0"/>
              <a:t>(Р) -</a:t>
            </a:r>
            <a:r>
              <a:rPr lang="ru-RU" dirty="0"/>
              <a:t> характеризует взаимодействие с внешним окружением, измеряемое как сила, приходящаяся на единицу площади поверхности. </a:t>
            </a:r>
          </a:p>
          <a:p>
            <a:pPr algn="just">
              <a:buNone/>
            </a:pPr>
            <a:r>
              <a:rPr lang="ru-RU" i="1" dirty="0"/>
              <a:t>Температура (Т)</a:t>
            </a:r>
            <a:r>
              <a:rPr lang="ru-RU" dirty="0"/>
              <a:t>, </a:t>
            </a:r>
            <a:r>
              <a:rPr lang="ru-RU" dirty="0" smtClean="0"/>
              <a:t>определяется </a:t>
            </a:r>
            <a:r>
              <a:rPr lang="ru-RU" dirty="0"/>
              <a:t>интенсивностью теплового движения молекул, образующих систему, не простое понятие, оно включает в себя понятие разности теплоты. Между телами различной температуры происходит теплоперенос, приводящий к выравниванию температур. Абсолютная шкала температур основана на втором законе термодинамики. Ее начало находится на абсолютном </a:t>
            </a:r>
            <a:r>
              <a:rPr lang="ru-RU" dirty="0" smtClean="0"/>
              <a:t>нуле.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Абсолютный ноль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составляет – 273</a:t>
            </a:r>
            <a:r>
              <a:rPr lang="en-US" dirty="0">
                <a:solidFill>
                  <a:schemeClr val="tx1"/>
                </a:solidFill>
              </a:rPr>
              <a:t>º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К. </a:t>
            </a:r>
          </a:p>
          <a:p>
            <a:pPr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 smtClean="0"/>
              <a:t>При </a:t>
            </a:r>
            <a:r>
              <a:rPr lang="ru-RU" i="1" dirty="0"/>
              <a:t>абсолютном нуле</a:t>
            </a:r>
            <a:r>
              <a:rPr lang="ru-RU" dirty="0"/>
              <a:t> часть энергии любого вещества, которая зависит от температуры (тепловая энергия), равна нулю, хотя энергия частиц, составляющих вещество, при нулевой температуре, естественно, не исчезает. </a:t>
            </a:r>
          </a:p>
          <a:p>
            <a:pPr algn="just">
              <a:buNone/>
            </a:pPr>
            <a:endParaRPr lang="ru-RU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1085</TotalTime>
  <Words>522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Georgia</vt:lpstr>
      <vt:lpstr>Times New Roman</vt:lpstr>
      <vt:lpstr>Trebuchet MS</vt:lpstr>
      <vt:lpstr>Тема1</vt:lpstr>
      <vt:lpstr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 </vt:lpstr>
      <vt:lpstr>План:</vt:lpstr>
      <vt:lpstr>1 Введение в термодинамику</vt:lpstr>
      <vt:lpstr>1 Основные понятия кинетики и термодинамики</vt:lpstr>
      <vt:lpstr>2 Термодинамические системы </vt:lpstr>
      <vt:lpstr>Открытые термодинамические системы</vt:lpstr>
      <vt:lpstr>Термодинамические параметры ТС</vt:lpstr>
      <vt:lpstr>Термодинамические параметры ТС</vt:lpstr>
      <vt:lpstr>Свойства термодинамической системы</vt:lpstr>
      <vt:lpstr>Термодинамический процесс</vt:lpstr>
      <vt:lpstr>Термодинамический процесс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МИНОБРНАУКИ России ФЕДЕРАЛЬНОЕ ГОСУДАРСТВЕННОЕ  БЮДЖЕТНОЕ ОБРАЗОВАТЕЛЬНОЕ УЧРЕЖДЕНИЕ ВЫСШЕГО ПРОФЕССИОНАЛЬНОГО ОБРАЗОВАНИЯ «ОРЕНБУРГСКИЙ ГОСУДАРСТВЕННЫЙ УНИВЕРСИТЕТ»   (ОГУ)  Химико-биологический факультет   Кафедра биохимии и микробиологии</dc:title>
  <dc:creator>Марина Лавренова</dc:creator>
  <cp:lastModifiedBy>Ольга</cp:lastModifiedBy>
  <cp:revision>102</cp:revision>
  <dcterms:created xsi:type="dcterms:W3CDTF">2016-02-04T06:22:46Z</dcterms:created>
  <dcterms:modified xsi:type="dcterms:W3CDTF">2020-10-26T06:00:48Z</dcterms:modified>
</cp:coreProperties>
</file>