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2.xml" ContentType="application/vnd.openxmlformats-officedocument.presentationml.comment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3.xml" ContentType="application/vnd.openxmlformats-officedocument.presentationml.comment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omments/comment4.xml" ContentType="application/vnd.openxmlformats-officedocument.presentationml.comment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omments/comment5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58" r:id="rId6"/>
    <p:sldId id="269" r:id="rId7"/>
    <p:sldId id="259" r:id="rId8"/>
    <p:sldId id="260" r:id="rId9"/>
    <p:sldId id="264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льга" initials="О" lastIdx="9" clrIdx="0">
    <p:extLst>
      <p:ext uri="{19B8F6BF-5375-455C-9EA6-DF929625EA0E}">
        <p15:presenceInfo xmlns:p15="http://schemas.microsoft.com/office/powerpoint/2012/main" userId="Ольг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5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8:28:31.847" idx="2">
    <p:pos x="4385" y="1071"/>
    <p:text>Это означает, что содержание энергии (U) в термодинамической системе увеличивается при совершении ТС работы (А) или передачи тепла (Q):</p:text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8:27:11.576" idx="1">
    <p:pos x="4676" y="2621"/>
    <p:text>При экзотермическом процессе – выделенная ТС теплота считается отрицательной величиной (теплосодержание системы уменьшается), т. к. положительным условно считается тепло, полученное ТС (+Н) - это эндотермический процесс, сопровождающийся увеличением теплосодержания ТС. Протекающие в живых организмах анаболические процессы представляют собой эндотермические реакции, а катаболические - экзотермические</p:text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8:35:58.202" idx="3">
    <p:pos x="5319" y="3284"/>
    <p:text>При обратимых ТП в изолированной ТС энтропия остается неизменной, при необратимых процессах она возрастает. Если в результате необратимого процесса изолированная система приходит в равновесие, то ее энтропия достигает максимума. Следовательно, изменение энтропии определяет направление ТП и одновременно условия термодинамического равновесия.</p:text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8:46:09.131" idx="4">
    <p:pos x="1678" y="1435"/>
    <p:text/>
    <p:extLst>
      <p:ext uri="{C676402C-5697-4E1C-873F-D02D1690AC5C}">
        <p15:threadingInfo xmlns:p15="http://schemas.microsoft.com/office/powerpoint/2012/main" timeZoneBias="-300"/>
      </p:ext>
    </p:extLst>
  </p:cm>
  <p:cm authorId="1" dt="2017-03-26T18:47:21.519" idx="7">
    <p:pos x="804" y="3716"/>
    <p:text>где ΔH – изменение теплосодержания  ли энтальпии ТС;
       Т – температура;
       ΔS – энтропия;
       ΔР – давление;
       V – объем.</p:text>
    <p:extLst>
      <p:ext uri="{C676402C-5697-4E1C-873F-D02D1690AC5C}">
        <p15:threadingInfo xmlns:p15="http://schemas.microsoft.com/office/powerpoint/2012/main" timeZoneBias="-300"/>
      </p:ext>
    </p:extLst>
  </p:cm>
  <p:cm authorId="1" dt="2017-03-26T18:47:45.479" idx="8">
    <p:pos x="1415" y="2650"/>
    <p:text/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9:07:56.761" idx="9">
    <p:pos x="3691" y="3458"/>
    <p:text>где G – энергия Гиббса;
       Т – температура;
       S – энтропия;
       Н - энтальпия.</p:text>
    <p:extLst>
      <p:ext uri="{C676402C-5697-4E1C-873F-D02D1690AC5C}">
        <p15:threadingInfo xmlns:p15="http://schemas.microsoft.com/office/powerpoint/2012/main" timeZoneBias="-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A345B-25C4-4BEA-8D83-F6793B1F960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59EB0E-7998-46A1-AF6A-8F76498FEAE4}">
      <dgm:prSet/>
      <dgm:spPr/>
      <dgm:t>
        <a:bodyPr/>
        <a:lstStyle/>
        <a:p>
          <a:pPr rtl="0"/>
          <a:r>
            <a:rPr lang="ru-RU" b="1" dirty="0" smtClean="0"/>
            <a:t>Первый закон термодинамики: </a:t>
          </a:r>
          <a:r>
            <a:rPr lang="ru-RU" dirty="0" smtClean="0"/>
            <a:t>энергия в ТС не может быть получена из ничего и не может быть уничтожена, а может только превращаться из одного вида в другой. </a:t>
          </a:r>
          <a:endParaRPr lang="ru-RU" dirty="0"/>
        </a:p>
      </dgm:t>
    </dgm:pt>
    <dgm:pt modelId="{A9A66BED-9FE1-4E84-A0CE-A2DB5F6CCF5C}" type="parTrans" cxnId="{089E1E8B-FC14-4FEC-9D11-E4D1AFC32F04}">
      <dgm:prSet/>
      <dgm:spPr/>
      <dgm:t>
        <a:bodyPr/>
        <a:lstStyle/>
        <a:p>
          <a:endParaRPr lang="ru-RU"/>
        </a:p>
      </dgm:t>
    </dgm:pt>
    <dgm:pt modelId="{CFB31FA6-F15F-4E94-9459-5DEEC3144B55}" type="sibTrans" cxnId="{089E1E8B-FC14-4FEC-9D11-E4D1AFC32F04}">
      <dgm:prSet/>
      <dgm:spPr/>
      <dgm:t>
        <a:bodyPr/>
        <a:lstStyle/>
        <a:p>
          <a:endParaRPr lang="ru-RU"/>
        </a:p>
      </dgm:t>
    </dgm:pt>
    <dgm:pt modelId="{36DCB31A-F534-411E-94AB-C9807E81500D}">
      <dgm:prSet/>
      <dgm:spPr/>
      <dgm:t>
        <a:bodyPr/>
        <a:lstStyle/>
        <a:p>
          <a:pPr algn="ctr" rtl="0"/>
          <a:r>
            <a:rPr lang="ru-RU" dirty="0" smtClean="0"/>
            <a:t>ΔU = A + Q,   </a:t>
          </a:r>
        </a:p>
        <a:p>
          <a:pPr algn="l" rtl="0"/>
          <a:r>
            <a:rPr lang="ru-RU" dirty="0" smtClean="0"/>
            <a:t>где ΔU – изменение энергии ТС;</a:t>
          </a:r>
        </a:p>
        <a:p>
          <a:pPr algn="l"/>
          <a:r>
            <a:rPr lang="ru-RU" dirty="0" smtClean="0"/>
            <a:t>А -    работа ТС;</a:t>
          </a:r>
        </a:p>
        <a:p>
          <a:pPr algn="l"/>
          <a:r>
            <a:rPr lang="ru-RU" dirty="0" smtClean="0"/>
            <a:t>Q – теплота ТС                                                   	</a:t>
          </a:r>
          <a:endParaRPr lang="ru-RU" dirty="0"/>
        </a:p>
      </dgm:t>
    </dgm:pt>
    <dgm:pt modelId="{C192D536-8AEC-417A-B633-A8A3D6CC8DF7}" type="parTrans" cxnId="{D1542460-7E07-4703-A4CE-5311FD57D07C}">
      <dgm:prSet/>
      <dgm:spPr/>
      <dgm:t>
        <a:bodyPr/>
        <a:lstStyle/>
        <a:p>
          <a:endParaRPr lang="ru-RU"/>
        </a:p>
      </dgm:t>
    </dgm:pt>
    <dgm:pt modelId="{1CAEB48E-C0B6-4FCA-B638-037DB0D7E202}" type="sibTrans" cxnId="{D1542460-7E07-4703-A4CE-5311FD57D07C}">
      <dgm:prSet/>
      <dgm:spPr/>
      <dgm:t>
        <a:bodyPr/>
        <a:lstStyle/>
        <a:p>
          <a:endParaRPr lang="ru-RU"/>
        </a:p>
      </dgm:t>
    </dgm:pt>
    <dgm:pt modelId="{BAE2B732-8A90-4FF8-8484-72B88C9062BA}">
      <dgm:prSet/>
      <dgm:spPr/>
      <dgm:t>
        <a:bodyPr/>
        <a:lstStyle/>
        <a:p>
          <a:pPr rtl="0"/>
          <a:r>
            <a:rPr lang="ru-RU" dirty="0" smtClean="0"/>
            <a:t>В случае ТП, когда изменение энергии системы ΔU = 0, </a:t>
          </a:r>
        </a:p>
        <a:p>
          <a:pPr rtl="0"/>
          <a:r>
            <a:rPr lang="ru-RU" dirty="0" smtClean="0"/>
            <a:t>то A = - Q, отсюда невозможность создания вечного двигателя первого рода </a:t>
          </a:r>
          <a:endParaRPr lang="ru-RU" dirty="0"/>
        </a:p>
      </dgm:t>
    </dgm:pt>
    <dgm:pt modelId="{8EA451EC-344C-4F9A-8952-CD6EFB673C46}" type="parTrans" cxnId="{46452795-0B05-44A6-8420-18622A85B631}">
      <dgm:prSet/>
      <dgm:spPr/>
      <dgm:t>
        <a:bodyPr/>
        <a:lstStyle/>
        <a:p>
          <a:endParaRPr lang="ru-RU"/>
        </a:p>
      </dgm:t>
    </dgm:pt>
    <dgm:pt modelId="{F82233E9-F41F-4357-968F-8015D194115B}" type="sibTrans" cxnId="{46452795-0B05-44A6-8420-18622A85B631}">
      <dgm:prSet/>
      <dgm:spPr/>
      <dgm:t>
        <a:bodyPr/>
        <a:lstStyle/>
        <a:p>
          <a:endParaRPr lang="ru-RU"/>
        </a:p>
      </dgm:t>
    </dgm:pt>
    <dgm:pt modelId="{A411816C-3391-4788-B04B-1055DF9A1980}" type="pres">
      <dgm:prSet presAssocID="{1ECA345B-25C4-4BEA-8D83-F6793B1F960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44AE6E-2569-49C9-AE92-1D7147928A02}" type="pres">
      <dgm:prSet presAssocID="{2B59EB0E-7998-46A1-AF6A-8F76498FEAE4}" presName="parentText" presStyleLbl="node1" presStyleIdx="0" presStyleCnt="3" custScaleY="70582" custLinFactNeighborX="133" custLinFactNeighborY="743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583ADE-5E29-4A48-99A9-73F1ECC563AD}" type="pres">
      <dgm:prSet presAssocID="{CFB31FA6-F15F-4E94-9459-5DEEC3144B55}" presName="spacer" presStyleCnt="0"/>
      <dgm:spPr/>
    </dgm:pt>
    <dgm:pt modelId="{7422A01F-42CD-4CA4-B5E7-A3DCBBF7C80A}" type="pres">
      <dgm:prSet presAssocID="{36DCB31A-F534-411E-94AB-C9807E81500D}" presName="parentText" presStyleLbl="node1" presStyleIdx="1" presStyleCnt="3" custScaleY="112946" custLinFactNeighborX="33" custLinFactNeighborY="82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19F691-F5CC-4806-BB00-72264205D716}" type="pres">
      <dgm:prSet presAssocID="{1CAEB48E-C0B6-4FCA-B638-037DB0D7E202}" presName="spacer" presStyleCnt="0"/>
      <dgm:spPr/>
    </dgm:pt>
    <dgm:pt modelId="{164D9040-600D-4275-BEFF-99CB154B6B62}" type="pres">
      <dgm:prSet presAssocID="{BAE2B732-8A90-4FF8-8484-72B88C9062BA}" presName="parentText" presStyleLbl="node1" presStyleIdx="2" presStyleCnt="3" custScaleY="101362" custLinFactY="1532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2A8FEF-3D41-4044-A225-0E90CB677AA6}" type="presOf" srcId="{1ECA345B-25C4-4BEA-8D83-F6793B1F9602}" destId="{A411816C-3391-4788-B04B-1055DF9A1980}" srcOrd="0" destOrd="0" presId="urn:microsoft.com/office/officeart/2005/8/layout/vList2"/>
    <dgm:cxn modelId="{46452795-0B05-44A6-8420-18622A85B631}" srcId="{1ECA345B-25C4-4BEA-8D83-F6793B1F9602}" destId="{BAE2B732-8A90-4FF8-8484-72B88C9062BA}" srcOrd="2" destOrd="0" parTransId="{8EA451EC-344C-4F9A-8952-CD6EFB673C46}" sibTransId="{F82233E9-F41F-4357-968F-8015D194115B}"/>
    <dgm:cxn modelId="{089E1E8B-FC14-4FEC-9D11-E4D1AFC32F04}" srcId="{1ECA345B-25C4-4BEA-8D83-F6793B1F9602}" destId="{2B59EB0E-7998-46A1-AF6A-8F76498FEAE4}" srcOrd="0" destOrd="0" parTransId="{A9A66BED-9FE1-4E84-A0CE-A2DB5F6CCF5C}" sibTransId="{CFB31FA6-F15F-4E94-9459-5DEEC3144B55}"/>
    <dgm:cxn modelId="{D1542460-7E07-4703-A4CE-5311FD57D07C}" srcId="{1ECA345B-25C4-4BEA-8D83-F6793B1F9602}" destId="{36DCB31A-F534-411E-94AB-C9807E81500D}" srcOrd="1" destOrd="0" parTransId="{C192D536-8AEC-417A-B633-A8A3D6CC8DF7}" sibTransId="{1CAEB48E-C0B6-4FCA-B638-037DB0D7E202}"/>
    <dgm:cxn modelId="{FB722FF5-E7E5-4B78-BB27-E3E7A61101E4}" type="presOf" srcId="{BAE2B732-8A90-4FF8-8484-72B88C9062BA}" destId="{164D9040-600D-4275-BEFF-99CB154B6B62}" srcOrd="0" destOrd="0" presId="urn:microsoft.com/office/officeart/2005/8/layout/vList2"/>
    <dgm:cxn modelId="{29EF2603-55A9-47CD-B4D4-BD1B34C5AAF2}" type="presOf" srcId="{2B59EB0E-7998-46A1-AF6A-8F76498FEAE4}" destId="{D344AE6E-2569-49C9-AE92-1D7147928A02}" srcOrd="0" destOrd="0" presId="urn:microsoft.com/office/officeart/2005/8/layout/vList2"/>
    <dgm:cxn modelId="{CCC6340D-C9D4-45CB-B8C2-FE5AE1E45C07}" type="presOf" srcId="{36DCB31A-F534-411E-94AB-C9807E81500D}" destId="{7422A01F-42CD-4CA4-B5E7-A3DCBBF7C80A}" srcOrd="0" destOrd="0" presId="urn:microsoft.com/office/officeart/2005/8/layout/vList2"/>
    <dgm:cxn modelId="{2FACCBC6-5AB6-40C4-AAF1-30C66512E612}" type="presParOf" srcId="{A411816C-3391-4788-B04B-1055DF9A1980}" destId="{D344AE6E-2569-49C9-AE92-1D7147928A02}" srcOrd="0" destOrd="0" presId="urn:microsoft.com/office/officeart/2005/8/layout/vList2"/>
    <dgm:cxn modelId="{CDA7A7C5-7310-4C8F-ABD8-988CABF61C00}" type="presParOf" srcId="{A411816C-3391-4788-B04B-1055DF9A1980}" destId="{87583ADE-5E29-4A48-99A9-73F1ECC563AD}" srcOrd="1" destOrd="0" presId="urn:microsoft.com/office/officeart/2005/8/layout/vList2"/>
    <dgm:cxn modelId="{042197AD-0CB3-46B5-8694-554780B3E730}" type="presParOf" srcId="{A411816C-3391-4788-B04B-1055DF9A1980}" destId="{7422A01F-42CD-4CA4-B5E7-A3DCBBF7C80A}" srcOrd="2" destOrd="0" presId="urn:microsoft.com/office/officeart/2005/8/layout/vList2"/>
    <dgm:cxn modelId="{293939A6-77DF-4A08-A15F-F3CD9E3FABD4}" type="presParOf" srcId="{A411816C-3391-4788-B04B-1055DF9A1980}" destId="{1D19F691-F5CC-4806-BB00-72264205D716}" srcOrd="3" destOrd="0" presId="urn:microsoft.com/office/officeart/2005/8/layout/vList2"/>
    <dgm:cxn modelId="{FA9E3DD2-640D-41E7-86C8-1C793B7378B8}" type="presParOf" srcId="{A411816C-3391-4788-B04B-1055DF9A1980}" destId="{164D9040-600D-4275-BEFF-99CB154B6B6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9D1C8E-B1D6-4B61-97AD-3A78E060F93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4DD5137-B65F-4566-8E56-248B259F17E0}">
      <dgm:prSet/>
      <dgm:spPr/>
      <dgm:t>
        <a:bodyPr/>
        <a:lstStyle/>
        <a:p>
          <a:pPr rtl="0"/>
          <a:r>
            <a:rPr lang="ru-RU" i="1" dirty="0" smtClean="0"/>
            <a:t>Теплота превращения в ТС не зависит от пути протекания ТП </a:t>
          </a:r>
          <a:endParaRPr lang="ru-RU" dirty="0"/>
        </a:p>
      </dgm:t>
    </dgm:pt>
    <dgm:pt modelId="{A2F889A1-E424-48B4-967E-8414EF4BF3DA}" type="parTrans" cxnId="{20800277-EC35-48E2-9F64-9CD30373CD04}">
      <dgm:prSet/>
      <dgm:spPr/>
      <dgm:t>
        <a:bodyPr/>
        <a:lstStyle/>
        <a:p>
          <a:endParaRPr lang="ru-RU"/>
        </a:p>
      </dgm:t>
    </dgm:pt>
    <dgm:pt modelId="{B5C7729C-11B3-4752-B987-798F88812563}" type="sibTrans" cxnId="{20800277-EC35-48E2-9F64-9CD30373CD04}">
      <dgm:prSet/>
      <dgm:spPr/>
      <dgm:t>
        <a:bodyPr/>
        <a:lstStyle/>
        <a:p>
          <a:endParaRPr lang="ru-RU"/>
        </a:p>
      </dgm:t>
    </dgm:pt>
    <dgm:pt modelId="{27118643-64AA-4DD7-A54D-AD1F2BA079B4}">
      <dgm:prSet/>
      <dgm:spPr/>
      <dgm:t>
        <a:bodyPr/>
        <a:lstStyle/>
        <a:p>
          <a:r>
            <a:rPr lang="ru-RU" dirty="0" smtClean="0"/>
            <a:t>Н = U + PV,</a:t>
          </a:r>
          <a:endParaRPr lang="ru-RU" dirty="0"/>
        </a:p>
      </dgm:t>
    </dgm:pt>
    <dgm:pt modelId="{E0334AF6-4982-4FF3-819A-28C46804D136}" type="parTrans" cxnId="{C36E3600-EC06-4927-8ACF-B19DD8131ABB}">
      <dgm:prSet/>
      <dgm:spPr/>
      <dgm:t>
        <a:bodyPr/>
        <a:lstStyle/>
        <a:p>
          <a:endParaRPr lang="ru-RU"/>
        </a:p>
      </dgm:t>
    </dgm:pt>
    <dgm:pt modelId="{CD4557BD-65C5-4DD4-A2F2-B07936AC7FA9}" type="sibTrans" cxnId="{C36E3600-EC06-4927-8ACF-B19DD8131ABB}">
      <dgm:prSet/>
      <dgm:spPr/>
      <dgm:t>
        <a:bodyPr/>
        <a:lstStyle/>
        <a:p>
          <a:endParaRPr lang="ru-RU"/>
        </a:p>
      </dgm:t>
    </dgm:pt>
    <dgm:pt modelId="{DF79E6A6-0F07-4C17-BA24-28D64D302EC0}">
      <dgm:prSet/>
      <dgm:spPr/>
      <dgm:t>
        <a:bodyPr/>
        <a:lstStyle/>
        <a:p>
          <a:r>
            <a:rPr lang="en-US" dirty="0" smtClean="0"/>
            <a:t>U</a:t>
          </a:r>
          <a:r>
            <a:rPr lang="ru-RU" dirty="0" smtClean="0"/>
            <a:t>- внутренняя энергия ТС;</a:t>
          </a:r>
          <a:endParaRPr lang="ru-RU" dirty="0"/>
        </a:p>
      </dgm:t>
    </dgm:pt>
    <dgm:pt modelId="{61DA7884-2CF3-40A2-B3BF-BE8905B0F4EB}" type="parTrans" cxnId="{04C33D74-E0CF-48CB-BC2F-8526B4F0E009}">
      <dgm:prSet/>
      <dgm:spPr/>
      <dgm:t>
        <a:bodyPr/>
        <a:lstStyle/>
        <a:p>
          <a:endParaRPr lang="ru-RU"/>
        </a:p>
      </dgm:t>
    </dgm:pt>
    <dgm:pt modelId="{323C066D-A479-47D3-989A-0FD569E72A47}" type="sibTrans" cxnId="{04C33D74-E0CF-48CB-BC2F-8526B4F0E009}">
      <dgm:prSet/>
      <dgm:spPr/>
      <dgm:t>
        <a:bodyPr/>
        <a:lstStyle/>
        <a:p>
          <a:endParaRPr lang="ru-RU"/>
        </a:p>
      </dgm:t>
    </dgm:pt>
    <dgm:pt modelId="{EBB7BBF8-AFE7-46F7-9A55-2A7CAA89C85A}">
      <dgm:prSet/>
      <dgm:spPr/>
      <dgm:t>
        <a:bodyPr/>
        <a:lstStyle/>
        <a:p>
          <a:r>
            <a:rPr lang="ru-RU" smtClean="0"/>
            <a:t>Р – давление в ТС;</a:t>
          </a:r>
          <a:endParaRPr lang="ru-RU"/>
        </a:p>
      </dgm:t>
    </dgm:pt>
    <dgm:pt modelId="{1AFFEBCE-9CEE-4B60-8B10-3C681A2C780D}" type="parTrans" cxnId="{9A71DAF3-A1C6-4C5B-9107-6F99EBD53E36}">
      <dgm:prSet/>
      <dgm:spPr/>
      <dgm:t>
        <a:bodyPr/>
        <a:lstStyle/>
        <a:p>
          <a:endParaRPr lang="ru-RU"/>
        </a:p>
      </dgm:t>
    </dgm:pt>
    <dgm:pt modelId="{749BFC1A-3C5D-4F9F-BCF5-5D4868F4CFFA}" type="sibTrans" cxnId="{9A71DAF3-A1C6-4C5B-9107-6F99EBD53E36}">
      <dgm:prSet/>
      <dgm:spPr/>
      <dgm:t>
        <a:bodyPr/>
        <a:lstStyle/>
        <a:p>
          <a:endParaRPr lang="ru-RU"/>
        </a:p>
      </dgm:t>
    </dgm:pt>
    <dgm:pt modelId="{84288BCB-E1EF-415C-BD42-0E9C696377C5}">
      <dgm:prSet/>
      <dgm:spPr/>
      <dgm:t>
        <a:bodyPr/>
        <a:lstStyle/>
        <a:p>
          <a:r>
            <a:rPr lang="en-US" dirty="0" smtClean="0"/>
            <a:t>V</a:t>
          </a:r>
          <a:r>
            <a:rPr lang="ru-RU" dirty="0" smtClean="0"/>
            <a:t> – объем ТС. </a:t>
          </a:r>
          <a:endParaRPr lang="ru-RU" dirty="0"/>
        </a:p>
      </dgm:t>
    </dgm:pt>
    <dgm:pt modelId="{9CDC2F6B-5C06-48F5-B0DD-603CC5D0885C}" type="parTrans" cxnId="{E4CF0287-33DC-4345-92CF-23C7F9E160CC}">
      <dgm:prSet/>
      <dgm:spPr/>
      <dgm:t>
        <a:bodyPr/>
        <a:lstStyle/>
        <a:p>
          <a:endParaRPr lang="ru-RU"/>
        </a:p>
      </dgm:t>
    </dgm:pt>
    <dgm:pt modelId="{C44BBC13-4A2D-4225-8525-C608F965DDDE}" type="sibTrans" cxnId="{E4CF0287-33DC-4345-92CF-23C7F9E160CC}">
      <dgm:prSet/>
      <dgm:spPr/>
      <dgm:t>
        <a:bodyPr/>
        <a:lstStyle/>
        <a:p>
          <a:endParaRPr lang="ru-RU"/>
        </a:p>
      </dgm:t>
    </dgm:pt>
    <dgm:pt modelId="{1C43DB72-4CDA-4855-9B98-454B9C8A3C89}">
      <dgm:prSet/>
      <dgm:spPr/>
      <dgm:t>
        <a:bodyPr/>
        <a:lstStyle/>
        <a:p>
          <a:r>
            <a:rPr lang="ru-RU" dirty="0" smtClean="0"/>
            <a:t>где Н - энтальпия (или теплосодержание ТС);</a:t>
          </a:r>
          <a:endParaRPr lang="ru-RU" dirty="0"/>
        </a:p>
      </dgm:t>
    </dgm:pt>
    <dgm:pt modelId="{8565472E-1F05-404B-9FA1-69D6E5810A50}" type="parTrans" cxnId="{1568B548-1C00-49A7-B410-61C76D69ABDB}">
      <dgm:prSet/>
      <dgm:spPr/>
      <dgm:t>
        <a:bodyPr/>
        <a:lstStyle/>
        <a:p>
          <a:endParaRPr lang="ru-RU"/>
        </a:p>
      </dgm:t>
    </dgm:pt>
    <dgm:pt modelId="{9D315890-1BD0-4414-AC4A-705BD85745D7}" type="sibTrans" cxnId="{1568B548-1C00-49A7-B410-61C76D69ABDB}">
      <dgm:prSet/>
      <dgm:spPr/>
      <dgm:t>
        <a:bodyPr/>
        <a:lstStyle/>
        <a:p>
          <a:endParaRPr lang="ru-RU"/>
        </a:p>
      </dgm:t>
    </dgm:pt>
    <dgm:pt modelId="{B1D19927-766C-42A5-8818-8F2B26937F81}" type="pres">
      <dgm:prSet presAssocID="{619D1C8E-B1D6-4B61-97AD-3A78E060F93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2B27E1-66A5-4A46-9B4E-010882DB49B5}" type="pres">
      <dgm:prSet presAssocID="{74DD5137-B65F-4566-8E56-248B259F17E0}" presName="composite" presStyleCnt="0"/>
      <dgm:spPr/>
    </dgm:pt>
    <dgm:pt modelId="{525578E9-C0EC-456C-8A54-617077FB14DA}" type="pres">
      <dgm:prSet presAssocID="{74DD5137-B65F-4566-8E56-248B259F17E0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7DF60D-2BEF-45BB-BDE8-1783BA8CD61E}" type="pres">
      <dgm:prSet presAssocID="{74DD5137-B65F-4566-8E56-248B259F17E0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6E3600-EC06-4927-8ACF-B19DD8131ABB}" srcId="{74DD5137-B65F-4566-8E56-248B259F17E0}" destId="{27118643-64AA-4DD7-A54D-AD1F2BA079B4}" srcOrd="0" destOrd="0" parTransId="{E0334AF6-4982-4FF3-819A-28C46804D136}" sibTransId="{CD4557BD-65C5-4DD4-A2F2-B07936AC7FA9}"/>
    <dgm:cxn modelId="{E4CF0287-33DC-4345-92CF-23C7F9E160CC}" srcId="{74DD5137-B65F-4566-8E56-248B259F17E0}" destId="{84288BCB-E1EF-415C-BD42-0E9C696377C5}" srcOrd="4" destOrd="0" parTransId="{9CDC2F6B-5C06-48F5-B0DD-603CC5D0885C}" sibTransId="{C44BBC13-4A2D-4225-8525-C608F965DDDE}"/>
    <dgm:cxn modelId="{A0F07199-8F98-401C-A7F2-7DC5FFBCA335}" type="presOf" srcId="{84288BCB-E1EF-415C-BD42-0E9C696377C5}" destId="{617DF60D-2BEF-45BB-BDE8-1783BA8CD61E}" srcOrd="0" destOrd="4" presId="urn:microsoft.com/office/officeart/2005/8/layout/chevron2"/>
    <dgm:cxn modelId="{20800277-EC35-48E2-9F64-9CD30373CD04}" srcId="{619D1C8E-B1D6-4B61-97AD-3A78E060F938}" destId="{74DD5137-B65F-4566-8E56-248B259F17E0}" srcOrd="0" destOrd="0" parTransId="{A2F889A1-E424-48B4-967E-8414EF4BF3DA}" sibTransId="{B5C7729C-11B3-4752-B987-798F88812563}"/>
    <dgm:cxn modelId="{D7DBEABD-542E-4A28-940B-804B1C1E5775}" type="presOf" srcId="{74DD5137-B65F-4566-8E56-248B259F17E0}" destId="{525578E9-C0EC-456C-8A54-617077FB14DA}" srcOrd="0" destOrd="0" presId="urn:microsoft.com/office/officeart/2005/8/layout/chevron2"/>
    <dgm:cxn modelId="{74FF7D90-2FDD-40B4-8DB5-D0BE0AED6604}" type="presOf" srcId="{619D1C8E-B1D6-4B61-97AD-3A78E060F938}" destId="{B1D19927-766C-42A5-8818-8F2B26937F81}" srcOrd="0" destOrd="0" presId="urn:microsoft.com/office/officeart/2005/8/layout/chevron2"/>
    <dgm:cxn modelId="{D00CF01A-3227-4ACD-AD7F-75B769972C45}" type="presOf" srcId="{DF79E6A6-0F07-4C17-BA24-28D64D302EC0}" destId="{617DF60D-2BEF-45BB-BDE8-1783BA8CD61E}" srcOrd="0" destOrd="2" presId="urn:microsoft.com/office/officeart/2005/8/layout/chevron2"/>
    <dgm:cxn modelId="{04C33D74-E0CF-48CB-BC2F-8526B4F0E009}" srcId="{74DD5137-B65F-4566-8E56-248B259F17E0}" destId="{DF79E6A6-0F07-4C17-BA24-28D64D302EC0}" srcOrd="2" destOrd="0" parTransId="{61DA7884-2CF3-40A2-B3BF-BE8905B0F4EB}" sibTransId="{323C066D-A479-47D3-989A-0FD569E72A47}"/>
    <dgm:cxn modelId="{1568B548-1C00-49A7-B410-61C76D69ABDB}" srcId="{74DD5137-B65F-4566-8E56-248B259F17E0}" destId="{1C43DB72-4CDA-4855-9B98-454B9C8A3C89}" srcOrd="1" destOrd="0" parTransId="{8565472E-1F05-404B-9FA1-69D6E5810A50}" sibTransId="{9D315890-1BD0-4414-AC4A-705BD85745D7}"/>
    <dgm:cxn modelId="{F4533E99-B210-4BAF-ADD2-3EE2E41755B6}" type="presOf" srcId="{27118643-64AA-4DD7-A54D-AD1F2BA079B4}" destId="{617DF60D-2BEF-45BB-BDE8-1783BA8CD61E}" srcOrd="0" destOrd="0" presId="urn:microsoft.com/office/officeart/2005/8/layout/chevron2"/>
    <dgm:cxn modelId="{9A71DAF3-A1C6-4C5B-9107-6F99EBD53E36}" srcId="{74DD5137-B65F-4566-8E56-248B259F17E0}" destId="{EBB7BBF8-AFE7-46F7-9A55-2A7CAA89C85A}" srcOrd="3" destOrd="0" parTransId="{1AFFEBCE-9CEE-4B60-8B10-3C681A2C780D}" sibTransId="{749BFC1A-3C5D-4F9F-BCF5-5D4868F4CFFA}"/>
    <dgm:cxn modelId="{CB41F3F8-C882-4EEA-9BAE-F451EAD46276}" type="presOf" srcId="{1C43DB72-4CDA-4855-9B98-454B9C8A3C89}" destId="{617DF60D-2BEF-45BB-BDE8-1783BA8CD61E}" srcOrd="0" destOrd="1" presId="urn:microsoft.com/office/officeart/2005/8/layout/chevron2"/>
    <dgm:cxn modelId="{EF082872-9AF3-4A15-A444-2893AB474512}" type="presOf" srcId="{EBB7BBF8-AFE7-46F7-9A55-2A7CAA89C85A}" destId="{617DF60D-2BEF-45BB-BDE8-1783BA8CD61E}" srcOrd="0" destOrd="3" presId="urn:microsoft.com/office/officeart/2005/8/layout/chevron2"/>
    <dgm:cxn modelId="{FEED5240-40A9-4D6C-A528-7B88E814B057}" type="presParOf" srcId="{B1D19927-766C-42A5-8818-8F2B26937F81}" destId="{B92B27E1-66A5-4A46-9B4E-010882DB49B5}" srcOrd="0" destOrd="0" presId="urn:microsoft.com/office/officeart/2005/8/layout/chevron2"/>
    <dgm:cxn modelId="{1CB8D531-3C74-49D3-AC1E-1714DA61D59B}" type="presParOf" srcId="{B92B27E1-66A5-4A46-9B4E-010882DB49B5}" destId="{525578E9-C0EC-456C-8A54-617077FB14DA}" srcOrd="0" destOrd="0" presId="urn:microsoft.com/office/officeart/2005/8/layout/chevron2"/>
    <dgm:cxn modelId="{3DDF3BB2-B75A-4FC1-97DF-8B72FFC82F7E}" type="presParOf" srcId="{B92B27E1-66A5-4A46-9B4E-010882DB49B5}" destId="{617DF60D-2BEF-45BB-BDE8-1783BA8CD61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17CD95-3B5F-4489-BD97-5D89ABA3B33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206CEF-88EA-4C53-AC79-2B810B3B2611}">
      <dgm:prSet/>
      <dgm:spPr/>
      <dgm:t>
        <a:bodyPr/>
        <a:lstStyle/>
        <a:p>
          <a:pPr rtl="0"/>
          <a:r>
            <a:rPr lang="ru-RU" smtClean="0"/>
            <a:t>Второй закон термодинамики учитывает направление термодинамического процесса.</a:t>
          </a:r>
          <a:endParaRPr lang="ru-RU"/>
        </a:p>
      </dgm:t>
    </dgm:pt>
    <dgm:pt modelId="{0A1F103C-FAFA-464C-9979-2476F4DF0CF8}" type="parTrans" cxnId="{36496C15-28A9-4C2C-BBEC-8D0F134A272F}">
      <dgm:prSet/>
      <dgm:spPr/>
      <dgm:t>
        <a:bodyPr/>
        <a:lstStyle/>
        <a:p>
          <a:endParaRPr lang="ru-RU"/>
        </a:p>
      </dgm:t>
    </dgm:pt>
    <dgm:pt modelId="{977BA119-D410-4EC5-A813-D9DC97DC84BB}" type="sibTrans" cxnId="{36496C15-28A9-4C2C-BBEC-8D0F134A272F}">
      <dgm:prSet/>
      <dgm:spPr/>
      <dgm:t>
        <a:bodyPr/>
        <a:lstStyle/>
        <a:p>
          <a:endParaRPr lang="ru-RU"/>
        </a:p>
      </dgm:t>
    </dgm:pt>
    <dgm:pt modelId="{1F84B774-5DB8-4BFC-A986-9D04830B380C}">
      <dgm:prSet/>
      <dgm:spPr/>
      <dgm:t>
        <a:bodyPr/>
        <a:lstStyle/>
        <a:p>
          <a:pPr rtl="0"/>
          <a:r>
            <a:rPr lang="ru-RU" dirty="0" smtClean="0"/>
            <a:t>Невозможна реакция, дающая перенос тепла от тела с более низкой температурой к телу с более высокой температурой, поскольку изменяется энтропия:</a:t>
          </a:r>
          <a:endParaRPr lang="ru-RU" dirty="0"/>
        </a:p>
      </dgm:t>
    </dgm:pt>
    <dgm:pt modelId="{2B571B04-6E32-47CB-B91E-905CF5C28A16}" type="parTrans" cxnId="{FBBF5608-9439-4F2C-BC8D-44B9002F0770}">
      <dgm:prSet/>
      <dgm:spPr/>
      <dgm:t>
        <a:bodyPr/>
        <a:lstStyle/>
        <a:p>
          <a:endParaRPr lang="ru-RU"/>
        </a:p>
      </dgm:t>
    </dgm:pt>
    <dgm:pt modelId="{DC5A5C4A-6B0A-4438-A973-DB8BBCBB876D}" type="sibTrans" cxnId="{FBBF5608-9439-4F2C-BC8D-44B9002F0770}">
      <dgm:prSet/>
      <dgm:spPr/>
      <dgm:t>
        <a:bodyPr/>
        <a:lstStyle/>
        <a:p>
          <a:endParaRPr lang="ru-RU"/>
        </a:p>
      </dgm:t>
    </dgm:pt>
    <dgm:pt modelId="{1A17A42D-FA4D-4580-9E19-A35D6262A661}">
      <dgm:prSet/>
      <dgm:spPr/>
      <dgm:t>
        <a:bodyPr/>
        <a:lstStyle/>
        <a:p>
          <a:pPr algn="ctr" rtl="0"/>
          <a:r>
            <a:rPr lang="ru-RU" dirty="0" smtClean="0"/>
            <a:t>ΔS = ΔQ / T</a:t>
          </a:r>
          <a:endParaRPr lang="ru-RU" dirty="0"/>
        </a:p>
      </dgm:t>
    </dgm:pt>
    <dgm:pt modelId="{E4F22E2D-3404-47C6-A902-6D95251798CC}" type="parTrans" cxnId="{F655A103-F38C-4E9E-9D0B-4360702B3052}">
      <dgm:prSet/>
      <dgm:spPr/>
      <dgm:t>
        <a:bodyPr/>
        <a:lstStyle/>
        <a:p>
          <a:endParaRPr lang="ru-RU"/>
        </a:p>
      </dgm:t>
    </dgm:pt>
    <dgm:pt modelId="{2DF7B78B-2F87-4517-8752-E44782DA39E3}" type="sibTrans" cxnId="{F655A103-F38C-4E9E-9D0B-4360702B3052}">
      <dgm:prSet/>
      <dgm:spPr/>
      <dgm:t>
        <a:bodyPr/>
        <a:lstStyle/>
        <a:p>
          <a:endParaRPr lang="ru-RU"/>
        </a:p>
      </dgm:t>
    </dgm:pt>
    <dgm:pt modelId="{49F657B9-1646-472B-9326-3FC15042C902}">
      <dgm:prSet/>
      <dgm:spPr/>
      <dgm:t>
        <a:bodyPr/>
        <a:lstStyle/>
        <a:p>
          <a:pPr rtl="0"/>
          <a:r>
            <a:rPr lang="ru-RU" dirty="0" smtClean="0"/>
            <a:t>Работа в ТС не может быть выполнена исключительно за счет тепловой энергии </a:t>
          </a:r>
          <a:r>
            <a:rPr lang="ru-RU" dirty="0" smtClean="0"/>
            <a:t>ТС.  </a:t>
          </a:r>
          <a:r>
            <a:rPr lang="ru-RU" dirty="0" smtClean="0"/>
            <a:t>Следовательно невозможно существование вечных двигателей второго порядка.</a:t>
          </a:r>
          <a:endParaRPr lang="ru-RU" dirty="0"/>
        </a:p>
      </dgm:t>
    </dgm:pt>
    <dgm:pt modelId="{011F6314-438D-43D3-A1E7-1DDE99A8B04C}" type="parTrans" cxnId="{2BD64A6F-8895-4A0A-AC89-98929F9F91F0}">
      <dgm:prSet/>
      <dgm:spPr/>
      <dgm:t>
        <a:bodyPr/>
        <a:lstStyle/>
        <a:p>
          <a:endParaRPr lang="ru-RU"/>
        </a:p>
      </dgm:t>
    </dgm:pt>
    <dgm:pt modelId="{FDA42384-DA3F-4CA4-9DB4-F0803E3B1516}" type="sibTrans" cxnId="{2BD64A6F-8895-4A0A-AC89-98929F9F91F0}">
      <dgm:prSet/>
      <dgm:spPr/>
      <dgm:t>
        <a:bodyPr/>
        <a:lstStyle/>
        <a:p>
          <a:endParaRPr lang="ru-RU"/>
        </a:p>
      </dgm:t>
    </dgm:pt>
    <dgm:pt modelId="{2D0156D7-7D30-4831-B81E-59A9D4C444DB}" type="pres">
      <dgm:prSet presAssocID="{4C17CD95-3B5F-4489-BD97-5D89ABA3B33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FED389-9090-4052-9E05-8A102A043808}" type="pres">
      <dgm:prSet presAssocID="{FC206CEF-88EA-4C53-AC79-2B810B3B2611}" presName="parentText" presStyleLbl="node1" presStyleIdx="0" presStyleCnt="4" custLinFactY="-41485" custLinFactNeighborX="128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C9E997-D3BA-430F-A76B-DD3355342594}" type="pres">
      <dgm:prSet presAssocID="{977BA119-D410-4EC5-A813-D9DC97DC84BB}" presName="spacer" presStyleCnt="0"/>
      <dgm:spPr/>
    </dgm:pt>
    <dgm:pt modelId="{22F6A859-0CD8-4CBC-95AD-3FAFF47371AD}" type="pres">
      <dgm:prSet presAssocID="{1F84B774-5DB8-4BFC-A986-9D04830B380C}" presName="parentText" presStyleLbl="node1" presStyleIdx="1" presStyleCnt="4" custLinFactY="-3395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9F943A-699D-4848-9CE3-AA37E270A15B}" type="pres">
      <dgm:prSet presAssocID="{DC5A5C4A-6B0A-4438-A973-DB8BBCBB876D}" presName="spacer" presStyleCnt="0"/>
      <dgm:spPr/>
    </dgm:pt>
    <dgm:pt modelId="{6602C0F7-A609-4F8C-98F0-859D78C1F87A}" type="pres">
      <dgm:prSet presAssocID="{1A17A42D-FA4D-4580-9E19-A35D6262A661}" presName="parentText" presStyleLbl="node1" presStyleIdx="2" presStyleCnt="4" custLinFactY="-10205" custLinFactNeighborX="-85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9FBE5A-B099-4014-BEED-955979028850}" type="pres">
      <dgm:prSet presAssocID="{2DF7B78B-2F87-4517-8752-E44782DA39E3}" presName="spacer" presStyleCnt="0"/>
      <dgm:spPr/>
    </dgm:pt>
    <dgm:pt modelId="{020B1123-8F48-4B5D-828C-B92FE4E7D0B4}" type="pres">
      <dgm:prSet presAssocID="{49F657B9-1646-472B-9326-3FC15042C90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D64A6F-8895-4A0A-AC89-98929F9F91F0}" srcId="{4C17CD95-3B5F-4489-BD97-5D89ABA3B33F}" destId="{49F657B9-1646-472B-9326-3FC15042C902}" srcOrd="3" destOrd="0" parTransId="{011F6314-438D-43D3-A1E7-1DDE99A8B04C}" sibTransId="{FDA42384-DA3F-4CA4-9DB4-F0803E3B1516}"/>
    <dgm:cxn modelId="{FBBF5608-9439-4F2C-BC8D-44B9002F0770}" srcId="{4C17CD95-3B5F-4489-BD97-5D89ABA3B33F}" destId="{1F84B774-5DB8-4BFC-A986-9D04830B380C}" srcOrd="1" destOrd="0" parTransId="{2B571B04-6E32-47CB-B91E-905CF5C28A16}" sibTransId="{DC5A5C4A-6B0A-4438-A973-DB8BBCBB876D}"/>
    <dgm:cxn modelId="{36496C15-28A9-4C2C-BBEC-8D0F134A272F}" srcId="{4C17CD95-3B5F-4489-BD97-5D89ABA3B33F}" destId="{FC206CEF-88EA-4C53-AC79-2B810B3B2611}" srcOrd="0" destOrd="0" parTransId="{0A1F103C-FAFA-464C-9979-2476F4DF0CF8}" sibTransId="{977BA119-D410-4EC5-A813-D9DC97DC84BB}"/>
    <dgm:cxn modelId="{F655A103-F38C-4E9E-9D0B-4360702B3052}" srcId="{4C17CD95-3B5F-4489-BD97-5D89ABA3B33F}" destId="{1A17A42D-FA4D-4580-9E19-A35D6262A661}" srcOrd="2" destOrd="0" parTransId="{E4F22E2D-3404-47C6-A902-6D95251798CC}" sibTransId="{2DF7B78B-2F87-4517-8752-E44782DA39E3}"/>
    <dgm:cxn modelId="{F4958D00-B5A3-465E-B435-77729C3446A9}" type="presOf" srcId="{4C17CD95-3B5F-4489-BD97-5D89ABA3B33F}" destId="{2D0156D7-7D30-4831-B81E-59A9D4C444DB}" srcOrd="0" destOrd="0" presId="urn:microsoft.com/office/officeart/2005/8/layout/vList2"/>
    <dgm:cxn modelId="{2EF395E6-F594-4E19-830D-E76B6B7488A7}" type="presOf" srcId="{FC206CEF-88EA-4C53-AC79-2B810B3B2611}" destId="{40FED389-9090-4052-9E05-8A102A043808}" srcOrd="0" destOrd="0" presId="urn:microsoft.com/office/officeart/2005/8/layout/vList2"/>
    <dgm:cxn modelId="{9742AED7-EF4E-49E8-A9F2-2B5BD22A0D73}" type="presOf" srcId="{1F84B774-5DB8-4BFC-A986-9D04830B380C}" destId="{22F6A859-0CD8-4CBC-95AD-3FAFF47371AD}" srcOrd="0" destOrd="0" presId="urn:microsoft.com/office/officeart/2005/8/layout/vList2"/>
    <dgm:cxn modelId="{34959EF4-25E7-4CF0-AE3B-060C3FDE565C}" type="presOf" srcId="{1A17A42D-FA4D-4580-9E19-A35D6262A661}" destId="{6602C0F7-A609-4F8C-98F0-859D78C1F87A}" srcOrd="0" destOrd="0" presId="urn:microsoft.com/office/officeart/2005/8/layout/vList2"/>
    <dgm:cxn modelId="{FA06D2D7-CEDF-426C-A582-07FA1B7D500F}" type="presOf" srcId="{49F657B9-1646-472B-9326-3FC15042C902}" destId="{020B1123-8F48-4B5D-828C-B92FE4E7D0B4}" srcOrd="0" destOrd="0" presId="urn:microsoft.com/office/officeart/2005/8/layout/vList2"/>
    <dgm:cxn modelId="{B815EEBD-F513-4DDE-A9FF-696B41DABA40}" type="presParOf" srcId="{2D0156D7-7D30-4831-B81E-59A9D4C444DB}" destId="{40FED389-9090-4052-9E05-8A102A043808}" srcOrd="0" destOrd="0" presId="urn:microsoft.com/office/officeart/2005/8/layout/vList2"/>
    <dgm:cxn modelId="{C3AE5D31-9B79-4690-9D81-91CEE833C77B}" type="presParOf" srcId="{2D0156D7-7D30-4831-B81E-59A9D4C444DB}" destId="{8BC9E997-D3BA-430F-A76B-DD3355342594}" srcOrd="1" destOrd="0" presId="urn:microsoft.com/office/officeart/2005/8/layout/vList2"/>
    <dgm:cxn modelId="{6BC6F5A2-F01F-469B-B1E8-D747F0D4C418}" type="presParOf" srcId="{2D0156D7-7D30-4831-B81E-59A9D4C444DB}" destId="{22F6A859-0CD8-4CBC-95AD-3FAFF47371AD}" srcOrd="2" destOrd="0" presId="urn:microsoft.com/office/officeart/2005/8/layout/vList2"/>
    <dgm:cxn modelId="{51F446B4-39DB-4452-9077-ED9C644AA609}" type="presParOf" srcId="{2D0156D7-7D30-4831-B81E-59A9D4C444DB}" destId="{8F9F943A-699D-4848-9CE3-AA37E270A15B}" srcOrd="3" destOrd="0" presId="urn:microsoft.com/office/officeart/2005/8/layout/vList2"/>
    <dgm:cxn modelId="{8D739B2F-9F90-4CFF-9B4E-A873C3FC4C97}" type="presParOf" srcId="{2D0156D7-7D30-4831-B81E-59A9D4C444DB}" destId="{6602C0F7-A609-4F8C-98F0-859D78C1F87A}" srcOrd="4" destOrd="0" presId="urn:microsoft.com/office/officeart/2005/8/layout/vList2"/>
    <dgm:cxn modelId="{5367EF43-0DA6-463E-B462-9FC02E5D32AD}" type="presParOf" srcId="{2D0156D7-7D30-4831-B81E-59A9D4C444DB}" destId="{E59FBE5A-B099-4014-BEED-955979028850}" srcOrd="5" destOrd="0" presId="urn:microsoft.com/office/officeart/2005/8/layout/vList2"/>
    <dgm:cxn modelId="{15D70964-D2BB-4E14-B196-F69A6B550E35}" type="presParOf" srcId="{2D0156D7-7D30-4831-B81E-59A9D4C444DB}" destId="{020B1123-8F48-4B5D-828C-B92FE4E7D0B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EDC9EC-905E-4261-A70C-D5A68C780E3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FC97F9-D495-4183-B895-22C310C2C6DE}">
      <dgm:prSet/>
      <dgm:spPr/>
      <dgm:t>
        <a:bodyPr/>
        <a:lstStyle/>
        <a:p>
          <a:pPr rtl="0"/>
          <a:r>
            <a:rPr lang="ru-RU" i="1" dirty="0" smtClean="0"/>
            <a:t>Характеристической функцией</a:t>
          </a:r>
          <a:r>
            <a:rPr lang="ru-RU" dirty="0" smtClean="0"/>
            <a:t> называется такая функция ТС, посредством которой могут быть выражены ее свойства. </a:t>
          </a:r>
          <a:endParaRPr lang="ru-RU" dirty="0"/>
        </a:p>
      </dgm:t>
    </dgm:pt>
    <dgm:pt modelId="{8D4BA058-F299-4D10-B736-4766D1B98A06}" type="parTrans" cxnId="{30E9F6BE-3755-4261-96E0-365CD93F019F}">
      <dgm:prSet/>
      <dgm:spPr/>
      <dgm:t>
        <a:bodyPr/>
        <a:lstStyle/>
        <a:p>
          <a:endParaRPr lang="ru-RU"/>
        </a:p>
      </dgm:t>
    </dgm:pt>
    <dgm:pt modelId="{0538C328-9B5E-4156-B034-DAE6707D7BA0}" type="sibTrans" cxnId="{30E9F6BE-3755-4261-96E0-365CD93F019F}">
      <dgm:prSet/>
      <dgm:spPr/>
      <dgm:t>
        <a:bodyPr/>
        <a:lstStyle/>
        <a:p>
          <a:endParaRPr lang="ru-RU"/>
        </a:p>
      </dgm:t>
    </dgm:pt>
    <dgm:pt modelId="{AE088DCC-D355-4032-92CB-1FFC0377D4FD}">
      <dgm:prSet/>
      <dgm:spPr/>
      <dgm:t>
        <a:bodyPr/>
        <a:lstStyle/>
        <a:p>
          <a:pPr rtl="0"/>
          <a:r>
            <a:rPr lang="ru-RU" dirty="0" smtClean="0"/>
            <a:t>Под </a:t>
          </a:r>
          <a:r>
            <a:rPr lang="ru-RU" i="1" dirty="0" smtClean="0"/>
            <a:t>потенциалом</a:t>
          </a:r>
          <a:r>
            <a:rPr lang="ru-RU" dirty="0" smtClean="0"/>
            <a:t> понимают функцию, изменение которой связано с работой ТС. </a:t>
          </a:r>
          <a:r>
            <a:rPr lang="ru-RU" dirty="0" smtClean="0"/>
            <a:t>Чем выше потенциал термодинамической системы, тем выше энергия системы и тем большую потенциальную работу ТС совершит.</a:t>
          </a:r>
          <a:endParaRPr lang="ru-RU" dirty="0"/>
        </a:p>
      </dgm:t>
    </dgm:pt>
    <dgm:pt modelId="{C4ED2474-689D-402B-9FD1-FD88B0A95AEB}" type="parTrans" cxnId="{37CEE4BF-8CA9-49A9-9E85-433AE5B75DE4}">
      <dgm:prSet/>
      <dgm:spPr/>
      <dgm:t>
        <a:bodyPr/>
        <a:lstStyle/>
        <a:p>
          <a:endParaRPr lang="ru-RU"/>
        </a:p>
      </dgm:t>
    </dgm:pt>
    <dgm:pt modelId="{CEAC5146-EA38-4AE2-B1BA-3FC16A689F0B}" type="sibTrans" cxnId="{37CEE4BF-8CA9-49A9-9E85-433AE5B75DE4}">
      <dgm:prSet/>
      <dgm:spPr/>
      <dgm:t>
        <a:bodyPr/>
        <a:lstStyle/>
        <a:p>
          <a:endParaRPr lang="ru-RU"/>
        </a:p>
      </dgm:t>
    </dgm:pt>
    <dgm:pt modelId="{5870E652-AFCD-42FD-9069-6ADBBF6027C5}">
      <dgm:prSet/>
      <dgm:spPr/>
      <dgm:t>
        <a:bodyPr/>
        <a:lstStyle/>
        <a:p>
          <a:pPr rtl="0"/>
          <a:r>
            <a:rPr lang="ru-RU" dirty="0" smtClean="0"/>
            <a:t>В термодинамике наиболее широко используют следующие характеристические функции:</a:t>
          </a:r>
          <a:endParaRPr lang="ru-RU" dirty="0"/>
        </a:p>
      </dgm:t>
    </dgm:pt>
    <dgm:pt modelId="{FF0B1C0A-A135-4F93-8C31-35EC2A0CC348}" type="parTrans" cxnId="{2A8CDC6A-568E-4401-88F2-F5846350E5D1}">
      <dgm:prSet/>
      <dgm:spPr/>
      <dgm:t>
        <a:bodyPr/>
        <a:lstStyle/>
        <a:p>
          <a:endParaRPr lang="ru-RU"/>
        </a:p>
      </dgm:t>
    </dgm:pt>
    <dgm:pt modelId="{3D8DCA9D-C191-40F7-97C6-1C1DBF74A4A3}" type="sibTrans" cxnId="{2A8CDC6A-568E-4401-88F2-F5846350E5D1}">
      <dgm:prSet/>
      <dgm:spPr/>
      <dgm:t>
        <a:bodyPr/>
        <a:lstStyle/>
        <a:p>
          <a:endParaRPr lang="ru-RU"/>
        </a:p>
      </dgm:t>
    </dgm:pt>
    <dgm:pt modelId="{181C2559-F5F0-4C58-9163-58DDD1F62564}">
      <dgm:prSet/>
      <dgm:spPr/>
      <dgm:t>
        <a:bodyPr/>
        <a:lstStyle/>
        <a:p>
          <a:pPr rtl="0"/>
          <a:r>
            <a:rPr lang="ru-RU" dirty="0" smtClean="0"/>
            <a:t>1) изохорно-изотермический потенциал ТС - э</a:t>
          </a:r>
          <a:r>
            <a:rPr lang="ru-RU" i="1" dirty="0" smtClean="0"/>
            <a:t>нергия Гельмгольца</a:t>
          </a:r>
          <a:r>
            <a:rPr lang="ru-RU" dirty="0" smtClean="0"/>
            <a:t> (Δ</a:t>
          </a:r>
          <a:r>
            <a:rPr lang="en-US" dirty="0" smtClean="0"/>
            <a:t>F</a:t>
          </a:r>
          <a:r>
            <a:rPr lang="ru-RU" dirty="0" smtClean="0"/>
            <a:t>); </a:t>
          </a:r>
          <a:endParaRPr lang="ru-RU" dirty="0"/>
        </a:p>
      </dgm:t>
    </dgm:pt>
    <dgm:pt modelId="{2BADF3DA-9D31-4DA6-9FFD-0793CBFE03F7}" type="parTrans" cxnId="{61C903EF-4304-4BA4-BE65-E4A7EF327FD7}">
      <dgm:prSet/>
      <dgm:spPr/>
      <dgm:t>
        <a:bodyPr/>
        <a:lstStyle/>
        <a:p>
          <a:endParaRPr lang="ru-RU"/>
        </a:p>
      </dgm:t>
    </dgm:pt>
    <dgm:pt modelId="{C1473C02-070A-46A0-9C85-629B36C0E280}" type="sibTrans" cxnId="{61C903EF-4304-4BA4-BE65-E4A7EF327FD7}">
      <dgm:prSet/>
      <dgm:spPr/>
      <dgm:t>
        <a:bodyPr/>
        <a:lstStyle/>
        <a:p>
          <a:endParaRPr lang="ru-RU"/>
        </a:p>
      </dgm:t>
    </dgm:pt>
    <dgm:pt modelId="{24F4860D-39B7-4FD5-9CA8-B56F8D182242}">
      <dgm:prSet/>
      <dgm:spPr/>
      <dgm:t>
        <a:bodyPr/>
        <a:lstStyle/>
        <a:p>
          <a:pPr rtl="0"/>
          <a:r>
            <a:rPr lang="ru-RU" smtClean="0"/>
            <a:t>2) изобарно-изотермический потенциал ТС - э</a:t>
          </a:r>
          <a:r>
            <a:rPr lang="ru-RU" i="1" smtClean="0"/>
            <a:t>нергия Гиббса</a:t>
          </a:r>
          <a:r>
            <a:rPr lang="ru-RU" smtClean="0"/>
            <a:t> (Δ</a:t>
          </a:r>
          <a:r>
            <a:rPr lang="en-US" smtClean="0"/>
            <a:t>G</a:t>
          </a:r>
          <a:r>
            <a:rPr lang="ru-RU" smtClean="0"/>
            <a:t>); </a:t>
          </a:r>
          <a:endParaRPr lang="ru-RU"/>
        </a:p>
      </dgm:t>
    </dgm:pt>
    <dgm:pt modelId="{46614378-E79C-4290-B4D0-EAA6BDD0E01E}" type="parTrans" cxnId="{E6F84CDE-FFE0-485F-A2ED-99315E34154D}">
      <dgm:prSet/>
      <dgm:spPr/>
      <dgm:t>
        <a:bodyPr/>
        <a:lstStyle/>
        <a:p>
          <a:endParaRPr lang="ru-RU"/>
        </a:p>
      </dgm:t>
    </dgm:pt>
    <dgm:pt modelId="{1D4B999C-BC5A-4895-B847-6954FDC86B51}" type="sibTrans" cxnId="{E6F84CDE-FFE0-485F-A2ED-99315E34154D}">
      <dgm:prSet/>
      <dgm:spPr/>
      <dgm:t>
        <a:bodyPr/>
        <a:lstStyle/>
        <a:p>
          <a:endParaRPr lang="ru-RU"/>
        </a:p>
      </dgm:t>
    </dgm:pt>
    <dgm:pt modelId="{5DB3BAF6-075C-4555-B774-8A8C495A2B5E}">
      <dgm:prSet/>
      <dgm:spPr/>
      <dgm:t>
        <a:bodyPr/>
        <a:lstStyle/>
        <a:p>
          <a:pPr rtl="0"/>
          <a:r>
            <a:rPr lang="ru-RU" smtClean="0"/>
            <a:t>3) внутренняя энергия ТС (ΔU); </a:t>
          </a:r>
          <a:endParaRPr lang="ru-RU"/>
        </a:p>
      </dgm:t>
    </dgm:pt>
    <dgm:pt modelId="{7F10B15F-D663-4CC1-A0A4-5B07E465CEE8}" type="parTrans" cxnId="{514C8CD5-0F43-4C83-9180-4A1400B0724D}">
      <dgm:prSet/>
      <dgm:spPr/>
      <dgm:t>
        <a:bodyPr/>
        <a:lstStyle/>
        <a:p>
          <a:endParaRPr lang="ru-RU"/>
        </a:p>
      </dgm:t>
    </dgm:pt>
    <dgm:pt modelId="{341D1307-2B48-4481-84C2-4F744BBE7B58}" type="sibTrans" cxnId="{514C8CD5-0F43-4C83-9180-4A1400B0724D}">
      <dgm:prSet/>
      <dgm:spPr/>
      <dgm:t>
        <a:bodyPr/>
        <a:lstStyle/>
        <a:p>
          <a:endParaRPr lang="ru-RU"/>
        </a:p>
      </dgm:t>
    </dgm:pt>
    <dgm:pt modelId="{91DCE670-0477-4FD0-BB88-2406E93E2D50}">
      <dgm:prSet/>
      <dgm:spPr/>
      <dgm:t>
        <a:bodyPr/>
        <a:lstStyle/>
        <a:p>
          <a:pPr rtl="0"/>
          <a:r>
            <a:rPr lang="ru-RU" smtClean="0"/>
            <a:t>4) энтальпия ТС (Δ</a:t>
          </a:r>
          <a:r>
            <a:rPr lang="ru-RU" i="1" smtClean="0"/>
            <a:t>H)</a:t>
          </a:r>
          <a:r>
            <a:rPr lang="ru-RU" smtClean="0"/>
            <a:t>; </a:t>
          </a:r>
          <a:endParaRPr lang="ru-RU"/>
        </a:p>
      </dgm:t>
    </dgm:pt>
    <dgm:pt modelId="{EF4935EC-AF31-4A76-A779-9D6C7C5B9A9D}" type="parTrans" cxnId="{D9964095-6871-4BB4-9B90-D12588E8A1CD}">
      <dgm:prSet/>
      <dgm:spPr/>
      <dgm:t>
        <a:bodyPr/>
        <a:lstStyle/>
        <a:p>
          <a:endParaRPr lang="ru-RU"/>
        </a:p>
      </dgm:t>
    </dgm:pt>
    <dgm:pt modelId="{9D724F82-D579-489D-A627-87714AFA0886}" type="sibTrans" cxnId="{D9964095-6871-4BB4-9B90-D12588E8A1CD}">
      <dgm:prSet/>
      <dgm:spPr/>
      <dgm:t>
        <a:bodyPr/>
        <a:lstStyle/>
        <a:p>
          <a:endParaRPr lang="ru-RU"/>
        </a:p>
      </dgm:t>
    </dgm:pt>
    <dgm:pt modelId="{910E7B72-08E5-490D-AAA9-8522A2A9B0AD}">
      <dgm:prSet/>
      <dgm:spPr/>
      <dgm:t>
        <a:bodyPr/>
        <a:lstStyle/>
        <a:p>
          <a:pPr rtl="0"/>
          <a:r>
            <a:rPr lang="ru-RU" smtClean="0"/>
            <a:t>5) энтропия ТС (ΔS).</a:t>
          </a:r>
          <a:endParaRPr lang="ru-RU"/>
        </a:p>
      </dgm:t>
    </dgm:pt>
    <dgm:pt modelId="{7F40CF10-08C4-4454-8403-B7B441344BCC}" type="parTrans" cxnId="{78CFF45A-B550-4523-ADDB-F58A8605E863}">
      <dgm:prSet/>
      <dgm:spPr/>
      <dgm:t>
        <a:bodyPr/>
        <a:lstStyle/>
        <a:p>
          <a:endParaRPr lang="ru-RU"/>
        </a:p>
      </dgm:t>
    </dgm:pt>
    <dgm:pt modelId="{7F69FB9C-B7C3-439C-960E-BF39C9FF80C2}" type="sibTrans" cxnId="{78CFF45A-B550-4523-ADDB-F58A8605E863}">
      <dgm:prSet/>
      <dgm:spPr/>
      <dgm:t>
        <a:bodyPr/>
        <a:lstStyle/>
        <a:p>
          <a:endParaRPr lang="ru-RU"/>
        </a:p>
      </dgm:t>
    </dgm:pt>
    <dgm:pt modelId="{779B6C1C-9626-49C6-A7EA-F6B1E8E20214}" type="pres">
      <dgm:prSet presAssocID="{37EDC9EC-905E-4261-A70C-D5A68C780E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E39445-0E5A-463E-A9FA-BCE26F6EEC2C}" type="pres">
      <dgm:prSet presAssocID="{7AFC97F9-D495-4183-B895-22C310C2C6DE}" presName="parentText" presStyleLbl="node1" presStyleIdx="0" presStyleCnt="8" custScaleY="224334" custLinFactY="-9415" custLinFactNeighborX="-86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4FDD28-A865-4958-9283-A49176D8AB20}" type="pres">
      <dgm:prSet presAssocID="{0538C328-9B5E-4156-B034-DAE6707D7BA0}" presName="spacer" presStyleCnt="0"/>
      <dgm:spPr/>
    </dgm:pt>
    <dgm:pt modelId="{9A9341C7-52E1-442F-8BF4-3CAA5D0C6554}" type="pres">
      <dgm:prSet presAssocID="{AE088DCC-D355-4032-92CB-1FFC0377D4FD}" presName="parentText" presStyleLbl="node1" presStyleIdx="1" presStyleCnt="8" custAng="0" custScaleY="317500" custLinFactY="-808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FF1909-E40B-419C-8979-6899F1761427}" type="pres">
      <dgm:prSet presAssocID="{CEAC5146-EA38-4AE2-B1BA-3FC16A689F0B}" presName="spacer" presStyleCnt="0"/>
      <dgm:spPr/>
    </dgm:pt>
    <dgm:pt modelId="{AFA8A6F4-1442-4569-B7DD-89A64A676978}" type="pres">
      <dgm:prSet presAssocID="{5870E652-AFCD-42FD-9069-6ADBBF6027C5}" presName="parentText" presStyleLbl="node1" presStyleIdx="2" presStyleCnt="8" custScaleY="1593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8B442-392E-400E-8E00-621E10E141E4}" type="pres">
      <dgm:prSet presAssocID="{3D8DCA9D-C191-40F7-97C6-1C1DBF74A4A3}" presName="spacer" presStyleCnt="0"/>
      <dgm:spPr/>
    </dgm:pt>
    <dgm:pt modelId="{1710BC55-4274-4903-82F4-5651D7AEAA85}" type="pres">
      <dgm:prSet presAssocID="{181C2559-F5F0-4C58-9163-58DDD1F62564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735D34-9332-435B-997E-F6E259C74284}" type="pres">
      <dgm:prSet presAssocID="{C1473C02-070A-46A0-9C85-629B36C0E280}" presName="spacer" presStyleCnt="0"/>
      <dgm:spPr/>
    </dgm:pt>
    <dgm:pt modelId="{EC8D3DC7-A20C-4666-B8D6-5077FAED4398}" type="pres">
      <dgm:prSet presAssocID="{24F4860D-39B7-4FD5-9CA8-B56F8D182242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5F8F03-A5D2-4BED-A344-9F11FB75BA84}" type="pres">
      <dgm:prSet presAssocID="{1D4B999C-BC5A-4895-B847-6954FDC86B51}" presName="spacer" presStyleCnt="0"/>
      <dgm:spPr/>
    </dgm:pt>
    <dgm:pt modelId="{56BE62B0-B3B7-44D4-B4E3-7FE0C6A4F1DF}" type="pres">
      <dgm:prSet presAssocID="{5DB3BAF6-075C-4555-B774-8A8C495A2B5E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5AF4E0-6D7D-4F7C-A853-75172849B30B}" type="pres">
      <dgm:prSet presAssocID="{341D1307-2B48-4481-84C2-4F744BBE7B58}" presName="spacer" presStyleCnt="0"/>
      <dgm:spPr/>
    </dgm:pt>
    <dgm:pt modelId="{8C1E679F-E40C-40FE-9A44-7449537F6560}" type="pres">
      <dgm:prSet presAssocID="{91DCE670-0477-4FD0-BB88-2406E93E2D50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D7277E-7FD7-4A87-88B9-2E55C104C5E8}" type="pres">
      <dgm:prSet presAssocID="{9D724F82-D579-489D-A627-87714AFA0886}" presName="spacer" presStyleCnt="0"/>
      <dgm:spPr/>
    </dgm:pt>
    <dgm:pt modelId="{31BADF69-9A2F-4003-B07A-DEF0024EA4BE}" type="pres">
      <dgm:prSet presAssocID="{910E7B72-08E5-490D-AAA9-8522A2A9B0AD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00556B-24DA-41F2-AACA-55A2DFF21279}" type="presOf" srcId="{5DB3BAF6-075C-4555-B774-8A8C495A2B5E}" destId="{56BE62B0-B3B7-44D4-B4E3-7FE0C6A4F1DF}" srcOrd="0" destOrd="0" presId="urn:microsoft.com/office/officeart/2005/8/layout/vList2"/>
    <dgm:cxn modelId="{D9964095-6871-4BB4-9B90-D12588E8A1CD}" srcId="{37EDC9EC-905E-4261-A70C-D5A68C780E35}" destId="{91DCE670-0477-4FD0-BB88-2406E93E2D50}" srcOrd="6" destOrd="0" parTransId="{EF4935EC-AF31-4A76-A779-9D6C7C5B9A9D}" sibTransId="{9D724F82-D579-489D-A627-87714AFA0886}"/>
    <dgm:cxn modelId="{61C903EF-4304-4BA4-BE65-E4A7EF327FD7}" srcId="{37EDC9EC-905E-4261-A70C-D5A68C780E35}" destId="{181C2559-F5F0-4C58-9163-58DDD1F62564}" srcOrd="3" destOrd="0" parTransId="{2BADF3DA-9D31-4DA6-9FFD-0793CBFE03F7}" sibTransId="{C1473C02-070A-46A0-9C85-629B36C0E280}"/>
    <dgm:cxn modelId="{96C2AF5A-B4E7-411C-88EA-466664F46581}" type="presOf" srcId="{AE088DCC-D355-4032-92CB-1FFC0377D4FD}" destId="{9A9341C7-52E1-442F-8BF4-3CAA5D0C6554}" srcOrd="0" destOrd="0" presId="urn:microsoft.com/office/officeart/2005/8/layout/vList2"/>
    <dgm:cxn modelId="{E03775DC-4EB7-4A3A-86CB-7104C25E1337}" type="presOf" srcId="{24F4860D-39B7-4FD5-9CA8-B56F8D182242}" destId="{EC8D3DC7-A20C-4666-B8D6-5077FAED4398}" srcOrd="0" destOrd="0" presId="urn:microsoft.com/office/officeart/2005/8/layout/vList2"/>
    <dgm:cxn modelId="{2A8CDC6A-568E-4401-88F2-F5846350E5D1}" srcId="{37EDC9EC-905E-4261-A70C-D5A68C780E35}" destId="{5870E652-AFCD-42FD-9069-6ADBBF6027C5}" srcOrd="2" destOrd="0" parTransId="{FF0B1C0A-A135-4F93-8C31-35EC2A0CC348}" sibTransId="{3D8DCA9D-C191-40F7-97C6-1C1DBF74A4A3}"/>
    <dgm:cxn modelId="{514C8CD5-0F43-4C83-9180-4A1400B0724D}" srcId="{37EDC9EC-905E-4261-A70C-D5A68C780E35}" destId="{5DB3BAF6-075C-4555-B774-8A8C495A2B5E}" srcOrd="5" destOrd="0" parTransId="{7F10B15F-D663-4CC1-A0A4-5B07E465CEE8}" sibTransId="{341D1307-2B48-4481-84C2-4F744BBE7B58}"/>
    <dgm:cxn modelId="{78E5DD22-EC6D-4439-967E-D93A4F36600E}" type="presOf" srcId="{7AFC97F9-D495-4183-B895-22C310C2C6DE}" destId="{0BE39445-0E5A-463E-A9FA-BCE26F6EEC2C}" srcOrd="0" destOrd="0" presId="urn:microsoft.com/office/officeart/2005/8/layout/vList2"/>
    <dgm:cxn modelId="{0E74BC5C-171E-4D88-9A85-7D91E8F36A6F}" type="presOf" srcId="{91DCE670-0477-4FD0-BB88-2406E93E2D50}" destId="{8C1E679F-E40C-40FE-9A44-7449537F6560}" srcOrd="0" destOrd="0" presId="urn:microsoft.com/office/officeart/2005/8/layout/vList2"/>
    <dgm:cxn modelId="{78CFF45A-B550-4523-ADDB-F58A8605E863}" srcId="{37EDC9EC-905E-4261-A70C-D5A68C780E35}" destId="{910E7B72-08E5-490D-AAA9-8522A2A9B0AD}" srcOrd="7" destOrd="0" parTransId="{7F40CF10-08C4-4454-8403-B7B441344BCC}" sibTransId="{7F69FB9C-B7C3-439C-960E-BF39C9FF80C2}"/>
    <dgm:cxn modelId="{30E9F6BE-3755-4261-96E0-365CD93F019F}" srcId="{37EDC9EC-905E-4261-A70C-D5A68C780E35}" destId="{7AFC97F9-D495-4183-B895-22C310C2C6DE}" srcOrd="0" destOrd="0" parTransId="{8D4BA058-F299-4D10-B736-4766D1B98A06}" sibTransId="{0538C328-9B5E-4156-B034-DAE6707D7BA0}"/>
    <dgm:cxn modelId="{37CEE4BF-8CA9-49A9-9E85-433AE5B75DE4}" srcId="{37EDC9EC-905E-4261-A70C-D5A68C780E35}" destId="{AE088DCC-D355-4032-92CB-1FFC0377D4FD}" srcOrd="1" destOrd="0" parTransId="{C4ED2474-689D-402B-9FD1-FD88B0A95AEB}" sibTransId="{CEAC5146-EA38-4AE2-B1BA-3FC16A689F0B}"/>
    <dgm:cxn modelId="{F879DCD3-B507-4421-A000-9077D9061974}" type="presOf" srcId="{37EDC9EC-905E-4261-A70C-D5A68C780E35}" destId="{779B6C1C-9626-49C6-A7EA-F6B1E8E20214}" srcOrd="0" destOrd="0" presId="urn:microsoft.com/office/officeart/2005/8/layout/vList2"/>
    <dgm:cxn modelId="{B55FCCDD-885C-4D62-9A2E-B37ED3B15DA5}" type="presOf" srcId="{910E7B72-08E5-490D-AAA9-8522A2A9B0AD}" destId="{31BADF69-9A2F-4003-B07A-DEF0024EA4BE}" srcOrd="0" destOrd="0" presId="urn:microsoft.com/office/officeart/2005/8/layout/vList2"/>
    <dgm:cxn modelId="{868532F7-E291-4CF9-AD54-7D63B1551BDA}" type="presOf" srcId="{5870E652-AFCD-42FD-9069-6ADBBF6027C5}" destId="{AFA8A6F4-1442-4569-B7DD-89A64A676978}" srcOrd="0" destOrd="0" presId="urn:microsoft.com/office/officeart/2005/8/layout/vList2"/>
    <dgm:cxn modelId="{E6F84CDE-FFE0-485F-A2ED-99315E34154D}" srcId="{37EDC9EC-905E-4261-A70C-D5A68C780E35}" destId="{24F4860D-39B7-4FD5-9CA8-B56F8D182242}" srcOrd="4" destOrd="0" parTransId="{46614378-E79C-4290-B4D0-EAA6BDD0E01E}" sibTransId="{1D4B999C-BC5A-4895-B847-6954FDC86B51}"/>
    <dgm:cxn modelId="{889A8026-91F2-40B1-A5EC-235C2A72FE8F}" type="presOf" srcId="{181C2559-F5F0-4C58-9163-58DDD1F62564}" destId="{1710BC55-4274-4903-82F4-5651D7AEAA85}" srcOrd="0" destOrd="0" presId="urn:microsoft.com/office/officeart/2005/8/layout/vList2"/>
    <dgm:cxn modelId="{71E0F44D-095B-4320-9F5B-6837C8CF6EFE}" type="presParOf" srcId="{779B6C1C-9626-49C6-A7EA-F6B1E8E20214}" destId="{0BE39445-0E5A-463E-A9FA-BCE26F6EEC2C}" srcOrd="0" destOrd="0" presId="urn:microsoft.com/office/officeart/2005/8/layout/vList2"/>
    <dgm:cxn modelId="{B158C1D8-FA50-459F-9243-6FA6A7CBC296}" type="presParOf" srcId="{779B6C1C-9626-49C6-A7EA-F6B1E8E20214}" destId="{4D4FDD28-A865-4958-9283-A49176D8AB20}" srcOrd="1" destOrd="0" presId="urn:microsoft.com/office/officeart/2005/8/layout/vList2"/>
    <dgm:cxn modelId="{123F4B35-4E90-4043-9FFC-DFEE4D5B47ED}" type="presParOf" srcId="{779B6C1C-9626-49C6-A7EA-F6B1E8E20214}" destId="{9A9341C7-52E1-442F-8BF4-3CAA5D0C6554}" srcOrd="2" destOrd="0" presId="urn:microsoft.com/office/officeart/2005/8/layout/vList2"/>
    <dgm:cxn modelId="{8C3AC95E-06C0-4188-887F-7EF98708B9B2}" type="presParOf" srcId="{779B6C1C-9626-49C6-A7EA-F6B1E8E20214}" destId="{81FF1909-E40B-419C-8979-6899F1761427}" srcOrd="3" destOrd="0" presId="urn:microsoft.com/office/officeart/2005/8/layout/vList2"/>
    <dgm:cxn modelId="{24115C5D-7A96-416F-8DAC-63EB866AAFDA}" type="presParOf" srcId="{779B6C1C-9626-49C6-A7EA-F6B1E8E20214}" destId="{AFA8A6F4-1442-4569-B7DD-89A64A676978}" srcOrd="4" destOrd="0" presId="urn:microsoft.com/office/officeart/2005/8/layout/vList2"/>
    <dgm:cxn modelId="{E58A81CC-D8F2-4E1B-A335-7192E26ED2FF}" type="presParOf" srcId="{779B6C1C-9626-49C6-A7EA-F6B1E8E20214}" destId="{A618B442-392E-400E-8E00-621E10E141E4}" srcOrd="5" destOrd="0" presId="urn:microsoft.com/office/officeart/2005/8/layout/vList2"/>
    <dgm:cxn modelId="{B550F1FA-E906-493F-BC34-455529943F54}" type="presParOf" srcId="{779B6C1C-9626-49C6-A7EA-F6B1E8E20214}" destId="{1710BC55-4274-4903-82F4-5651D7AEAA85}" srcOrd="6" destOrd="0" presId="urn:microsoft.com/office/officeart/2005/8/layout/vList2"/>
    <dgm:cxn modelId="{FE43797C-D71C-4925-B3F2-59466F5D6D86}" type="presParOf" srcId="{779B6C1C-9626-49C6-A7EA-F6B1E8E20214}" destId="{FB735D34-9332-435B-997E-F6E259C74284}" srcOrd="7" destOrd="0" presId="urn:microsoft.com/office/officeart/2005/8/layout/vList2"/>
    <dgm:cxn modelId="{581FE713-660B-49E6-810A-389E0A949487}" type="presParOf" srcId="{779B6C1C-9626-49C6-A7EA-F6B1E8E20214}" destId="{EC8D3DC7-A20C-4666-B8D6-5077FAED4398}" srcOrd="8" destOrd="0" presId="urn:microsoft.com/office/officeart/2005/8/layout/vList2"/>
    <dgm:cxn modelId="{A043A200-C435-4B15-BFC0-A3B34C3449B7}" type="presParOf" srcId="{779B6C1C-9626-49C6-A7EA-F6B1E8E20214}" destId="{835F8F03-A5D2-4BED-A344-9F11FB75BA84}" srcOrd="9" destOrd="0" presId="urn:microsoft.com/office/officeart/2005/8/layout/vList2"/>
    <dgm:cxn modelId="{9609F6C8-BBD0-433B-964E-F031117105A0}" type="presParOf" srcId="{779B6C1C-9626-49C6-A7EA-F6B1E8E20214}" destId="{56BE62B0-B3B7-44D4-B4E3-7FE0C6A4F1DF}" srcOrd="10" destOrd="0" presId="urn:microsoft.com/office/officeart/2005/8/layout/vList2"/>
    <dgm:cxn modelId="{7E2E67C0-5A19-43D2-8364-996BD89AE79B}" type="presParOf" srcId="{779B6C1C-9626-49C6-A7EA-F6B1E8E20214}" destId="{055AF4E0-6D7D-4F7C-A853-75172849B30B}" srcOrd="11" destOrd="0" presId="urn:microsoft.com/office/officeart/2005/8/layout/vList2"/>
    <dgm:cxn modelId="{1E2ED70B-E60A-4F91-BD57-D7CCE032C708}" type="presParOf" srcId="{779B6C1C-9626-49C6-A7EA-F6B1E8E20214}" destId="{8C1E679F-E40C-40FE-9A44-7449537F6560}" srcOrd="12" destOrd="0" presId="urn:microsoft.com/office/officeart/2005/8/layout/vList2"/>
    <dgm:cxn modelId="{C7D3E860-8A4F-4C1A-916B-49BA5729E7DB}" type="presParOf" srcId="{779B6C1C-9626-49C6-A7EA-F6B1E8E20214}" destId="{39D7277E-7FD7-4A87-88B9-2E55C104C5E8}" srcOrd="13" destOrd="0" presId="urn:microsoft.com/office/officeart/2005/8/layout/vList2"/>
    <dgm:cxn modelId="{05B883E3-63B8-469E-8B76-D3BE74BE6D41}" type="presParOf" srcId="{779B6C1C-9626-49C6-A7EA-F6B1E8E20214}" destId="{31BADF69-9A2F-4003-B07A-DEF0024EA4BE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3C29D5B-88F5-44C8-BF2D-77A66877CC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A572B7-D49C-4AE4-B850-453F73A9CB27}">
      <dgm:prSet/>
      <dgm:spPr/>
      <dgm:t>
        <a:bodyPr/>
        <a:lstStyle/>
        <a:p>
          <a:pPr rtl="0"/>
          <a:r>
            <a:rPr lang="ru-RU" i="1" dirty="0" smtClean="0"/>
            <a:t>Энтальпия</a:t>
          </a:r>
          <a:r>
            <a:rPr lang="ru-RU" dirty="0" smtClean="0"/>
            <a:t> Δ</a:t>
          </a:r>
          <a:r>
            <a:rPr lang="ru-RU" i="1" dirty="0" smtClean="0"/>
            <a:t>H</a:t>
          </a:r>
          <a:r>
            <a:rPr lang="ru-RU" dirty="0" smtClean="0"/>
            <a:t> - это изменение теплосодержания системы при постоянном давлении и энтропии: </a:t>
          </a:r>
        </a:p>
        <a:p>
          <a:pPr rtl="0"/>
          <a:r>
            <a:rPr lang="ru-RU" dirty="0" smtClean="0"/>
            <a:t>ΔH = TΔS + VΔP</a:t>
          </a:r>
          <a:endParaRPr lang="ru-RU" dirty="0"/>
        </a:p>
      </dgm:t>
    </dgm:pt>
    <dgm:pt modelId="{5EA249DC-CA6C-4BF8-8CF7-9E530B57484E}" type="parTrans" cxnId="{624D665F-869D-49D3-B1B3-1F5D0EA956A7}">
      <dgm:prSet/>
      <dgm:spPr/>
      <dgm:t>
        <a:bodyPr/>
        <a:lstStyle/>
        <a:p>
          <a:endParaRPr lang="ru-RU"/>
        </a:p>
      </dgm:t>
    </dgm:pt>
    <dgm:pt modelId="{52B7F471-8FF5-43CF-A6EC-B133EEA69BF2}" type="sibTrans" cxnId="{624D665F-869D-49D3-B1B3-1F5D0EA956A7}">
      <dgm:prSet/>
      <dgm:spPr/>
      <dgm:t>
        <a:bodyPr/>
        <a:lstStyle/>
        <a:p>
          <a:endParaRPr lang="ru-RU"/>
        </a:p>
      </dgm:t>
    </dgm:pt>
    <dgm:pt modelId="{5DC500A0-9EC6-46A3-A60A-4B35D9326208}">
      <dgm:prSet/>
      <dgm:spPr/>
      <dgm:t>
        <a:bodyPr/>
        <a:lstStyle/>
        <a:p>
          <a:pPr rtl="0"/>
          <a:r>
            <a:rPr lang="ru-RU" i="1" dirty="0" smtClean="0"/>
            <a:t>Энтропия</a:t>
          </a:r>
          <a:r>
            <a:rPr lang="ru-RU" dirty="0" smtClean="0"/>
            <a:t> Δ</a:t>
          </a:r>
          <a:r>
            <a:rPr lang="ru-RU" i="1" dirty="0" smtClean="0"/>
            <a:t>S</a:t>
          </a:r>
          <a:r>
            <a:rPr lang="ru-RU" dirty="0" smtClean="0"/>
            <a:t> – это мера неупорядоченности ТС, величина, равная количеству теплоты, поступающей в ТС при постоянной температуре: </a:t>
          </a:r>
        </a:p>
        <a:p>
          <a:pPr rtl="0"/>
          <a:r>
            <a:rPr lang="ru-RU" dirty="0" smtClean="0"/>
            <a:t>ΔS = ΔQ / T</a:t>
          </a:r>
          <a:endParaRPr lang="ru-RU" dirty="0"/>
        </a:p>
      </dgm:t>
    </dgm:pt>
    <dgm:pt modelId="{0B2DB3AC-3490-459D-BE33-19AFFCE6797B}" type="parTrans" cxnId="{6DEC6BE0-4E3B-4E76-9ACF-559EC7740CA7}">
      <dgm:prSet/>
      <dgm:spPr/>
      <dgm:t>
        <a:bodyPr/>
        <a:lstStyle/>
        <a:p>
          <a:endParaRPr lang="ru-RU"/>
        </a:p>
      </dgm:t>
    </dgm:pt>
    <dgm:pt modelId="{D058A30F-DEAB-4AD2-BF9B-7DAE0B8DA9D8}" type="sibTrans" cxnId="{6DEC6BE0-4E3B-4E76-9ACF-559EC7740CA7}">
      <dgm:prSet/>
      <dgm:spPr/>
      <dgm:t>
        <a:bodyPr/>
        <a:lstStyle/>
        <a:p>
          <a:endParaRPr lang="ru-RU"/>
        </a:p>
      </dgm:t>
    </dgm:pt>
    <dgm:pt modelId="{6D550AAC-CBFD-4DFC-BE61-99AC9C5F9FC1}">
      <dgm:prSet/>
      <dgm:spPr/>
      <dgm:t>
        <a:bodyPr/>
        <a:lstStyle/>
        <a:p>
          <a:pPr rtl="0"/>
          <a:r>
            <a:rPr lang="ru-RU" i="1" dirty="0" smtClean="0"/>
            <a:t>Энергия Гельмгольца</a:t>
          </a:r>
          <a:r>
            <a:rPr lang="ru-RU" dirty="0" smtClean="0"/>
            <a:t> – это свободная энергия ТС, идущая на совершение полезной работы при постоянном объеме и температуре (изохорно-изотермический потенциал):</a:t>
          </a:r>
          <a:r>
            <a:rPr lang="en-US" dirty="0" smtClean="0"/>
            <a:t> F</a:t>
          </a:r>
          <a:r>
            <a:rPr lang="ru-RU" dirty="0" smtClean="0"/>
            <a:t> = </a:t>
          </a:r>
          <a:r>
            <a:rPr lang="en-US" dirty="0" smtClean="0"/>
            <a:t>U</a:t>
          </a:r>
          <a:r>
            <a:rPr lang="ru-RU" dirty="0" smtClean="0"/>
            <a:t> – </a:t>
          </a:r>
          <a:r>
            <a:rPr lang="en-US" dirty="0" smtClean="0"/>
            <a:t>TS</a:t>
          </a:r>
          <a:r>
            <a:rPr lang="ru-RU" dirty="0" smtClean="0"/>
            <a:t>.</a:t>
          </a:r>
          <a:endParaRPr lang="ru-RU" dirty="0"/>
        </a:p>
      </dgm:t>
    </dgm:pt>
    <dgm:pt modelId="{748332B7-54CA-48E6-85F2-17504111F6C4}" type="parTrans" cxnId="{AD9B50A9-64FC-439F-AECA-A8815D5E168E}">
      <dgm:prSet/>
      <dgm:spPr/>
      <dgm:t>
        <a:bodyPr/>
        <a:lstStyle/>
        <a:p>
          <a:endParaRPr lang="ru-RU"/>
        </a:p>
      </dgm:t>
    </dgm:pt>
    <dgm:pt modelId="{21312EE8-56C7-4416-AD53-3FBDAB27D0FD}" type="sibTrans" cxnId="{AD9B50A9-64FC-439F-AECA-A8815D5E168E}">
      <dgm:prSet/>
      <dgm:spPr/>
      <dgm:t>
        <a:bodyPr/>
        <a:lstStyle/>
        <a:p>
          <a:endParaRPr lang="ru-RU"/>
        </a:p>
      </dgm:t>
    </dgm:pt>
    <dgm:pt modelId="{93BE4EFD-2B00-492F-946E-E41AD7CFC2D7}" type="pres">
      <dgm:prSet presAssocID="{13C29D5B-88F5-44C8-BF2D-77A66877CC2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746D0E-0E65-43C0-A42F-96FEEC52DE2D}" type="pres">
      <dgm:prSet presAssocID="{0AA572B7-D49C-4AE4-B850-453F73A9CB2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E5E092-623F-40B8-A9FE-B309E588FDDE}" type="pres">
      <dgm:prSet presAssocID="{52B7F471-8FF5-43CF-A6EC-B133EEA69BF2}" presName="spacer" presStyleCnt="0"/>
      <dgm:spPr/>
    </dgm:pt>
    <dgm:pt modelId="{5137A164-EE72-4AC7-A58A-FF3E57473E94}" type="pres">
      <dgm:prSet presAssocID="{5DC500A0-9EC6-46A3-A60A-4B35D932620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79FC02-0DD9-4F54-B00C-0BD11C2DD5A9}" type="pres">
      <dgm:prSet presAssocID="{D058A30F-DEAB-4AD2-BF9B-7DAE0B8DA9D8}" presName="spacer" presStyleCnt="0"/>
      <dgm:spPr/>
    </dgm:pt>
    <dgm:pt modelId="{D4B89ABE-A939-4164-B121-1BA7D8C74DE1}" type="pres">
      <dgm:prSet presAssocID="{6D550AAC-CBFD-4DFC-BE61-99AC9C5F9FC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F8187B-2E44-4052-9998-8AC97FEB1C01}" type="presOf" srcId="{6D550AAC-CBFD-4DFC-BE61-99AC9C5F9FC1}" destId="{D4B89ABE-A939-4164-B121-1BA7D8C74DE1}" srcOrd="0" destOrd="0" presId="urn:microsoft.com/office/officeart/2005/8/layout/vList2"/>
    <dgm:cxn modelId="{6AA9C459-8341-478F-9CEC-E6A265CBA57C}" type="presOf" srcId="{0AA572B7-D49C-4AE4-B850-453F73A9CB27}" destId="{41746D0E-0E65-43C0-A42F-96FEEC52DE2D}" srcOrd="0" destOrd="0" presId="urn:microsoft.com/office/officeart/2005/8/layout/vList2"/>
    <dgm:cxn modelId="{E8DEC1CA-A2B4-48F4-B9B5-DBB500E83DDD}" type="presOf" srcId="{13C29D5B-88F5-44C8-BF2D-77A66877CC24}" destId="{93BE4EFD-2B00-492F-946E-E41AD7CFC2D7}" srcOrd="0" destOrd="0" presId="urn:microsoft.com/office/officeart/2005/8/layout/vList2"/>
    <dgm:cxn modelId="{624D665F-869D-49D3-B1B3-1F5D0EA956A7}" srcId="{13C29D5B-88F5-44C8-BF2D-77A66877CC24}" destId="{0AA572B7-D49C-4AE4-B850-453F73A9CB27}" srcOrd="0" destOrd="0" parTransId="{5EA249DC-CA6C-4BF8-8CF7-9E530B57484E}" sibTransId="{52B7F471-8FF5-43CF-A6EC-B133EEA69BF2}"/>
    <dgm:cxn modelId="{6DEC6BE0-4E3B-4E76-9ACF-559EC7740CA7}" srcId="{13C29D5B-88F5-44C8-BF2D-77A66877CC24}" destId="{5DC500A0-9EC6-46A3-A60A-4B35D9326208}" srcOrd="1" destOrd="0" parTransId="{0B2DB3AC-3490-459D-BE33-19AFFCE6797B}" sibTransId="{D058A30F-DEAB-4AD2-BF9B-7DAE0B8DA9D8}"/>
    <dgm:cxn modelId="{D815C8D6-F34C-4073-88D6-66C207AC232F}" type="presOf" srcId="{5DC500A0-9EC6-46A3-A60A-4B35D9326208}" destId="{5137A164-EE72-4AC7-A58A-FF3E57473E94}" srcOrd="0" destOrd="0" presId="urn:microsoft.com/office/officeart/2005/8/layout/vList2"/>
    <dgm:cxn modelId="{AD9B50A9-64FC-439F-AECA-A8815D5E168E}" srcId="{13C29D5B-88F5-44C8-BF2D-77A66877CC24}" destId="{6D550AAC-CBFD-4DFC-BE61-99AC9C5F9FC1}" srcOrd="2" destOrd="0" parTransId="{748332B7-54CA-48E6-85F2-17504111F6C4}" sibTransId="{21312EE8-56C7-4416-AD53-3FBDAB27D0FD}"/>
    <dgm:cxn modelId="{A7669C78-77C6-403D-820F-FAB76A215ACB}" type="presParOf" srcId="{93BE4EFD-2B00-492F-946E-E41AD7CFC2D7}" destId="{41746D0E-0E65-43C0-A42F-96FEEC52DE2D}" srcOrd="0" destOrd="0" presId="urn:microsoft.com/office/officeart/2005/8/layout/vList2"/>
    <dgm:cxn modelId="{B2FA81DE-EA4B-40FE-BAD5-867B16A091FA}" type="presParOf" srcId="{93BE4EFD-2B00-492F-946E-E41AD7CFC2D7}" destId="{F4E5E092-623F-40B8-A9FE-B309E588FDDE}" srcOrd="1" destOrd="0" presId="urn:microsoft.com/office/officeart/2005/8/layout/vList2"/>
    <dgm:cxn modelId="{3979AC2E-FAAE-4286-88B9-A632A050320B}" type="presParOf" srcId="{93BE4EFD-2B00-492F-946E-E41AD7CFC2D7}" destId="{5137A164-EE72-4AC7-A58A-FF3E57473E94}" srcOrd="2" destOrd="0" presId="urn:microsoft.com/office/officeart/2005/8/layout/vList2"/>
    <dgm:cxn modelId="{800A0851-040D-41A4-8239-24722E036BC0}" type="presParOf" srcId="{93BE4EFD-2B00-492F-946E-E41AD7CFC2D7}" destId="{3A79FC02-0DD9-4F54-B00C-0BD11C2DD5A9}" srcOrd="3" destOrd="0" presId="urn:microsoft.com/office/officeart/2005/8/layout/vList2"/>
    <dgm:cxn modelId="{0E6676D3-1711-4030-86B1-A4A546B7862E}" type="presParOf" srcId="{93BE4EFD-2B00-492F-946E-E41AD7CFC2D7}" destId="{D4B89ABE-A939-4164-B121-1BA7D8C74DE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9AA8657-EF03-4B59-990A-9956A8CA08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230E875-F2BC-43CE-BAC0-8E41EAD3267A}">
      <dgm:prSet/>
      <dgm:spPr/>
      <dgm:t>
        <a:bodyPr/>
        <a:lstStyle/>
        <a:p>
          <a:pPr rtl="0"/>
          <a:r>
            <a:rPr lang="ru-RU" smtClean="0"/>
            <a:t>Если реакция обратимая, то ∆</a:t>
          </a:r>
          <a:r>
            <a:rPr lang="en-US" smtClean="0"/>
            <a:t>S</a:t>
          </a:r>
          <a:r>
            <a:rPr lang="ru-RU" smtClean="0"/>
            <a:t> постоянна (∆</a:t>
          </a:r>
          <a:r>
            <a:rPr lang="en-US" smtClean="0"/>
            <a:t>S</a:t>
          </a:r>
          <a:r>
            <a:rPr lang="ru-RU" smtClean="0"/>
            <a:t>=</a:t>
          </a:r>
          <a:r>
            <a:rPr lang="en-US" smtClean="0"/>
            <a:t>Const)</a:t>
          </a:r>
          <a:r>
            <a:rPr lang="ru-RU" smtClean="0"/>
            <a:t>. </a:t>
          </a:r>
          <a:endParaRPr lang="ru-RU"/>
        </a:p>
      </dgm:t>
    </dgm:pt>
    <dgm:pt modelId="{A386414E-E19A-4EF3-90FC-69A333F3460F}" type="parTrans" cxnId="{DCAF4089-14D4-4CDF-AADD-C572DC12B0FE}">
      <dgm:prSet/>
      <dgm:spPr/>
      <dgm:t>
        <a:bodyPr/>
        <a:lstStyle/>
        <a:p>
          <a:endParaRPr lang="ru-RU"/>
        </a:p>
      </dgm:t>
    </dgm:pt>
    <dgm:pt modelId="{E2B81327-4CEC-4793-A91E-7F1BF29825E6}" type="sibTrans" cxnId="{DCAF4089-14D4-4CDF-AADD-C572DC12B0FE}">
      <dgm:prSet/>
      <dgm:spPr/>
      <dgm:t>
        <a:bodyPr/>
        <a:lstStyle/>
        <a:p>
          <a:endParaRPr lang="ru-RU"/>
        </a:p>
      </dgm:t>
    </dgm:pt>
    <dgm:pt modelId="{486DFFB1-D2B6-48E3-9606-8D29B4061694}">
      <dgm:prSet/>
      <dgm:spPr/>
      <dgm:t>
        <a:bodyPr/>
        <a:lstStyle/>
        <a:p>
          <a:pPr rtl="0"/>
          <a:r>
            <a:rPr lang="ru-RU" smtClean="0"/>
            <a:t>Если реакция не обратима, то ∆</a:t>
          </a:r>
          <a:r>
            <a:rPr lang="en-US" smtClean="0"/>
            <a:t>S</a:t>
          </a:r>
          <a:r>
            <a:rPr lang="ru-RU" smtClean="0"/>
            <a:t> – возрастает. </a:t>
          </a:r>
          <a:endParaRPr lang="ru-RU"/>
        </a:p>
      </dgm:t>
    </dgm:pt>
    <dgm:pt modelId="{2B2E669C-0805-4077-89D4-DD9F8A609889}" type="parTrans" cxnId="{6DD6AED4-4BCC-44E4-9CDD-07EDAB02D5B8}">
      <dgm:prSet/>
      <dgm:spPr/>
      <dgm:t>
        <a:bodyPr/>
        <a:lstStyle/>
        <a:p>
          <a:endParaRPr lang="ru-RU"/>
        </a:p>
      </dgm:t>
    </dgm:pt>
    <dgm:pt modelId="{186CA763-163C-46DF-ACEF-B5CBBB0F6DE6}" type="sibTrans" cxnId="{6DD6AED4-4BCC-44E4-9CDD-07EDAB02D5B8}">
      <dgm:prSet/>
      <dgm:spPr/>
      <dgm:t>
        <a:bodyPr/>
        <a:lstStyle/>
        <a:p>
          <a:endParaRPr lang="ru-RU"/>
        </a:p>
      </dgm:t>
    </dgm:pt>
    <dgm:pt modelId="{A66E7454-846B-4353-95F2-2ED275ACDB98}">
      <dgm:prSet/>
      <dgm:spPr/>
      <dgm:t>
        <a:bodyPr/>
        <a:lstStyle/>
        <a:p>
          <a:pPr rtl="0"/>
          <a:r>
            <a:rPr lang="ru-RU" smtClean="0"/>
            <a:t>Если в результате необратимого процесса</a:t>
          </a:r>
          <a:r>
            <a:rPr lang="en-US" smtClean="0"/>
            <a:t> </a:t>
          </a:r>
          <a:r>
            <a:rPr lang="ru-RU" smtClean="0"/>
            <a:t>в изолированной термодинамической системе наступает равновесное состояние - это значит, что энтропия системы достигает максимального значения (∆</a:t>
          </a:r>
          <a:r>
            <a:rPr lang="en-US" smtClean="0"/>
            <a:t>S</a:t>
          </a:r>
          <a:r>
            <a:rPr lang="ru-RU" smtClean="0"/>
            <a:t>=</a:t>
          </a:r>
          <a:r>
            <a:rPr lang="en-US" smtClean="0"/>
            <a:t>max)</a:t>
          </a:r>
          <a:r>
            <a:rPr lang="ru-RU" smtClean="0"/>
            <a:t>.</a:t>
          </a:r>
          <a:endParaRPr lang="ru-RU"/>
        </a:p>
      </dgm:t>
    </dgm:pt>
    <dgm:pt modelId="{8DB0F75D-4E44-4026-A163-7C2FA5EFD5B5}" type="parTrans" cxnId="{1C5E118C-40E8-4906-9EEF-10F6B41E2AC0}">
      <dgm:prSet/>
      <dgm:spPr/>
      <dgm:t>
        <a:bodyPr/>
        <a:lstStyle/>
        <a:p>
          <a:endParaRPr lang="ru-RU"/>
        </a:p>
      </dgm:t>
    </dgm:pt>
    <dgm:pt modelId="{CFD9E693-EF4C-488C-A9C2-0BCF6A50AF5D}" type="sibTrans" cxnId="{1C5E118C-40E8-4906-9EEF-10F6B41E2AC0}">
      <dgm:prSet/>
      <dgm:spPr/>
      <dgm:t>
        <a:bodyPr/>
        <a:lstStyle/>
        <a:p>
          <a:endParaRPr lang="ru-RU"/>
        </a:p>
      </dgm:t>
    </dgm:pt>
    <dgm:pt modelId="{86CF8430-0271-4A14-9AD4-3E907A21C312}">
      <dgm:prSet/>
      <dgm:spPr/>
      <dgm:t>
        <a:bodyPr/>
        <a:lstStyle/>
        <a:p>
          <a:pPr rtl="0"/>
          <a:r>
            <a:rPr lang="ru-RU" b="1" i="1" smtClean="0"/>
            <a:t>Вывод: </a:t>
          </a:r>
          <a:r>
            <a:rPr lang="ru-RU" smtClean="0"/>
            <a:t>Изменение энтропии определяет направление термоди-намического процесса и условия термодинамического равно-весия.</a:t>
          </a:r>
          <a:endParaRPr lang="ru-RU"/>
        </a:p>
      </dgm:t>
    </dgm:pt>
    <dgm:pt modelId="{6C45127A-D39B-41A6-B83C-B9D4D1268369}" type="parTrans" cxnId="{37393968-8617-4A7C-A158-352065345E10}">
      <dgm:prSet/>
      <dgm:spPr/>
      <dgm:t>
        <a:bodyPr/>
        <a:lstStyle/>
        <a:p>
          <a:endParaRPr lang="ru-RU"/>
        </a:p>
      </dgm:t>
    </dgm:pt>
    <dgm:pt modelId="{1CC96541-6D35-4430-AB18-5634A033B90B}" type="sibTrans" cxnId="{37393968-8617-4A7C-A158-352065345E10}">
      <dgm:prSet/>
      <dgm:spPr/>
      <dgm:t>
        <a:bodyPr/>
        <a:lstStyle/>
        <a:p>
          <a:endParaRPr lang="ru-RU"/>
        </a:p>
      </dgm:t>
    </dgm:pt>
    <dgm:pt modelId="{529D1373-1B8D-4F9E-9771-CA4768730CA2}" type="pres">
      <dgm:prSet presAssocID="{A9AA8657-EF03-4B59-990A-9956A8CA084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10A0CF-295D-4609-A9B0-7678899AC25B}" type="pres">
      <dgm:prSet presAssocID="{2230E875-F2BC-43CE-BAC0-8E41EAD3267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D3529F-FF13-4888-87B2-94992563A183}" type="pres">
      <dgm:prSet presAssocID="{E2B81327-4CEC-4793-A91E-7F1BF29825E6}" presName="spacer" presStyleCnt="0"/>
      <dgm:spPr/>
    </dgm:pt>
    <dgm:pt modelId="{6C5D515C-36F9-430E-AA3C-4D56C1E6E9AF}" type="pres">
      <dgm:prSet presAssocID="{486DFFB1-D2B6-48E3-9606-8D29B406169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69BAD-88FD-48EE-8599-BC33FCD4BFCC}" type="pres">
      <dgm:prSet presAssocID="{186CA763-163C-46DF-ACEF-B5CBBB0F6DE6}" presName="spacer" presStyleCnt="0"/>
      <dgm:spPr/>
    </dgm:pt>
    <dgm:pt modelId="{0DD145C5-4238-485D-9087-C106EE189DFC}" type="pres">
      <dgm:prSet presAssocID="{A66E7454-846B-4353-95F2-2ED275ACDB98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46F4DA-BFF6-4E62-AF5B-93B29AA87954}" type="pres">
      <dgm:prSet presAssocID="{CFD9E693-EF4C-488C-A9C2-0BCF6A50AF5D}" presName="spacer" presStyleCnt="0"/>
      <dgm:spPr/>
    </dgm:pt>
    <dgm:pt modelId="{2D127561-16D5-4FBA-9789-C7DADE3F0689}" type="pres">
      <dgm:prSet presAssocID="{86CF8430-0271-4A14-9AD4-3E907A21C31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5E118C-40E8-4906-9EEF-10F6B41E2AC0}" srcId="{A9AA8657-EF03-4B59-990A-9956A8CA0843}" destId="{A66E7454-846B-4353-95F2-2ED275ACDB98}" srcOrd="2" destOrd="0" parTransId="{8DB0F75D-4E44-4026-A163-7C2FA5EFD5B5}" sibTransId="{CFD9E693-EF4C-488C-A9C2-0BCF6A50AF5D}"/>
    <dgm:cxn modelId="{580BD269-29AE-408F-975C-2061B5F1DD0A}" type="presOf" srcId="{A9AA8657-EF03-4B59-990A-9956A8CA0843}" destId="{529D1373-1B8D-4F9E-9771-CA4768730CA2}" srcOrd="0" destOrd="0" presId="urn:microsoft.com/office/officeart/2005/8/layout/vList2"/>
    <dgm:cxn modelId="{E606D4BE-E899-4126-AAA1-122D6EEF7B17}" type="presOf" srcId="{A66E7454-846B-4353-95F2-2ED275ACDB98}" destId="{0DD145C5-4238-485D-9087-C106EE189DFC}" srcOrd="0" destOrd="0" presId="urn:microsoft.com/office/officeart/2005/8/layout/vList2"/>
    <dgm:cxn modelId="{6DD6AED4-4BCC-44E4-9CDD-07EDAB02D5B8}" srcId="{A9AA8657-EF03-4B59-990A-9956A8CA0843}" destId="{486DFFB1-D2B6-48E3-9606-8D29B4061694}" srcOrd="1" destOrd="0" parTransId="{2B2E669C-0805-4077-89D4-DD9F8A609889}" sibTransId="{186CA763-163C-46DF-ACEF-B5CBBB0F6DE6}"/>
    <dgm:cxn modelId="{24692284-0C0B-43CB-90FA-03552FF1027D}" type="presOf" srcId="{86CF8430-0271-4A14-9AD4-3E907A21C312}" destId="{2D127561-16D5-4FBA-9789-C7DADE3F0689}" srcOrd="0" destOrd="0" presId="urn:microsoft.com/office/officeart/2005/8/layout/vList2"/>
    <dgm:cxn modelId="{DCAF4089-14D4-4CDF-AADD-C572DC12B0FE}" srcId="{A9AA8657-EF03-4B59-990A-9956A8CA0843}" destId="{2230E875-F2BC-43CE-BAC0-8E41EAD3267A}" srcOrd="0" destOrd="0" parTransId="{A386414E-E19A-4EF3-90FC-69A333F3460F}" sibTransId="{E2B81327-4CEC-4793-A91E-7F1BF29825E6}"/>
    <dgm:cxn modelId="{C5DD7B42-149B-4723-AEEE-C3F3C8F8B0D6}" type="presOf" srcId="{486DFFB1-D2B6-48E3-9606-8D29B4061694}" destId="{6C5D515C-36F9-430E-AA3C-4D56C1E6E9AF}" srcOrd="0" destOrd="0" presId="urn:microsoft.com/office/officeart/2005/8/layout/vList2"/>
    <dgm:cxn modelId="{596846A8-01C5-4A42-870B-4ECB75757287}" type="presOf" srcId="{2230E875-F2BC-43CE-BAC0-8E41EAD3267A}" destId="{FE10A0CF-295D-4609-A9B0-7678899AC25B}" srcOrd="0" destOrd="0" presId="urn:microsoft.com/office/officeart/2005/8/layout/vList2"/>
    <dgm:cxn modelId="{37393968-8617-4A7C-A158-352065345E10}" srcId="{A9AA8657-EF03-4B59-990A-9956A8CA0843}" destId="{86CF8430-0271-4A14-9AD4-3E907A21C312}" srcOrd="3" destOrd="0" parTransId="{6C45127A-D39B-41A6-B83C-B9D4D1268369}" sibTransId="{1CC96541-6D35-4430-AB18-5634A033B90B}"/>
    <dgm:cxn modelId="{3C55AD16-677A-4DED-B85E-98DCB3174B83}" type="presParOf" srcId="{529D1373-1B8D-4F9E-9771-CA4768730CA2}" destId="{FE10A0CF-295D-4609-A9B0-7678899AC25B}" srcOrd="0" destOrd="0" presId="urn:microsoft.com/office/officeart/2005/8/layout/vList2"/>
    <dgm:cxn modelId="{B035D106-C808-4883-8B72-BAEB8D885844}" type="presParOf" srcId="{529D1373-1B8D-4F9E-9771-CA4768730CA2}" destId="{30D3529F-FF13-4888-87B2-94992563A183}" srcOrd="1" destOrd="0" presId="urn:microsoft.com/office/officeart/2005/8/layout/vList2"/>
    <dgm:cxn modelId="{6F6F3A2C-306E-459A-B709-5CB1CDA97B02}" type="presParOf" srcId="{529D1373-1B8D-4F9E-9771-CA4768730CA2}" destId="{6C5D515C-36F9-430E-AA3C-4D56C1E6E9AF}" srcOrd="2" destOrd="0" presId="urn:microsoft.com/office/officeart/2005/8/layout/vList2"/>
    <dgm:cxn modelId="{321E0FDD-940A-40DC-A3C2-8286955BA705}" type="presParOf" srcId="{529D1373-1B8D-4F9E-9771-CA4768730CA2}" destId="{71D69BAD-88FD-48EE-8599-BC33FCD4BFCC}" srcOrd="3" destOrd="0" presId="urn:microsoft.com/office/officeart/2005/8/layout/vList2"/>
    <dgm:cxn modelId="{A0260AF1-AE4E-4E2D-B4EF-A9D14676F727}" type="presParOf" srcId="{529D1373-1B8D-4F9E-9771-CA4768730CA2}" destId="{0DD145C5-4238-485D-9087-C106EE189DFC}" srcOrd="4" destOrd="0" presId="urn:microsoft.com/office/officeart/2005/8/layout/vList2"/>
    <dgm:cxn modelId="{DAB99FA2-032F-42A1-BC4F-4AD1F4CDA372}" type="presParOf" srcId="{529D1373-1B8D-4F9E-9771-CA4768730CA2}" destId="{9746F4DA-BFF6-4E62-AF5B-93B29AA87954}" srcOrd="5" destOrd="0" presId="urn:microsoft.com/office/officeart/2005/8/layout/vList2"/>
    <dgm:cxn modelId="{FC329729-7BC3-4C4E-82DF-A764FC619BFD}" type="presParOf" srcId="{529D1373-1B8D-4F9E-9771-CA4768730CA2}" destId="{2D127561-16D5-4FBA-9789-C7DADE3F068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05359A-A7EC-4040-9369-CD1E6E0783B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64E091-48AC-4BF4-82B5-F430B5F97D94}">
      <dgm:prSet/>
      <dgm:spPr/>
      <dgm:t>
        <a:bodyPr/>
        <a:lstStyle/>
        <a:p>
          <a:pPr rtl="0"/>
          <a:r>
            <a:rPr lang="ru-RU" i="1" dirty="0" smtClean="0"/>
            <a:t>Энергия Гиббса</a:t>
          </a:r>
          <a:r>
            <a:rPr lang="ru-RU" dirty="0" smtClean="0"/>
            <a:t> – это свободная энергия ТС, идущая на совершение системой полезной работы при постоянном давлении и температуре </a:t>
          </a:r>
          <a:r>
            <a:rPr lang="ru-RU" i="1" dirty="0" smtClean="0"/>
            <a:t>(изобарно-изотермический потенциал): </a:t>
          </a:r>
          <a:r>
            <a:rPr lang="en-US" dirty="0" smtClean="0"/>
            <a:t>G</a:t>
          </a:r>
          <a:r>
            <a:rPr lang="ru-RU" dirty="0" smtClean="0"/>
            <a:t> = </a:t>
          </a:r>
          <a:r>
            <a:rPr lang="en-US" dirty="0" smtClean="0"/>
            <a:t>H</a:t>
          </a:r>
          <a:r>
            <a:rPr lang="ru-RU" dirty="0" smtClean="0"/>
            <a:t> – </a:t>
          </a:r>
          <a:r>
            <a:rPr lang="en-US" dirty="0" smtClean="0"/>
            <a:t>TS</a:t>
          </a:r>
          <a:endParaRPr lang="ru-RU" dirty="0"/>
        </a:p>
      </dgm:t>
    </dgm:pt>
    <dgm:pt modelId="{AD412FB7-4564-44E9-99C3-DDFEDBE043EC}" type="parTrans" cxnId="{D5EAD475-51C4-44D6-B29E-35421422C1DA}">
      <dgm:prSet/>
      <dgm:spPr/>
      <dgm:t>
        <a:bodyPr/>
        <a:lstStyle/>
        <a:p>
          <a:endParaRPr lang="ru-RU"/>
        </a:p>
      </dgm:t>
    </dgm:pt>
    <dgm:pt modelId="{C7C054E9-A453-4A7E-84B7-32EDDD92D903}" type="sibTrans" cxnId="{D5EAD475-51C4-44D6-B29E-35421422C1DA}">
      <dgm:prSet/>
      <dgm:spPr/>
      <dgm:t>
        <a:bodyPr/>
        <a:lstStyle/>
        <a:p>
          <a:endParaRPr lang="ru-RU"/>
        </a:p>
      </dgm:t>
    </dgm:pt>
    <dgm:pt modelId="{C34DDACF-53CC-426F-9E25-2C9348D77162}">
      <dgm:prSet/>
      <dgm:spPr/>
      <dgm:t>
        <a:bodyPr/>
        <a:lstStyle/>
        <a:p>
          <a:pPr rtl="0"/>
          <a:r>
            <a:rPr lang="en-US" smtClean="0"/>
            <a:t>G</a:t>
          </a:r>
          <a:r>
            <a:rPr lang="ru-RU" smtClean="0"/>
            <a:t> = </a:t>
          </a:r>
          <a:r>
            <a:rPr lang="en-US" smtClean="0"/>
            <a:t>H</a:t>
          </a:r>
          <a:r>
            <a:rPr lang="ru-RU" smtClean="0"/>
            <a:t> – </a:t>
          </a:r>
          <a:r>
            <a:rPr lang="en-US" smtClean="0"/>
            <a:t>TS</a:t>
          </a:r>
          <a:endParaRPr lang="ru-RU"/>
        </a:p>
      </dgm:t>
    </dgm:pt>
    <dgm:pt modelId="{9730FAF7-FDBF-46E1-8620-936BFA2BBDEB}" type="parTrans" cxnId="{60AA3C9A-C729-4603-82DF-AD17222FD477}">
      <dgm:prSet/>
      <dgm:spPr/>
      <dgm:t>
        <a:bodyPr/>
        <a:lstStyle/>
        <a:p>
          <a:endParaRPr lang="ru-RU"/>
        </a:p>
      </dgm:t>
    </dgm:pt>
    <dgm:pt modelId="{CB9D110F-9704-4C9B-ABCB-19208D763292}" type="sibTrans" cxnId="{60AA3C9A-C729-4603-82DF-AD17222FD477}">
      <dgm:prSet/>
      <dgm:spPr/>
      <dgm:t>
        <a:bodyPr/>
        <a:lstStyle/>
        <a:p>
          <a:endParaRPr lang="ru-RU"/>
        </a:p>
      </dgm:t>
    </dgm:pt>
    <dgm:pt modelId="{96C52BA5-5D3B-42C4-B032-877E8651481B}" type="pres">
      <dgm:prSet presAssocID="{9305359A-A7EC-4040-9369-CD1E6E0783B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700B39-D186-493E-BF0E-20149D99E804}" type="pres">
      <dgm:prSet presAssocID="{3064E091-48AC-4BF4-82B5-F430B5F97D94}" presName="parentText" presStyleLbl="node1" presStyleIdx="0" presStyleCnt="2" custScaleY="526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2D843D-98E4-4222-ADFD-07438E8C7650}" type="pres">
      <dgm:prSet presAssocID="{C7C054E9-A453-4A7E-84B7-32EDDD92D903}" presName="spacer" presStyleCnt="0"/>
      <dgm:spPr/>
    </dgm:pt>
    <dgm:pt modelId="{B77F0714-4FAA-44DA-9218-63517DD0EF8D}" type="pres">
      <dgm:prSet presAssocID="{C34DDACF-53CC-426F-9E25-2C9348D77162}" presName="parentText" presStyleLbl="node1" presStyleIdx="1" presStyleCnt="2" custLinFactNeighborX="427" custLinFactNeighborY="-3604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EAD475-51C4-44D6-B29E-35421422C1DA}" srcId="{9305359A-A7EC-4040-9369-CD1E6E0783BD}" destId="{3064E091-48AC-4BF4-82B5-F430B5F97D94}" srcOrd="0" destOrd="0" parTransId="{AD412FB7-4564-44E9-99C3-DDFEDBE043EC}" sibTransId="{C7C054E9-A453-4A7E-84B7-32EDDD92D903}"/>
    <dgm:cxn modelId="{E7C0C6F1-39EE-4F9D-8630-3A3383025FF7}" type="presOf" srcId="{9305359A-A7EC-4040-9369-CD1E6E0783BD}" destId="{96C52BA5-5D3B-42C4-B032-877E8651481B}" srcOrd="0" destOrd="0" presId="urn:microsoft.com/office/officeart/2005/8/layout/vList2"/>
    <dgm:cxn modelId="{60AA3C9A-C729-4603-82DF-AD17222FD477}" srcId="{9305359A-A7EC-4040-9369-CD1E6E0783BD}" destId="{C34DDACF-53CC-426F-9E25-2C9348D77162}" srcOrd="1" destOrd="0" parTransId="{9730FAF7-FDBF-46E1-8620-936BFA2BBDEB}" sibTransId="{CB9D110F-9704-4C9B-ABCB-19208D763292}"/>
    <dgm:cxn modelId="{E9DFDB97-117B-49FB-86E3-622E008E0850}" type="presOf" srcId="{C34DDACF-53CC-426F-9E25-2C9348D77162}" destId="{B77F0714-4FAA-44DA-9218-63517DD0EF8D}" srcOrd="0" destOrd="0" presId="urn:microsoft.com/office/officeart/2005/8/layout/vList2"/>
    <dgm:cxn modelId="{A99E8892-4D60-4398-ADD5-F0A86CF8C5B1}" type="presOf" srcId="{3064E091-48AC-4BF4-82B5-F430B5F97D94}" destId="{40700B39-D186-493E-BF0E-20149D99E804}" srcOrd="0" destOrd="0" presId="urn:microsoft.com/office/officeart/2005/8/layout/vList2"/>
    <dgm:cxn modelId="{CE8CF489-39CE-48DD-AC61-9925B21638E1}" type="presParOf" srcId="{96C52BA5-5D3B-42C4-B032-877E8651481B}" destId="{40700B39-D186-493E-BF0E-20149D99E804}" srcOrd="0" destOrd="0" presId="urn:microsoft.com/office/officeart/2005/8/layout/vList2"/>
    <dgm:cxn modelId="{F4E98829-E026-45FD-BE2C-9AA826D506D5}" type="presParOf" srcId="{96C52BA5-5D3B-42C4-B032-877E8651481B}" destId="{5C2D843D-98E4-4222-ADFD-07438E8C7650}" srcOrd="1" destOrd="0" presId="urn:microsoft.com/office/officeart/2005/8/layout/vList2"/>
    <dgm:cxn modelId="{EAECD6D8-FE19-4523-8A11-054E26D76A1E}" type="presParOf" srcId="{96C52BA5-5D3B-42C4-B032-877E8651481B}" destId="{B77F0714-4FAA-44DA-9218-63517DD0EF8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4524B90-FD03-4BBD-87F2-DC5414E7A03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797543F-A4C6-476D-BA5F-F45F083B36E2}">
      <dgm:prSet/>
      <dgm:spPr/>
      <dgm:t>
        <a:bodyPr/>
        <a:lstStyle/>
        <a:p>
          <a:pPr rtl="0"/>
          <a:r>
            <a:rPr lang="ru-RU" dirty="0" smtClean="0"/>
            <a:t>Энергия активации – это такая энергия, которой должна обладать молекула вещества, чтобы перейти в активное состояние. Пока нет энергии активации, нет превращения и не идет ХФР.  </a:t>
          </a:r>
          <a:endParaRPr lang="ru-RU" dirty="0"/>
        </a:p>
      </dgm:t>
    </dgm:pt>
    <dgm:pt modelId="{F0576A62-1B6B-43C2-8318-E47D7E8B11A7}" type="parTrans" cxnId="{4F2CE91B-5E33-4F1F-B157-B2AAB26AD538}">
      <dgm:prSet/>
      <dgm:spPr/>
      <dgm:t>
        <a:bodyPr/>
        <a:lstStyle/>
        <a:p>
          <a:endParaRPr lang="ru-RU"/>
        </a:p>
      </dgm:t>
    </dgm:pt>
    <dgm:pt modelId="{2708ED16-5ABE-4E99-BBF9-01E5A9B7FD0B}" type="sibTrans" cxnId="{4F2CE91B-5E33-4F1F-B157-B2AAB26AD538}">
      <dgm:prSet/>
      <dgm:spPr/>
      <dgm:t>
        <a:bodyPr/>
        <a:lstStyle/>
        <a:p>
          <a:endParaRPr lang="ru-RU"/>
        </a:p>
      </dgm:t>
    </dgm:pt>
    <dgm:pt modelId="{77B59F6F-70CE-422D-B11C-26A4F967C9B5}">
      <dgm:prSet/>
      <dgm:spPr/>
      <dgm:t>
        <a:bodyPr/>
        <a:lstStyle/>
        <a:p>
          <a:pPr rtl="0"/>
          <a:r>
            <a:rPr lang="ru-RU" dirty="0" smtClean="0"/>
            <a:t>Разница между </a:t>
          </a:r>
          <a:r>
            <a:rPr lang="en-US" dirty="0" smtClean="0"/>
            <a:t>U</a:t>
          </a:r>
          <a:r>
            <a:rPr lang="ru-RU" dirty="0" smtClean="0"/>
            <a:t> начальной и </a:t>
          </a:r>
          <a:r>
            <a:rPr lang="en-US" dirty="0" smtClean="0"/>
            <a:t>U</a:t>
          </a:r>
          <a:r>
            <a:rPr lang="ru-RU" dirty="0" smtClean="0"/>
            <a:t> конечной </a:t>
          </a:r>
          <a:r>
            <a:rPr lang="ru-RU" b="1" i="1" dirty="0" smtClean="0"/>
            <a:t>называется свободной энергией системы, идущей на совершение полезной работы или э</a:t>
          </a:r>
          <a:r>
            <a:rPr lang="ru-RU" dirty="0" smtClean="0"/>
            <a:t>нергией Гиббса:</a:t>
          </a:r>
          <a:endParaRPr lang="ru-RU" dirty="0"/>
        </a:p>
      </dgm:t>
    </dgm:pt>
    <dgm:pt modelId="{A3A1EB6F-61AE-46E9-9A56-E8E8C337B27C}" type="parTrans" cxnId="{2AB8392F-A208-428E-9631-1EEAD35EC69A}">
      <dgm:prSet/>
      <dgm:spPr/>
      <dgm:t>
        <a:bodyPr/>
        <a:lstStyle/>
        <a:p>
          <a:endParaRPr lang="ru-RU"/>
        </a:p>
      </dgm:t>
    </dgm:pt>
    <dgm:pt modelId="{AF34BF27-3137-4AF7-B48D-A1FE9661FAA3}" type="sibTrans" cxnId="{2AB8392F-A208-428E-9631-1EEAD35EC69A}">
      <dgm:prSet/>
      <dgm:spPr/>
      <dgm:t>
        <a:bodyPr/>
        <a:lstStyle/>
        <a:p>
          <a:endParaRPr lang="ru-RU"/>
        </a:p>
      </dgm:t>
    </dgm:pt>
    <dgm:pt modelId="{C250CB91-EAA5-4921-AF90-4E7980D1A444}">
      <dgm:prSet/>
      <dgm:spPr/>
      <dgm:t>
        <a:bodyPr/>
        <a:lstStyle/>
        <a:p>
          <a:pPr algn="ctr" rtl="0"/>
          <a:r>
            <a:rPr lang="en-US" dirty="0" smtClean="0"/>
            <a:t>G</a:t>
          </a:r>
          <a:r>
            <a:rPr lang="ru-RU" dirty="0" smtClean="0"/>
            <a:t> = </a:t>
          </a:r>
          <a:r>
            <a:rPr lang="en-US" dirty="0" smtClean="0"/>
            <a:t>H</a:t>
          </a:r>
          <a:r>
            <a:rPr lang="ru-RU" dirty="0" smtClean="0"/>
            <a:t> – </a:t>
          </a:r>
          <a:r>
            <a:rPr lang="en-US" dirty="0" smtClean="0"/>
            <a:t>TS</a:t>
          </a:r>
          <a:endParaRPr lang="ru-RU" dirty="0"/>
        </a:p>
      </dgm:t>
    </dgm:pt>
    <dgm:pt modelId="{CD5A6871-3312-4199-A5FE-14E2AFC13370}" type="parTrans" cxnId="{55022654-5A60-4179-BC6B-B37B83FB5CE2}">
      <dgm:prSet/>
      <dgm:spPr/>
      <dgm:t>
        <a:bodyPr/>
        <a:lstStyle/>
        <a:p>
          <a:endParaRPr lang="ru-RU"/>
        </a:p>
      </dgm:t>
    </dgm:pt>
    <dgm:pt modelId="{841ADFA5-DE16-49AD-9BF6-38FA2C5967E6}" type="sibTrans" cxnId="{55022654-5A60-4179-BC6B-B37B83FB5CE2}">
      <dgm:prSet/>
      <dgm:spPr/>
      <dgm:t>
        <a:bodyPr/>
        <a:lstStyle/>
        <a:p>
          <a:endParaRPr lang="ru-RU"/>
        </a:p>
      </dgm:t>
    </dgm:pt>
    <dgm:pt modelId="{287CFA07-7738-4DFE-8AD0-3B4543034D29}" type="pres">
      <dgm:prSet presAssocID="{14524B90-FD03-4BBD-87F2-DC5414E7A03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3AE82FB-3266-4AA2-8B39-A32A7F71144F}" type="pres">
      <dgm:prSet presAssocID="{A797543F-A4C6-476D-BA5F-F45F083B36E2}" presName="parentText" presStyleLbl="node1" presStyleIdx="0" presStyleCnt="3" custLinFactNeighborY="65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ACA901-0EAA-4C62-BB42-E85D1EDD6376}" type="pres">
      <dgm:prSet presAssocID="{2708ED16-5ABE-4E99-BBF9-01E5A9B7FD0B}" presName="spacer" presStyleCnt="0"/>
      <dgm:spPr/>
    </dgm:pt>
    <dgm:pt modelId="{1C18891A-6E55-4B95-99C1-2B3891BC4C67}" type="pres">
      <dgm:prSet presAssocID="{77B59F6F-70CE-422D-B11C-26A4F967C9B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29D0CA-E645-4B8C-9B11-6CB0BD5B49C1}" type="pres">
      <dgm:prSet presAssocID="{AF34BF27-3137-4AF7-B48D-A1FE9661FAA3}" presName="spacer" presStyleCnt="0"/>
      <dgm:spPr/>
    </dgm:pt>
    <dgm:pt modelId="{826D687B-EDE9-4A76-85B8-FC3F08D2CFB1}" type="pres">
      <dgm:prSet presAssocID="{C250CB91-EAA5-4921-AF90-4E7980D1A44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CA4B4C-1208-4C3B-945A-F6795BB8D160}" type="presOf" srcId="{C250CB91-EAA5-4921-AF90-4E7980D1A444}" destId="{826D687B-EDE9-4A76-85B8-FC3F08D2CFB1}" srcOrd="0" destOrd="0" presId="urn:microsoft.com/office/officeart/2005/8/layout/vList2"/>
    <dgm:cxn modelId="{4F2CE91B-5E33-4F1F-B157-B2AAB26AD538}" srcId="{14524B90-FD03-4BBD-87F2-DC5414E7A037}" destId="{A797543F-A4C6-476D-BA5F-F45F083B36E2}" srcOrd="0" destOrd="0" parTransId="{F0576A62-1B6B-43C2-8318-E47D7E8B11A7}" sibTransId="{2708ED16-5ABE-4E99-BBF9-01E5A9B7FD0B}"/>
    <dgm:cxn modelId="{D0B96824-E5C6-44D1-8067-FFF98712E642}" type="presOf" srcId="{14524B90-FD03-4BBD-87F2-DC5414E7A037}" destId="{287CFA07-7738-4DFE-8AD0-3B4543034D29}" srcOrd="0" destOrd="0" presId="urn:microsoft.com/office/officeart/2005/8/layout/vList2"/>
    <dgm:cxn modelId="{2AB8392F-A208-428E-9631-1EEAD35EC69A}" srcId="{14524B90-FD03-4BBD-87F2-DC5414E7A037}" destId="{77B59F6F-70CE-422D-B11C-26A4F967C9B5}" srcOrd="1" destOrd="0" parTransId="{A3A1EB6F-61AE-46E9-9A56-E8E8C337B27C}" sibTransId="{AF34BF27-3137-4AF7-B48D-A1FE9661FAA3}"/>
    <dgm:cxn modelId="{4528857F-3912-4E54-93BD-3C639D872C24}" type="presOf" srcId="{A797543F-A4C6-476D-BA5F-F45F083B36E2}" destId="{13AE82FB-3266-4AA2-8B39-A32A7F71144F}" srcOrd="0" destOrd="0" presId="urn:microsoft.com/office/officeart/2005/8/layout/vList2"/>
    <dgm:cxn modelId="{55022654-5A60-4179-BC6B-B37B83FB5CE2}" srcId="{14524B90-FD03-4BBD-87F2-DC5414E7A037}" destId="{C250CB91-EAA5-4921-AF90-4E7980D1A444}" srcOrd="2" destOrd="0" parTransId="{CD5A6871-3312-4199-A5FE-14E2AFC13370}" sibTransId="{841ADFA5-DE16-49AD-9BF6-38FA2C5967E6}"/>
    <dgm:cxn modelId="{77197C4A-249F-46BD-9225-6A8226856027}" type="presOf" srcId="{77B59F6F-70CE-422D-B11C-26A4F967C9B5}" destId="{1C18891A-6E55-4B95-99C1-2B3891BC4C67}" srcOrd="0" destOrd="0" presId="urn:microsoft.com/office/officeart/2005/8/layout/vList2"/>
    <dgm:cxn modelId="{E2D326BD-E4BE-4B7A-968E-522DF55786EC}" type="presParOf" srcId="{287CFA07-7738-4DFE-8AD0-3B4543034D29}" destId="{13AE82FB-3266-4AA2-8B39-A32A7F71144F}" srcOrd="0" destOrd="0" presId="urn:microsoft.com/office/officeart/2005/8/layout/vList2"/>
    <dgm:cxn modelId="{F3713AB0-F0C4-4319-B8D8-19B9546FEA0A}" type="presParOf" srcId="{287CFA07-7738-4DFE-8AD0-3B4543034D29}" destId="{96ACA901-0EAA-4C62-BB42-E85D1EDD6376}" srcOrd="1" destOrd="0" presId="urn:microsoft.com/office/officeart/2005/8/layout/vList2"/>
    <dgm:cxn modelId="{358088C4-7F0A-4063-BA5D-9A59CB884DEA}" type="presParOf" srcId="{287CFA07-7738-4DFE-8AD0-3B4543034D29}" destId="{1C18891A-6E55-4B95-99C1-2B3891BC4C67}" srcOrd="2" destOrd="0" presId="urn:microsoft.com/office/officeart/2005/8/layout/vList2"/>
    <dgm:cxn modelId="{1A6F5174-368D-4BB7-8F57-46EEFFB796E9}" type="presParOf" srcId="{287CFA07-7738-4DFE-8AD0-3B4543034D29}" destId="{1029D0CA-E645-4B8C-9B11-6CB0BD5B49C1}" srcOrd="3" destOrd="0" presId="urn:microsoft.com/office/officeart/2005/8/layout/vList2"/>
    <dgm:cxn modelId="{B1E53ED7-0452-4F01-A912-10B4F57B4B78}" type="presParOf" srcId="{287CFA07-7738-4DFE-8AD0-3B4543034D29}" destId="{826D687B-EDE9-4A76-85B8-FC3F08D2CFB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4AE6E-2569-49C9-AE92-1D7147928A02}">
      <dsp:nvSpPr>
        <dsp:cNvPr id="0" name=""/>
        <dsp:cNvSpPr/>
      </dsp:nvSpPr>
      <dsp:spPr>
        <a:xfrm>
          <a:off x="0" y="176026"/>
          <a:ext cx="9144000" cy="1449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Первый закон термодинамики: </a:t>
          </a:r>
          <a:r>
            <a:rPr lang="ru-RU" sz="2400" kern="1200" dirty="0" smtClean="0"/>
            <a:t>энергия в ТС не может быть получена из ничего и не может быть уничтожена, а может только превращаться из одного вида в другой. </a:t>
          </a:r>
          <a:endParaRPr lang="ru-RU" sz="2400" kern="1200" dirty="0"/>
        </a:p>
      </dsp:txBody>
      <dsp:txXfrm>
        <a:off x="70749" y="246775"/>
        <a:ext cx="9002502" cy="1307797"/>
      </dsp:txXfrm>
    </dsp:sp>
    <dsp:sp modelId="{7422A01F-42CD-4CA4-B5E7-A3DCBBF7C80A}">
      <dsp:nvSpPr>
        <dsp:cNvPr id="0" name=""/>
        <dsp:cNvSpPr/>
      </dsp:nvSpPr>
      <dsp:spPr>
        <a:xfrm>
          <a:off x="0" y="1648724"/>
          <a:ext cx="9144000" cy="23191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ΔU = A + Q,  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где ΔU – изменение энергии ТС;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 -    работа ТС;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Q – теплота ТС                                                   	</a:t>
          </a:r>
          <a:endParaRPr lang="ru-RU" sz="2400" kern="1200" dirty="0"/>
        </a:p>
      </dsp:txBody>
      <dsp:txXfrm>
        <a:off x="113213" y="1761937"/>
        <a:ext cx="8917574" cy="2092750"/>
      </dsp:txXfrm>
    </dsp:sp>
    <dsp:sp modelId="{164D9040-600D-4275-BEFF-99CB154B6B62}">
      <dsp:nvSpPr>
        <dsp:cNvPr id="0" name=""/>
        <dsp:cNvSpPr/>
      </dsp:nvSpPr>
      <dsp:spPr>
        <a:xfrm>
          <a:off x="0" y="4155995"/>
          <a:ext cx="9144000" cy="20813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 случае ТП, когда изменение энергии системы ΔU = 0, </a:t>
          </a:r>
        </a:p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то A = - Q, отсюда невозможность создания вечного двигателя первого рода </a:t>
          </a:r>
          <a:endParaRPr lang="ru-RU" sz="2400" kern="1200" dirty="0"/>
        </a:p>
      </dsp:txBody>
      <dsp:txXfrm>
        <a:off x="101601" y="4257596"/>
        <a:ext cx="8940798" cy="18781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578E9-C0EC-456C-8A54-617077FB14DA}">
      <dsp:nvSpPr>
        <dsp:cNvPr id="0" name=""/>
        <dsp:cNvSpPr/>
      </dsp:nvSpPr>
      <dsp:spPr>
        <a:xfrm rot="5400000">
          <a:off x="-1139916" y="1139916"/>
          <a:ext cx="5649808" cy="33699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i="1" kern="1200" dirty="0" smtClean="0"/>
            <a:t>Теплота превращения в ТС не зависит от пути протекания ТП </a:t>
          </a:r>
          <a:endParaRPr lang="ru-RU" sz="3300" kern="1200" dirty="0"/>
        </a:p>
      </dsp:txBody>
      <dsp:txXfrm rot="-5400000">
        <a:off x="1" y="1684986"/>
        <a:ext cx="3369974" cy="2279834"/>
      </dsp:txXfrm>
    </dsp:sp>
    <dsp:sp modelId="{617DF60D-2BEF-45BB-BDE8-1783BA8CD61E}">
      <dsp:nvSpPr>
        <dsp:cNvPr id="0" name=""/>
        <dsp:cNvSpPr/>
      </dsp:nvSpPr>
      <dsp:spPr>
        <a:xfrm rot="5400000">
          <a:off x="3915044" y="-545070"/>
          <a:ext cx="3964820" cy="505496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Н = U + PV,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где Н - энтальпия (или теплосодержание ТС);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U</a:t>
          </a:r>
          <a:r>
            <a:rPr lang="ru-RU" sz="3200" kern="1200" dirty="0" smtClean="0"/>
            <a:t>- внутренняя энергия ТС;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smtClean="0"/>
            <a:t>Р – давление в ТС;</a:t>
          </a:r>
          <a:endParaRPr lang="ru-RU" sz="3200" kern="120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V</a:t>
          </a:r>
          <a:r>
            <a:rPr lang="ru-RU" sz="3200" kern="1200" dirty="0" smtClean="0"/>
            <a:t> – объем ТС. </a:t>
          </a:r>
          <a:endParaRPr lang="ru-RU" sz="3200" kern="1200" dirty="0"/>
        </a:p>
      </dsp:txBody>
      <dsp:txXfrm rot="-5400000">
        <a:off x="3369974" y="193547"/>
        <a:ext cx="4861414" cy="35777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FED389-9090-4052-9E05-8A102A043808}">
      <dsp:nvSpPr>
        <dsp:cNvPr id="0" name=""/>
        <dsp:cNvSpPr/>
      </dsp:nvSpPr>
      <dsp:spPr>
        <a:xfrm>
          <a:off x="0" y="0"/>
          <a:ext cx="8424936" cy="1221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Второй закон термодинамики учитывает направление термодинамического процесса.</a:t>
          </a:r>
          <a:endParaRPr lang="ru-RU" sz="2300" kern="1200"/>
        </a:p>
      </dsp:txBody>
      <dsp:txXfrm>
        <a:off x="59606" y="59606"/>
        <a:ext cx="8305724" cy="1101829"/>
      </dsp:txXfrm>
    </dsp:sp>
    <dsp:sp modelId="{22F6A859-0CD8-4CBC-95AD-3FAFF47371AD}">
      <dsp:nvSpPr>
        <dsp:cNvPr id="0" name=""/>
        <dsp:cNvSpPr/>
      </dsp:nvSpPr>
      <dsp:spPr>
        <a:xfrm>
          <a:off x="0" y="1145265"/>
          <a:ext cx="8424936" cy="1221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Невозможна реакция, дающая перенос тепла от тела с более низкой температурой к телу с более высокой температурой, поскольку изменяется энтропия:</a:t>
          </a:r>
          <a:endParaRPr lang="ru-RU" sz="2300" kern="1200" dirty="0"/>
        </a:p>
      </dsp:txBody>
      <dsp:txXfrm>
        <a:off x="59606" y="1204871"/>
        <a:ext cx="8305724" cy="1101829"/>
      </dsp:txXfrm>
    </dsp:sp>
    <dsp:sp modelId="{6602C0F7-A609-4F8C-98F0-859D78C1F87A}">
      <dsp:nvSpPr>
        <dsp:cNvPr id="0" name=""/>
        <dsp:cNvSpPr/>
      </dsp:nvSpPr>
      <dsp:spPr>
        <a:xfrm>
          <a:off x="0" y="2722592"/>
          <a:ext cx="8424936" cy="1221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ΔS = ΔQ / T</a:t>
          </a:r>
          <a:endParaRPr lang="ru-RU" sz="2300" kern="1200" dirty="0"/>
        </a:p>
      </dsp:txBody>
      <dsp:txXfrm>
        <a:off x="59606" y="2782198"/>
        <a:ext cx="8305724" cy="1101829"/>
      </dsp:txXfrm>
    </dsp:sp>
    <dsp:sp modelId="{020B1123-8F48-4B5D-828C-B92FE4E7D0B4}">
      <dsp:nvSpPr>
        <dsp:cNvPr id="0" name=""/>
        <dsp:cNvSpPr/>
      </dsp:nvSpPr>
      <dsp:spPr>
        <a:xfrm>
          <a:off x="0" y="4200721"/>
          <a:ext cx="8424936" cy="12210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Работа в ТС не может быть выполнена исключительно за счет тепловой энергии </a:t>
          </a:r>
          <a:r>
            <a:rPr lang="ru-RU" sz="2300" kern="1200" dirty="0" smtClean="0"/>
            <a:t>ТС.  </a:t>
          </a:r>
          <a:r>
            <a:rPr lang="ru-RU" sz="2300" kern="1200" dirty="0" smtClean="0"/>
            <a:t>Следовательно невозможно существование вечных двигателей второго порядка.</a:t>
          </a:r>
          <a:endParaRPr lang="ru-RU" sz="2300" kern="1200" dirty="0"/>
        </a:p>
      </dsp:txBody>
      <dsp:txXfrm>
        <a:off x="59606" y="4260327"/>
        <a:ext cx="8305724" cy="11018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39445-0E5A-463E-A9FA-BCE26F6EEC2C}">
      <dsp:nvSpPr>
        <dsp:cNvPr id="0" name=""/>
        <dsp:cNvSpPr/>
      </dsp:nvSpPr>
      <dsp:spPr>
        <a:xfrm>
          <a:off x="0" y="150286"/>
          <a:ext cx="8352928" cy="9383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i="1" kern="1200" dirty="0" smtClean="0"/>
            <a:t>Характеристической функцией</a:t>
          </a:r>
          <a:r>
            <a:rPr lang="ru-RU" sz="1100" kern="1200" dirty="0" smtClean="0"/>
            <a:t> называется такая функция ТС, посредством которой могут быть выражены ее свойства. </a:t>
          </a:r>
          <a:endParaRPr lang="ru-RU" sz="1100" kern="1200" dirty="0"/>
        </a:p>
      </dsp:txBody>
      <dsp:txXfrm>
        <a:off x="45806" y="196092"/>
        <a:ext cx="8261316" cy="846721"/>
      </dsp:txXfrm>
    </dsp:sp>
    <dsp:sp modelId="{9A9341C7-52E1-442F-8BF4-3CAA5D0C6554}">
      <dsp:nvSpPr>
        <dsp:cNvPr id="0" name=""/>
        <dsp:cNvSpPr/>
      </dsp:nvSpPr>
      <dsp:spPr>
        <a:xfrm>
          <a:off x="0" y="1125875"/>
          <a:ext cx="8352928" cy="1328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Под </a:t>
          </a:r>
          <a:r>
            <a:rPr lang="ru-RU" sz="1100" i="1" kern="1200" dirty="0" smtClean="0"/>
            <a:t>потенциалом</a:t>
          </a:r>
          <a:r>
            <a:rPr lang="ru-RU" sz="1100" kern="1200" dirty="0" smtClean="0"/>
            <a:t> понимают функцию, изменение которой связано с работой ТС. </a:t>
          </a:r>
          <a:r>
            <a:rPr lang="ru-RU" sz="1100" kern="1200" dirty="0" smtClean="0"/>
            <a:t>Чем выше потенциал термодинамической системы, тем выше энергия системы и тем большую потенциальную работу ТС совершит.</a:t>
          </a:r>
          <a:endParaRPr lang="ru-RU" sz="1100" kern="1200" dirty="0"/>
        </a:p>
      </dsp:txBody>
      <dsp:txXfrm>
        <a:off x="64829" y="1190704"/>
        <a:ext cx="8223270" cy="1198365"/>
      </dsp:txXfrm>
    </dsp:sp>
    <dsp:sp modelId="{AFA8A6F4-1442-4569-B7DD-89A64A676978}">
      <dsp:nvSpPr>
        <dsp:cNvPr id="0" name=""/>
        <dsp:cNvSpPr/>
      </dsp:nvSpPr>
      <dsp:spPr>
        <a:xfrm>
          <a:off x="0" y="2551063"/>
          <a:ext cx="8352928" cy="666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В термодинамике наиболее широко используют следующие характеристические функции:</a:t>
          </a:r>
          <a:endParaRPr lang="ru-RU" sz="1100" kern="1200" dirty="0"/>
        </a:p>
      </dsp:txBody>
      <dsp:txXfrm>
        <a:off x="32533" y="2583596"/>
        <a:ext cx="8287862" cy="601379"/>
      </dsp:txXfrm>
    </dsp:sp>
    <dsp:sp modelId="{1710BC55-4274-4903-82F4-5651D7AEAA85}">
      <dsp:nvSpPr>
        <dsp:cNvPr id="0" name=""/>
        <dsp:cNvSpPr/>
      </dsp:nvSpPr>
      <dsp:spPr>
        <a:xfrm>
          <a:off x="0" y="3249189"/>
          <a:ext cx="8352928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1) изохорно-изотермический потенциал ТС - э</a:t>
          </a:r>
          <a:r>
            <a:rPr lang="ru-RU" sz="1100" i="1" kern="1200" dirty="0" smtClean="0"/>
            <a:t>нергия Гельмгольца</a:t>
          </a:r>
          <a:r>
            <a:rPr lang="ru-RU" sz="1100" kern="1200" dirty="0" smtClean="0"/>
            <a:t> (Δ</a:t>
          </a:r>
          <a:r>
            <a:rPr lang="en-US" sz="1100" kern="1200" dirty="0" smtClean="0"/>
            <a:t>F</a:t>
          </a:r>
          <a:r>
            <a:rPr lang="ru-RU" sz="1100" kern="1200" dirty="0" smtClean="0"/>
            <a:t>); </a:t>
          </a:r>
          <a:endParaRPr lang="ru-RU" sz="1100" kern="1200" dirty="0"/>
        </a:p>
      </dsp:txBody>
      <dsp:txXfrm>
        <a:off x="20419" y="3269608"/>
        <a:ext cx="8312090" cy="377437"/>
      </dsp:txXfrm>
    </dsp:sp>
    <dsp:sp modelId="{EC8D3DC7-A20C-4666-B8D6-5077FAED4398}">
      <dsp:nvSpPr>
        <dsp:cNvPr id="0" name=""/>
        <dsp:cNvSpPr/>
      </dsp:nvSpPr>
      <dsp:spPr>
        <a:xfrm>
          <a:off x="0" y="3699144"/>
          <a:ext cx="8352928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2) изобарно-изотермический потенциал ТС - э</a:t>
          </a:r>
          <a:r>
            <a:rPr lang="ru-RU" sz="1100" i="1" kern="1200" smtClean="0"/>
            <a:t>нергия Гиббса</a:t>
          </a:r>
          <a:r>
            <a:rPr lang="ru-RU" sz="1100" kern="1200" smtClean="0"/>
            <a:t> (Δ</a:t>
          </a:r>
          <a:r>
            <a:rPr lang="en-US" sz="1100" kern="1200" smtClean="0"/>
            <a:t>G</a:t>
          </a:r>
          <a:r>
            <a:rPr lang="ru-RU" sz="1100" kern="1200" smtClean="0"/>
            <a:t>); </a:t>
          </a:r>
          <a:endParaRPr lang="ru-RU" sz="1100" kern="1200"/>
        </a:p>
      </dsp:txBody>
      <dsp:txXfrm>
        <a:off x="20419" y="3719563"/>
        <a:ext cx="8312090" cy="377437"/>
      </dsp:txXfrm>
    </dsp:sp>
    <dsp:sp modelId="{56BE62B0-B3B7-44D4-B4E3-7FE0C6A4F1DF}">
      <dsp:nvSpPr>
        <dsp:cNvPr id="0" name=""/>
        <dsp:cNvSpPr/>
      </dsp:nvSpPr>
      <dsp:spPr>
        <a:xfrm>
          <a:off x="0" y="4149099"/>
          <a:ext cx="8352928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3) внутренняя энергия ТС (ΔU); </a:t>
          </a:r>
          <a:endParaRPr lang="ru-RU" sz="1100" kern="1200"/>
        </a:p>
      </dsp:txBody>
      <dsp:txXfrm>
        <a:off x="20419" y="4169518"/>
        <a:ext cx="8312090" cy="377437"/>
      </dsp:txXfrm>
    </dsp:sp>
    <dsp:sp modelId="{8C1E679F-E40C-40FE-9A44-7449537F6560}">
      <dsp:nvSpPr>
        <dsp:cNvPr id="0" name=""/>
        <dsp:cNvSpPr/>
      </dsp:nvSpPr>
      <dsp:spPr>
        <a:xfrm>
          <a:off x="0" y="4599054"/>
          <a:ext cx="8352928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4) энтальпия ТС (Δ</a:t>
          </a:r>
          <a:r>
            <a:rPr lang="ru-RU" sz="1100" i="1" kern="1200" smtClean="0"/>
            <a:t>H)</a:t>
          </a:r>
          <a:r>
            <a:rPr lang="ru-RU" sz="1100" kern="1200" smtClean="0"/>
            <a:t>; </a:t>
          </a:r>
          <a:endParaRPr lang="ru-RU" sz="1100" kern="1200"/>
        </a:p>
      </dsp:txBody>
      <dsp:txXfrm>
        <a:off x="20419" y="4619473"/>
        <a:ext cx="8312090" cy="377437"/>
      </dsp:txXfrm>
    </dsp:sp>
    <dsp:sp modelId="{31BADF69-9A2F-4003-B07A-DEF0024EA4BE}">
      <dsp:nvSpPr>
        <dsp:cNvPr id="0" name=""/>
        <dsp:cNvSpPr/>
      </dsp:nvSpPr>
      <dsp:spPr>
        <a:xfrm>
          <a:off x="0" y="5049009"/>
          <a:ext cx="8352928" cy="4182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/>
            <a:t>5) энтропия ТС (ΔS).</a:t>
          </a:r>
          <a:endParaRPr lang="ru-RU" sz="1100" kern="1200"/>
        </a:p>
      </dsp:txBody>
      <dsp:txXfrm>
        <a:off x="20419" y="5069428"/>
        <a:ext cx="8312090" cy="3774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46D0E-0E65-43C0-A42F-96FEEC52DE2D}">
      <dsp:nvSpPr>
        <dsp:cNvPr id="0" name=""/>
        <dsp:cNvSpPr/>
      </dsp:nvSpPr>
      <dsp:spPr>
        <a:xfrm>
          <a:off x="0" y="111247"/>
          <a:ext cx="8424936" cy="1681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Энтальпия</a:t>
          </a:r>
          <a:r>
            <a:rPr lang="ru-RU" sz="2300" kern="1200" dirty="0" smtClean="0"/>
            <a:t> Δ</a:t>
          </a:r>
          <a:r>
            <a:rPr lang="ru-RU" sz="2300" i="1" kern="1200" dirty="0" smtClean="0"/>
            <a:t>H</a:t>
          </a:r>
          <a:r>
            <a:rPr lang="ru-RU" sz="2300" kern="1200" dirty="0" smtClean="0"/>
            <a:t> - это изменение теплосодержания системы при постоянном давлении и энтропии: </a:t>
          </a:r>
        </a:p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ΔH = TΔS + VΔP</a:t>
          </a:r>
          <a:endParaRPr lang="ru-RU" sz="2300" kern="1200" dirty="0"/>
        </a:p>
      </dsp:txBody>
      <dsp:txXfrm>
        <a:off x="82102" y="193349"/>
        <a:ext cx="8260732" cy="1517671"/>
      </dsp:txXfrm>
    </dsp:sp>
    <dsp:sp modelId="{5137A164-EE72-4AC7-A58A-FF3E57473E94}">
      <dsp:nvSpPr>
        <dsp:cNvPr id="0" name=""/>
        <dsp:cNvSpPr/>
      </dsp:nvSpPr>
      <dsp:spPr>
        <a:xfrm>
          <a:off x="0" y="1859362"/>
          <a:ext cx="8424936" cy="1681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Энтропия</a:t>
          </a:r>
          <a:r>
            <a:rPr lang="ru-RU" sz="2300" kern="1200" dirty="0" smtClean="0"/>
            <a:t> Δ</a:t>
          </a:r>
          <a:r>
            <a:rPr lang="ru-RU" sz="2300" i="1" kern="1200" dirty="0" smtClean="0"/>
            <a:t>S</a:t>
          </a:r>
          <a:r>
            <a:rPr lang="ru-RU" sz="2300" kern="1200" dirty="0" smtClean="0"/>
            <a:t> – это мера неупорядоченности ТС, величина, равная количеству теплоты, поступающей в ТС при постоянной температуре: </a:t>
          </a:r>
        </a:p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ΔS = ΔQ / T</a:t>
          </a:r>
          <a:endParaRPr lang="ru-RU" sz="2300" kern="1200" dirty="0"/>
        </a:p>
      </dsp:txBody>
      <dsp:txXfrm>
        <a:off x="82102" y="1941464"/>
        <a:ext cx="8260732" cy="1517671"/>
      </dsp:txXfrm>
    </dsp:sp>
    <dsp:sp modelId="{D4B89ABE-A939-4164-B121-1BA7D8C74DE1}">
      <dsp:nvSpPr>
        <dsp:cNvPr id="0" name=""/>
        <dsp:cNvSpPr/>
      </dsp:nvSpPr>
      <dsp:spPr>
        <a:xfrm>
          <a:off x="0" y="3607477"/>
          <a:ext cx="8424936" cy="1681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i="1" kern="1200" dirty="0" smtClean="0"/>
            <a:t>Энергия Гельмгольца</a:t>
          </a:r>
          <a:r>
            <a:rPr lang="ru-RU" sz="2300" kern="1200" dirty="0" smtClean="0"/>
            <a:t> – это свободная энергия ТС, идущая на совершение полезной работы при постоянном объеме и температуре (изохорно-изотермический потенциал):</a:t>
          </a:r>
          <a:r>
            <a:rPr lang="en-US" sz="2300" kern="1200" dirty="0" smtClean="0"/>
            <a:t> F</a:t>
          </a:r>
          <a:r>
            <a:rPr lang="ru-RU" sz="2300" kern="1200" dirty="0" smtClean="0"/>
            <a:t> = </a:t>
          </a:r>
          <a:r>
            <a:rPr lang="en-US" sz="2300" kern="1200" dirty="0" smtClean="0"/>
            <a:t>U</a:t>
          </a:r>
          <a:r>
            <a:rPr lang="ru-RU" sz="2300" kern="1200" dirty="0" smtClean="0"/>
            <a:t> – </a:t>
          </a:r>
          <a:r>
            <a:rPr lang="en-US" sz="2300" kern="1200" dirty="0" smtClean="0"/>
            <a:t>TS</a:t>
          </a:r>
          <a:r>
            <a:rPr lang="ru-RU" sz="2300" kern="1200" dirty="0" smtClean="0"/>
            <a:t>.</a:t>
          </a:r>
          <a:endParaRPr lang="ru-RU" sz="2300" kern="1200" dirty="0"/>
        </a:p>
      </dsp:txBody>
      <dsp:txXfrm>
        <a:off x="82102" y="3689579"/>
        <a:ext cx="8260732" cy="151767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10A0CF-295D-4609-A9B0-7678899AC25B}">
      <dsp:nvSpPr>
        <dsp:cNvPr id="0" name=""/>
        <dsp:cNvSpPr/>
      </dsp:nvSpPr>
      <dsp:spPr>
        <a:xfrm>
          <a:off x="0" y="133778"/>
          <a:ext cx="8496944" cy="1278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Если реакция обратимая, то ∆</a:t>
          </a:r>
          <a:r>
            <a:rPr lang="en-US" sz="1900" kern="1200" smtClean="0"/>
            <a:t>S</a:t>
          </a:r>
          <a:r>
            <a:rPr lang="ru-RU" sz="1900" kern="1200" smtClean="0"/>
            <a:t> постоянна (∆</a:t>
          </a:r>
          <a:r>
            <a:rPr lang="en-US" sz="1900" kern="1200" smtClean="0"/>
            <a:t>S</a:t>
          </a:r>
          <a:r>
            <a:rPr lang="ru-RU" sz="1900" kern="1200" smtClean="0"/>
            <a:t>=</a:t>
          </a:r>
          <a:r>
            <a:rPr lang="en-US" sz="1900" kern="1200" smtClean="0"/>
            <a:t>Const)</a:t>
          </a:r>
          <a:r>
            <a:rPr lang="ru-RU" sz="1900" kern="1200" smtClean="0"/>
            <a:t>. </a:t>
          </a:r>
          <a:endParaRPr lang="ru-RU" sz="1900" kern="1200"/>
        </a:p>
      </dsp:txBody>
      <dsp:txXfrm>
        <a:off x="62398" y="196176"/>
        <a:ext cx="8372148" cy="1153429"/>
      </dsp:txXfrm>
    </dsp:sp>
    <dsp:sp modelId="{6C5D515C-36F9-430E-AA3C-4D56C1E6E9AF}">
      <dsp:nvSpPr>
        <dsp:cNvPr id="0" name=""/>
        <dsp:cNvSpPr/>
      </dsp:nvSpPr>
      <dsp:spPr>
        <a:xfrm>
          <a:off x="0" y="1466723"/>
          <a:ext cx="8496944" cy="1278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Если реакция не обратима, то ∆</a:t>
          </a:r>
          <a:r>
            <a:rPr lang="en-US" sz="1900" kern="1200" smtClean="0"/>
            <a:t>S</a:t>
          </a:r>
          <a:r>
            <a:rPr lang="ru-RU" sz="1900" kern="1200" smtClean="0"/>
            <a:t> – возрастает. </a:t>
          </a:r>
          <a:endParaRPr lang="ru-RU" sz="1900" kern="1200"/>
        </a:p>
      </dsp:txBody>
      <dsp:txXfrm>
        <a:off x="62398" y="1529121"/>
        <a:ext cx="8372148" cy="1153429"/>
      </dsp:txXfrm>
    </dsp:sp>
    <dsp:sp modelId="{0DD145C5-4238-485D-9087-C106EE189DFC}">
      <dsp:nvSpPr>
        <dsp:cNvPr id="0" name=""/>
        <dsp:cNvSpPr/>
      </dsp:nvSpPr>
      <dsp:spPr>
        <a:xfrm>
          <a:off x="0" y="2799668"/>
          <a:ext cx="8496944" cy="1278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Если в результате необратимого процесса</a:t>
          </a:r>
          <a:r>
            <a:rPr lang="en-US" sz="1900" kern="1200" smtClean="0"/>
            <a:t> </a:t>
          </a:r>
          <a:r>
            <a:rPr lang="ru-RU" sz="1900" kern="1200" smtClean="0"/>
            <a:t>в изолированной термодинамической системе наступает равновесное состояние - это значит, что энтропия системы достигает максимального значения (∆</a:t>
          </a:r>
          <a:r>
            <a:rPr lang="en-US" sz="1900" kern="1200" smtClean="0"/>
            <a:t>S</a:t>
          </a:r>
          <a:r>
            <a:rPr lang="ru-RU" sz="1900" kern="1200" smtClean="0"/>
            <a:t>=</a:t>
          </a:r>
          <a:r>
            <a:rPr lang="en-US" sz="1900" kern="1200" smtClean="0"/>
            <a:t>max)</a:t>
          </a:r>
          <a:r>
            <a:rPr lang="ru-RU" sz="1900" kern="1200" smtClean="0"/>
            <a:t>.</a:t>
          </a:r>
          <a:endParaRPr lang="ru-RU" sz="1900" kern="1200"/>
        </a:p>
      </dsp:txBody>
      <dsp:txXfrm>
        <a:off x="62398" y="2862066"/>
        <a:ext cx="8372148" cy="1153429"/>
      </dsp:txXfrm>
    </dsp:sp>
    <dsp:sp modelId="{2D127561-16D5-4FBA-9789-C7DADE3F0689}">
      <dsp:nvSpPr>
        <dsp:cNvPr id="0" name=""/>
        <dsp:cNvSpPr/>
      </dsp:nvSpPr>
      <dsp:spPr>
        <a:xfrm>
          <a:off x="0" y="4132613"/>
          <a:ext cx="8496944" cy="12782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smtClean="0"/>
            <a:t>Вывод: </a:t>
          </a:r>
          <a:r>
            <a:rPr lang="ru-RU" sz="1900" kern="1200" smtClean="0"/>
            <a:t>Изменение энтропии определяет направление термоди-намического процесса и условия термодинамического равно-весия.</a:t>
          </a:r>
          <a:endParaRPr lang="ru-RU" sz="1900" kern="1200"/>
        </a:p>
      </dsp:txBody>
      <dsp:txXfrm>
        <a:off x="62398" y="4195011"/>
        <a:ext cx="8372148" cy="11534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700B39-D186-493E-BF0E-20149D99E804}">
      <dsp:nvSpPr>
        <dsp:cNvPr id="0" name=""/>
        <dsp:cNvSpPr/>
      </dsp:nvSpPr>
      <dsp:spPr>
        <a:xfrm>
          <a:off x="0" y="69819"/>
          <a:ext cx="8424936" cy="17066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dirty="0" smtClean="0"/>
            <a:t>Энергия Гиббса</a:t>
          </a:r>
          <a:r>
            <a:rPr lang="ru-RU" sz="2500" kern="1200" dirty="0" smtClean="0"/>
            <a:t> – это свободная энергия ТС, идущая на совершение системой полезной работы при постоянном давлении и температуре </a:t>
          </a:r>
          <a:r>
            <a:rPr lang="ru-RU" sz="2500" i="1" kern="1200" dirty="0" smtClean="0"/>
            <a:t>(изобарно-изотермический потенциал): </a:t>
          </a:r>
          <a:r>
            <a:rPr lang="en-US" sz="2500" kern="1200" dirty="0" smtClean="0"/>
            <a:t>G</a:t>
          </a:r>
          <a:r>
            <a:rPr lang="ru-RU" sz="2500" kern="1200" dirty="0" smtClean="0"/>
            <a:t> = </a:t>
          </a:r>
          <a:r>
            <a:rPr lang="en-US" sz="2500" kern="1200" dirty="0" smtClean="0"/>
            <a:t>H</a:t>
          </a:r>
          <a:r>
            <a:rPr lang="ru-RU" sz="2500" kern="1200" dirty="0" smtClean="0"/>
            <a:t> – </a:t>
          </a:r>
          <a:r>
            <a:rPr lang="en-US" sz="2500" kern="1200" dirty="0" smtClean="0"/>
            <a:t>TS</a:t>
          </a:r>
          <a:endParaRPr lang="ru-RU" sz="2500" kern="1200" dirty="0"/>
        </a:p>
      </dsp:txBody>
      <dsp:txXfrm>
        <a:off x="83312" y="153131"/>
        <a:ext cx="8258312" cy="1540033"/>
      </dsp:txXfrm>
    </dsp:sp>
    <dsp:sp modelId="{B77F0714-4FAA-44DA-9218-63517DD0EF8D}">
      <dsp:nvSpPr>
        <dsp:cNvPr id="0" name=""/>
        <dsp:cNvSpPr/>
      </dsp:nvSpPr>
      <dsp:spPr>
        <a:xfrm>
          <a:off x="0" y="1837256"/>
          <a:ext cx="8424936" cy="3243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smtClean="0"/>
            <a:t>G</a:t>
          </a:r>
          <a:r>
            <a:rPr lang="ru-RU" sz="2500" kern="1200" smtClean="0"/>
            <a:t> = </a:t>
          </a:r>
          <a:r>
            <a:rPr lang="en-US" sz="2500" kern="1200" smtClean="0"/>
            <a:t>H</a:t>
          </a:r>
          <a:r>
            <a:rPr lang="ru-RU" sz="2500" kern="1200" smtClean="0"/>
            <a:t> – </a:t>
          </a:r>
          <a:r>
            <a:rPr lang="en-US" sz="2500" kern="1200" smtClean="0"/>
            <a:t>TS</a:t>
          </a:r>
          <a:endParaRPr lang="ru-RU" sz="2500" kern="1200"/>
        </a:p>
      </dsp:txBody>
      <dsp:txXfrm>
        <a:off x="158322" y="1995578"/>
        <a:ext cx="8108292" cy="29265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AE82FB-3266-4AA2-8B39-A32A7F71144F}">
      <dsp:nvSpPr>
        <dsp:cNvPr id="0" name=""/>
        <dsp:cNvSpPr/>
      </dsp:nvSpPr>
      <dsp:spPr>
        <a:xfrm>
          <a:off x="0" y="55760"/>
          <a:ext cx="8424936" cy="1764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Энергия активации – это такая энергия, которой должна обладать молекула вещества, чтобы перейти в активное состояние. Пока нет энергии активации, нет превращения и не идет ХФР.  </a:t>
          </a:r>
          <a:endParaRPr lang="ru-RU" sz="2600" kern="1200" dirty="0"/>
        </a:p>
      </dsp:txBody>
      <dsp:txXfrm>
        <a:off x="86129" y="141889"/>
        <a:ext cx="8252678" cy="1592102"/>
      </dsp:txXfrm>
    </dsp:sp>
    <dsp:sp modelId="{1C18891A-6E55-4B95-99C1-2B3891BC4C67}">
      <dsp:nvSpPr>
        <dsp:cNvPr id="0" name=""/>
        <dsp:cNvSpPr/>
      </dsp:nvSpPr>
      <dsp:spPr>
        <a:xfrm>
          <a:off x="0" y="1890128"/>
          <a:ext cx="8424936" cy="1764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Разница между </a:t>
          </a:r>
          <a:r>
            <a:rPr lang="en-US" sz="2600" kern="1200" dirty="0" smtClean="0"/>
            <a:t>U</a:t>
          </a:r>
          <a:r>
            <a:rPr lang="ru-RU" sz="2600" kern="1200" dirty="0" smtClean="0"/>
            <a:t> начальной и </a:t>
          </a:r>
          <a:r>
            <a:rPr lang="en-US" sz="2600" kern="1200" dirty="0" smtClean="0"/>
            <a:t>U</a:t>
          </a:r>
          <a:r>
            <a:rPr lang="ru-RU" sz="2600" kern="1200" dirty="0" smtClean="0"/>
            <a:t> конечной </a:t>
          </a:r>
          <a:r>
            <a:rPr lang="ru-RU" sz="2600" b="1" i="1" kern="1200" dirty="0" smtClean="0"/>
            <a:t>называется свободной энергией системы, идущей на совершение полезной работы или э</a:t>
          </a:r>
          <a:r>
            <a:rPr lang="ru-RU" sz="2600" kern="1200" dirty="0" smtClean="0"/>
            <a:t>нергией Гиббса:</a:t>
          </a:r>
          <a:endParaRPr lang="ru-RU" sz="2600" kern="1200" dirty="0"/>
        </a:p>
      </dsp:txBody>
      <dsp:txXfrm>
        <a:off x="86129" y="1976257"/>
        <a:ext cx="8252678" cy="1592102"/>
      </dsp:txXfrm>
    </dsp:sp>
    <dsp:sp modelId="{826D687B-EDE9-4A76-85B8-FC3F08D2CFB1}">
      <dsp:nvSpPr>
        <dsp:cNvPr id="0" name=""/>
        <dsp:cNvSpPr/>
      </dsp:nvSpPr>
      <dsp:spPr>
        <a:xfrm>
          <a:off x="0" y="3729368"/>
          <a:ext cx="8424936" cy="1764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G</a:t>
          </a:r>
          <a:r>
            <a:rPr lang="ru-RU" sz="2600" kern="1200" dirty="0" smtClean="0"/>
            <a:t> = </a:t>
          </a:r>
          <a:r>
            <a:rPr lang="en-US" sz="2600" kern="1200" dirty="0" smtClean="0"/>
            <a:t>H</a:t>
          </a:r>
          <a:r>
            <a:rPr lang="ru-RU" sz="2600" kern="1200" dirty="0" smtClean="0"/>
            <a:t> – </a:t>
          </a:r>
          <a:r>
            <a:rPr lang="en-US" sz="2600" kern="1200" dirty="0" smtClean="0"/>
            <a:t>TS</a:t>
          </a:r>
          <a:endParaRPr lang="ru-RU" sz="2600" kern="1200" dirty="0"/>
        </a:p>
      </dsp:txBody>
      <dsp:txXfrm>
        <a:off x="86129" y="3815497"/>
        <a:ext cx="8252678" cy="1592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comments" Target="../comments/comment5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comments" Target="../comments/commen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comments" Target="../comments/commen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comments" Target="../comments/comment4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861048"/>
            <a:ext cx="6842621" cy="165618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Лекция №7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«Законы термодинамики. Понятие энтропии и энтальпии»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0"/>
            <a:ext cx="7175351" cy="1793167"/>
          </a:xfrm>
        </p:spPr>
        <p:txBody>
          <a:bodyPr/>
          <a:lstStyle/>
          <a:p>
            <a:pPr algn="ctr">
              <a:buNone/>
            </a:pP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ОБРАЗОВАНИЯ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микробиологии</a:t>
            </a:r>
            <a:r>
              <a:rPr lang="ru-RU" sz="220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796136" y="5661248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Науменко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Энергия активации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34472077"/>
              </p:ext>
            </p:extLst>
          </p:nvPr>
        </p:nvGraphicFramePr>
        <p:xfrm>
          <a:off x="467544" y="980728"/>
          <a:ext cx="842493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08920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6512511" cy="1143000"/>
          </a:xfrm>
        </p:spPr>
        <p:txBody>
          <a:bodyPr/>
          <a:lstStyle/>
          <a:p>
            <a:pPr algn="l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План: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83568" y="1124744"/>
            <a:ext cx="6400800" cy="347472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Первый закон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термодинамики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 Гесса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Второй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 термодинамики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Характеристические функции ТС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6912768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effectLst/>
              </a:rPr>
              <a:t>1 Первый </a:t>
            </a:r>
            <a:r>
              <a:rPr lang="ru-RU" sz="3200" dirty="0">
                <a:effectLst/>
              </a:rPr>
              <a:t>закон термодинамики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25064138"/>
              </p:ext>
            </p:extLst>
          </p:nvPr>
        </p:nvGraphicFramePr>
        <p:xfrm>
          <a:off x="0" y="620688"/>
          <a:ext cx="9144000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i="1" dirty="0" smtClean="0">
                <a:effectLst/>
              </a:rPr>
              <a:t>2 Закон </a:t>
            </a:r>
            <a:r>
              <a:rPr lang="ru-RU" sz="3200" i="1" dirty="0">
                <a:effectLst/>
              </a:rPr>
              <a:t>Гесса</a:t>
            </a:r>
            <a:endParaRPr lang="ru-RU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00286168"/>
              </p:ext>
            </p:extLst>
          </p:nvPr>
        </p:nvGraphicFramePr>
        <p:xfrm>
          <a:off x="539552" y="836712"/>
          <a:ext cx="8424936" cy="5649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3Второй закон термодинамики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42124094"/>
              </p:ext>
            </p:extLst>
          </p:nvPr>
        </p:nvGraphicFramePr>
        <p:xfrm>
          <a:off x="251520" y="548680"/>
          <a:ext cx="842493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0"/>
            <a:ext cx="8712968" cy="90872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effectLst/>
              </a:rPr>
              <a:t>4 Характеристические функции ТС</a:t>
            </a:r>
            <a:endParaRPr lang="ru-RU" sz="32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750924626"/>
              </p:ext>
            </p:extLst>
          </p:nvPr>
        </p:nvGraphicFramePr>
        <p:xfrm>
          <a:off x="467544" y="1052736"/>
          <a:ext cx="8352928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2577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энтальпии и энтропии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74571089"/>
              </p:ext>
            </p:extLst>
          </p:nvPr>
        </p:nvGraphicFramePr>
        <p:xfrm>
          <a:off x="467544" y="1143000"/>
          <a:ext cx="842493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Значение энтропии в определении обратимости ТДП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27035242"/>
              </p:ext>
            </p:extLst>
          </p:nvPr>
        </p:nvGraphicFramePr>
        <p:xfrm>
          <a:off x="467544" y="1124744"/>
          <a:ext cx="849694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/>
              <a:t>Закон Гиббса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73976516"/>
              </p:ext>
            </p:extLst>
          </p:nvPr>
        </p:nvGraphicFramePr>
        <p:xfrm>
          <a:off x="323528" y="1196752"/>
          <a:ext cx="842493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Безымянный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53548" y="2996952"/>
            <a:ext cx="4248472" cy="3314850"/>
          </a:xfrm>
          <a:prstGeom prst="rect">
            <a:avLst/>
          </a:prstGeom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4077323"/>
            <a:ext cx="43564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 того, чтобы  вещество А         В, необходима энергия активации.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8100392" y="429309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7694</TotalTime>
  <Words>596</Words>
  <Application>Microsoft Office PowerPoint</Application>
  <PresentationFormat>Экран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Georgia</vt:lpstr>
      <vt:lpstr>Times New Roman</vt:lpstr>
      <vt:lpstr>Trebuchet MS</vt:lpstr>
      <vt:lpstr>Тема1</vt:lpstr>
      <vt:lpstr>МИНОБРНАУКИ России ФЕДЕРАЛЬНОЕ ГОСУДАРСТВЕННОЕ  БЮДЖЕТНОЕ ОБРАЗОВАТЕЛЬНОЕ УЧРЕЖДЕНИЕ ВЫСШЕГО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1 Первый закон термодинамики</vt:lpstr>
      <vt:lpstr>2 Закон Гесса</vt:lpstr>
      <vt:lpstr>3Второй закон термодинамики</vt:lpstr>
      <vt:lpstr>4 Характеристические функции ТС</vt:lpstr>
      <vt:lpstr>Понятие энтальпии и энтропии</vt:lpstr>
      <vt:lpstr>Значение энтропии в определении обратимости ТДП</vt:lpstr>
      <vt:lpstr>Закон Гиббса</vt:lpstr>
      <vt:lpstr>Энергия активации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</dc:title>
  <dc:creator>Марина Лавренова</dc:creator>
  <cp:lastModifiedBy>Ольга</cp:lastModifiedBy>
  <cp:revision>103</cp:revision>
  <dcterms:created xsi:type="dcterms:W3CDTF">2016-02-09T15:55:09Z</dcterms:created>
  <dcterms:modified xsi:type="dcterms:W3CDTF">2020-10-26T06:20:54Z</dcterms:modified>
</cp:coreProperties>
</file>