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omments/comment2.xml" ContentType="application/vnd.openxmlformats-officedocument.presentationml.comments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omments/comment3.xml" ContentType="application/vnd.openxmlformats-officedocument.presentationml.comments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omments/comment4.xml" ContentType="application/vnd.openxmlformats-officedocument.presentationml.comments+xml"/>
  <Override PartName="/ppt/notesSlides/notesSlide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7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8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9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2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74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" initials="О" lastIdx="7" clrIdx="0">
    <p:extLst>
      <p:ext uri="{19B8F6BF-5375-455C-9EA6-DF929625EA0E}">
        <p15:presenceInfo xmlns:p15="http://schemas.microsoft.com/office/powerpoint/2012/main" userId="Ольг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822" autoAdjust="0"/>
    <p:restoredTop sz="60976" autoAdjust="0"/>
  </p:normalViewPr>
  <p:slideViewPr>
    <p:cSldViewPr>
      <p:cViewPr varScale="1">
        <p:scale>
          <a:sx n="50" d="100"/>
          <a:sy n="50" d="100"/>
        </p:scale>
        <p:origin x="1368" y="42"/>
      </p:cViewPr>
      <p:guideLst>
        <p:guide orient="horz" pos="2160"/>
        <p:guide pos="2744"/>
      </p:guideLst>
    </p:cSldViewPr>
  </p:slideViewPr>
  <p:outlineViewPr>
    <p:cViewPr>
      <p:scale>
        <a:sx n="33" d="100"/>
        <a:sy n="33" d="100"/>
      </p:scale>
      <p:origin x="36" y="45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2" d="100"/>
        <a:sy n="5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9:20:28.741" idx="1">
    <p:pos x="5447" y="3860"/>
    <p:text>V – скорость;
    К – константа диссоциации;
    С – концентрация вещества.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9:23:35.599" idx="2">
    <p:pos x="5012" y="2810"/>
    <p:text>Это мономолекулярная реакция, или реакция первого порядка.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9:31:13.044" idx="3">
    <p:pos x="4709" y="1435"/>
    <p:text>где:   Е – фермент;
S – субстрат;
ES – фермент – субстратный комплекс;
P – продукт ХФР;
k1 - константа диссоциации первой стадии (реакция второго порядка);
          k 2 - константа диссоциации второй стадии распада фермент субстратного комплекса (реакция первого порядка).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9:31:13.044" idx="3">
    <p:pos x="4194" y="1415"/>
    <p:text>где:   Е – фермент;
S – субстрат;
ES – фермент – субстратный комплекс;
P – продукт ХФР;
k1 - константа диссоциации первой стадии (реакция второго порядка);
          k 2 - константа диссоциации второй стадии распада фермент субстратного комплекса (реакция первого порядка).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9:44:56.594" idx="5">
    <p:pos x="4208" y="1409"/>
    <p:text>где Кs - константа диссоциации фермент субстратного комплекса;
                [E] - концентрация фермента;
                [S] - концентрация субстрата;
                [ES] - концентрация фермент – субстратного комплекса.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9:46:35.864" idx="6">
    <p:pos x="2122" y="3820"/>
    <p:text/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9:44:56.594" idx="5">
    <p:pos x="3804" y="1500"/>
    <p:text>где Кs - константа диссоциации фермент субстратного комплекса;
                [E] - концентрация фермента;
                [S] - концентрация субстрата;
                [ES] - концентрация фермент – субстратного комплекса.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9:46:35.864" idx="6">
    <p:pos x="4921" y="3769"/>
    <p:text/>
    <p:extLst>
      <p:ext uri="{C676402C-5697-4E1C-873F-D02D1690AC5C}">
        <p15:threadingInfo xmlns:p15="http://schemas.microsoft.com/office/powerpoint/2012/main" timeZoneBias="-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14C63-82A8-4CC0-9641-042DFE97F60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6056145-0AEC-470B-8686-BEB16CD99C29}">
      <dgm:prSet/>
      <dgm:spPr/>
      <dgm:t>
        <a:bodyPr/>
        <a:lstStyle/>
        <a:p>
          <a:pPr rtl="0"/>
          <a:r>
            <a:rPr lang="ru-RU" i="1" smtClean="0"/>
            <a:t>Химическая кинетика </a:t>
          </a:r>
          <a:r>
            <a:rPr lang="ru-RU" smtClean="0"/>
            <a:t>– учение о химическом процессе, его механизме и закономерностях развитии во времени.</a:t>
          </a:r>
          <a:endParaRPr lang="ru-RU"/>
        </a:p>
      </dgm:t>
    </dgm:pt>
    <dgm:pt modelId="{782D819A-56BE-4C52-A35C-2FFD10D38EF3}" type="parTrans" cxnId="{BA39E21B-D89F-4C9D-BC53-6108DD2572E5}">
      <dgm:prSet/>
      <dgm:spPr/>
      <dgm:t>
        <a:bodyPr/>
        <a:lstStyle/>
        <a:p>
          <a:endParaRPr lang="ru-RU"/>
        </a:p>
      </dgm:t>
    </dgm:pt>
    <dgm:pt modelId="{CD6C0929-D8EF-44C1-A3DC-91EBCCF72348}" type="sibTrans" cxnId="{BA39E21B-D89F-4C9D-BC53-6108DD2572E5}">
      <dgm:prSet/>
      <dgm:spPr/>
      <dgm:t>
        <a:bodyPr/>
        <a:lstStyle/>
        <a:p>
          <a:endParaRPr lang="ru-RU"/>
        </a:p>
      </dgm:t>
    </dgm:pt>
    <dgm:pt modelId="{7E3D50C6-A792-407E-A7E0-D22CAF5777D2}">
      <dgm:prSet/>
      <dgm:spPr/>
      <dgm:t>
        <a:bodyPr/>
        <a:lstStyle/>
        <a:p>
          <a:pPr rtl="0"/>
          <a:r>
            <a:rPr lang="ru-RU" smtClean="0"/>
            <a:t>Химическая кинетика изучает скорость химической реакции с учетом различных условий: концентрации реагирующих веществ, температуры, </a:t>
          </a:r>
          <a:r>
            <a:rPr lang="en-US" smtClean="0"/>
            <a:t>pH</a:t>
          </a:r>
          <a:r>
            <a:rPr lang="ru-RU" smtClean="0"/>
            <a:t> среды, наличия или отсутствия катализаторов.</a:t>
          </a:r>
          <a:endParaRPr lang="ru-RU"/>
        </a:p>
      </dgm:t>
    </dgm:pt>
    <dgm:pt modelId="{316F3ADC-47D8-4F5A-9E3F-2AB82DFC1AFF}" type="parTrans" cxnId="{2D226DB5-A067-42DD-960F-3974F21B6214}">
      <dgm:prSet/>
      <dgm:spPr/>
      <dgm:t>
        <a:bodyPr/>
        <a:lstStyle/>
        <a:p>
          <a:endParaRPr lang="ru-RU"/>
        </a:p>
      </dgm:t>
    </dgm:pt>
    <dgm:pt modelId="{601254A7-AF0F-432C-88AF-A583BBEA6FCB}" type="sibTrans" cxnId="{2D226DB5-A067-42DD-960F-3974F21B6214}">
      <dgm:prSet/>
      <dgm:spPr/>
      <dgm:t>
        <a:bodyPr/>
        <a:lstStyle/>
        <a:p>
          <a:endParaRPr lang="ru-RU"/>
        </a:p>
      </dgm:t>
    </dgm:pt>
    <dgm:pt modelId="{E0B94E8F-C8A3-4F6D-A193-C8ABE8A6D396}" type="pres">
      <dgm:prSet presAssocID="{C6114C63-82A8-4CC0-9641-042DFE97F6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8A1EA6-877A-4E52-97E5-AAE0DDAAEDAD}" type="pres">
      <dgm:prSet presAssocID="{76056145-0AEC-470B-8686-BEB16CD99C2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822992-1E60-4C10-9BEB-0D512FB24B0A}" type="pres">
      <dgm:prSet presAssocID="{CD6C0929-D8EF-44C1-A3DC-91EBCCF72348}" presName="spacer" presStyleCnt="0"/>
      <dgm:spPr/>
    </dgm:pt>
    <dgm:pt modelId="{D8B43AB2-CA7A-42DB-8A4F-4B20D3923205}" type="pres">
      <dgm:prSet presAssocID="{7E3D50C6-A792-407E-A7E0-D22CAF5777D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226DB5-A067-42DD-960F-3974F21B6214}" srcId="{C6114C63-82A8-4CC0-9641-042DFE97F602}" destId="{7E3D50C6-A792-407E-A7E0-D22CAF5777D2}" srcOrd="1" destOrd="0" parTransId="{316F3ADC-47D8-4F5A-9E3F-2AB82DFC1AFF}" sibTransId="{601254A7-AF0F-432C-88AF-A583BBEA6FCB}"/>
    <dgm:cxn modelId="{8216BBF9-60EF-4A2F-ACCB-88D34EF1BE11}" type="presOf" srcId="{7E3D50C6-A792-407E-A7E0-D22CAF5777D2}" destId="{D8B43AB2-CA7A-42DB-8A4F-4B20D3923205}" srcOrd="0" destOrd="0" presId="urn:microsoft.com/office/officeart/2005/8/layout/vList2"/>
    <dgm:cxn modelId="{80F376B8-017D-4E80-A994-DCA4D39C6F59}" type="presOf" srcId="{76056145-0AEC-470B-8686-BEB16CD99C29}" destId="{F48A1EA6-877A-4E52-97E5-AAE0DDAAEDAD}" srcOrd="0" destOrd="0" presId="urn:microsoft.com/office/officeart/2005/8/layout/vList2"/>
    <dgm:cxn modelId="{279B1751-906D-48D7-BDF5-8BF1289BE996}" type="presOf" srcId="{C6114C63-82A8-4CC0-9641-042DFE97F602}" destId="{E0B94E8F-C8A3-4F6D-A193-C8ABE8A6D396}" srcOrd="0" destOrd="0" presId="urn:microsoft.com/office/officeart/2005/8/layout/vList2"/>
    <dgm:cxn modelId="{BA39E21B-D89F-4C9D-BC53-6108DD2572E5}" srcId="{C6114C63-82A8-4CC0-9641-042DFE97F602}" destId="{76056145-0AEC-470B-8686-BEB16CD99C29}" srcOrd="0" destOrd="0" parTransId="{782D819A-56BE-4C52-A35C-2FFD10D38EF3}" sibTransId="{CD6C0929-D8EF-44C1-A3DC-91EBCCF72348}"/>
    <dgm:cxn modelId="{D5F4FD74-49F5-42D8-9C21-28863DA3992C}" type="presParOf" srcId="{E0B94E8F-C8A3-4F6D-A193-C8ABE8A6D396}" destId="{F48A1EA6-877A-4E52-97E5-AAE0DDAAEDAD}" srcOrd="0" destOrd="0" presId="urn:microsoft.com/office/officeart/2005/8/layout/vList2"/>
    <dgm:cxn modelId="{ECBC3BA8-09F3-4343-9892-CE06E70950B7}" type="presParOf" srcId="{E0B94E8F-C8A3-4F6D-A193-C8ABE8A6D396}" destId="{1D822992-1E60-4C10-9BEB-0D512FB24B0A}" srcOrd="1" destOrd="0" presId="urn:microsoft.com/office/officeart/2005/8/layout/vList2"/>
    <dgm:cxn modelId="{FC82E662-7846-41DB-9E9A-D6C232C47D99}" type="presParOf" srcId="{E0B94E8F-C8A3-4F6D-A193-C8ABE8A6D396}" destId="{D8B43AB2-CA7A-42DB-8A4F-4B20D392320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A23E6E-C999-48D3-8BE5-DC42FF755C87}">
      <dgm:prSet/>
      <dgm:spPr/>
      <dgm:t>
        <a:bodyPr/>
        <a:lstStyle/>
        <a:p>
          <a:pPr rtl="0"/>
          <a:r>
            <a:rPr lang="ru-RU" dirty="0" smtClean="0"/>
            <a:t>Из предыдущих уравнений получим:</a:t>
          </a:r>
          <a:endParaRPr lang="ru-RU" dirty="0"/>
        </a:p>
      </dgm:t>
    </dgm:pt>
    <dgm:pt modelId="{91A2EE86-2934-4EA7-BECD-D6D32E20F2A2}" type="parTrans" cxnId="{9EC7449C-E607-49AE-9053-1D1F8B0D64A8}">
      <dgm:prSet/>
      <dgm:spPr/>
      <dgm:t>
        <a:bodyPr/>
        <a:lstStyle/>
        <a:p>
          <a:endParaRPr lang="ru-RU"/>
        </a:p>
      </dgm:t>
    </dgm:pt>
    <dgm:pt modelId="{32DB305B-26CB-4025-A0A3-D2C48A2F279B}" type="sibTrans" cxnId="{9EC7449C-E607-49AE-9053-1D1F8B0D64A8}">
      <dgm:prSet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23EE2-8144-4D3E-82B3-2C99365DCD5E}" type="pres">
      <dgm:prSet presAssocID="{6BA23E6E-C999-48D3-8BE5-DC42FF755C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2DE577-3BF2-442C-AD67-86A84DFAF22C}" type="presOf" srcId="{6BA23E6E-C999-48D3-8BE5-DC42FF755C87}" destId="{42023EE2-8144-4D3E-82B3-2C99365DCD5E}" srcOrd="0" destOrd="0" presId="urn:microsoft.com/office/officeart/2005/8/layout/vList2"/>
    <dgm:cxn modelId="{71F5A61F-981C-466F-BE0A-3667414FEF43}" type="presOf" srcId="{667300FF-C79D-4459-8628-E1E05208D929}" destId="{4F7C50AB-B939-41E1-B632-5223C6BABE83}" srcOrd="0" destOrd="0" presId="urn:microsoft.com/office/officeart/2005/8/layout/vList2"/>
    <dgm:cxn modelId="{9EC7449C-E607-49AE-9053-1D1F8B0D64A8}" srcId="{667300FF-C79D-4459-8628-E1E05208D929}" destId="{6BA23E6E-C999-48D3-8BE5-DC42FF755C87}" srcOrd="0" destOrd="0" parTransId="{91A2EE86-2934-4EA7-BECD-D6D32E20F2A2}" sibTransId="{32DB305B-26CB-4025-A0A3-D2C48A2F279B}"/>
    <dgm:cxn modelId="{732D461D-FB24-4CED-BE20-F6624E43ACBA}" type="presParOf" srcId="{4F7C50AB-B939-41E1-B632-5223C6BABE83}" destId="{42023EE2-8144-4D3E-82B3-2C99365DC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dirty="0" smtClean="0"/>
            <a:t>где   </a:t>
          </a:r>
          <a:r>
            <a:rPr lang="en-US" dirty="0" smtClean="0"/>
            <a:t>v</a:t>
          </a:r>
          <a:r>
            <a:rPr lang="ru-RU" baseline="-25000" dirty="0" smtClean="0"/>
            <a:t>0</a:t>
          </a:r>
          <a:r>
            <a:rPr lang="ru-RU" dirty="0" smtClean="0"/>
            <a:t> – начальная скорость ХФР;</a:t>
          </a:r>
        </a:p>
        <a:p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 – максимальная скорость ХФР;</a:t>
          </a:r>
        </a:p>
        <a:p>
          <a:r>
            <a:rPr lang="en-US" dirty="0" smtClean="0"/>
            <a:t>K</a:t>
          </a:r>
          <a:r>
            <a:rPr lang="en-US" baseline="-25000" dirty="0" smtClean="0"/>
            <a:t>s</a:t>
          </a:r>
          <a:r>
            <a:rPr lang="ru-RU" dirty="0" smtClean="0"/>
            <a:t> – константа диссоциации фермент - субстратного комплекса;</a:t>
          </a:r>
        </a:p>
        <a:p>
          <a:r>
            <a:rPr lang="ru-RU" dirty="0" smtClean="0"/>
            <a:t>[S] – концентрация субстрата.</a:t>
          </a:r>
        </a:p>
        <a:p>
          <a:r>
            <a:rPr lang="ru-RU" dirty="0" smtClean="0"/>
            <a:t>Это и есть </a:t>
          </a:r>
          <a:r>
            <a:rPr lang="ru-RU" i="1" dirty="0" smtClean="0"/>
            <a:t>классическое уравнение Михаэлиса - Ментена</a:t>
          </a:r>
          <a:endParaRPr lang="ru-RU" dirty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LinFactNeighborY="6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C727B51D-E687-42CB-B4FB-786E0ADF3F29}" type="presOf" srcId="{BC0F5A7E-CB38-4B5D-B61C-C5FA84CAD71D}" destId="{436ED866-976A-45B2-B8FE-115A24EEA24B}" srcOrd="0" destOrd="0" presId="urn:microsoft.com/office/officeart/2005/8/layout/vList2"/>
    <dgm:cxn modelId="{AE4AE1E4-2EEB-458E-A9B4-0D2CF23E1B8C}" type="presOf" srcId="{CFE45617-5C4A-4199-B8A2-96EEA7BB6E1F}" destId="{F33F201E-65B9-4ED1-BC4B-50EC2A34487B}" srcOrd="0" destOrd="0" presId="urn:microsoft.com/office/officeart/2005/8/layout/vList2"/>
    <dgm:cxn modelId="{6DBA753E-F78C-4970-8A8F-60CBC0777BC8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A23E6E-C999-48D3-8BE5-DC42FF755C87}">
      <dgm:prSet/>
      <dgm:spPr/>
      <dgm:t>
        <a:bodyPr/>
        <a:lstStyle/>
        <a:p>
          <a:pPr rtl="0"/>
          <a:r>
            <a:rPr lang="ru-RU" dirty="0" smtClean="0"/>
            <a:t>Величина </a:t>
          </a:r>
          <a:r>
            <a:rPr lang="ru-RU" i="1" dirty="0" smtClean="0"/>
            <a:t>константы Михаэлиса</a:t>
          </a:r>
          <a:r>
            <a:rPr lang="ru-RU" dirty="0" smtClean="0"/>
            <a:t> при данных условиях: </a:t>
          </a:r>
        </a:p>
        <a:p>
          <a:pPr rtl="0"/>
          <a:r>
            <a:rPr lang="ru-RU" dirty="0" smtClean="0"/>
            <a:t>Км = К</a:t>
          </a:r>
          <a:r>
            <a:rPr lang="en-US" dirty="0" smtClean="0"/>
            <a:t>s</a:t>
          </a:r>
          <a:r>
            <a:rPr lang="ru-RU" dirty="0" smtClean="0"/>
            <a:t> </a:t>
          </a:r>
        </a:p>
        <a:p>
          <a:pPr rtl="0"/>
          <a:r>
            <a:rPr lang="ru-RU" dirty="0" smtClean="0"/>
            <a:t>и представляет собой меру сродства фермента субстрату. </a:t>
          </a:r>
        </a:p>
        <a:p>
          <a:pPr rtl="0"/>
          <a:r>
            <a:rPr lang="ru-RU" dirty="0" smtClean="0"/>
            <a:t>Максимальная скорость ХФР достигается тогда, года концентрация фермент – субстратного комплекса численно равна общей концентрации фермента (т. е. когда весь фермент связан с субстратом в комплекс).</a:t>
          </a:r>
          <a:endParaRPr lang="ru-RU" dirty="0"/>
        </a:p>
      </dgm:t>
    </dgm:pt>
    <dgm:pt modelId="{91A2EE86-2934-4EA7-BECD-D6D32E20F2A2}" type="parTrans" cxnId="{9EC7449C-E607-49AE-9053-1D1F8B0D64A8}">
      <dgm:prSet/>
      <dgm:spPr/>
      <dgm:t>
        <a:bodyPr/>
        <a:lstStyle/>
        <a:p>
          <a:endParaRPr lang="ru-RU"/>
        </a:p>
      </dgm:t>
    </dgm:pt>
    <dgm:pt modelId="{32DB305B-26CB-4025-A0A3-D2C48A2F279B}" type="sibTrans" cxnId="{9EC7449C-E607-49AE-9053-1D1F8B0D64A8}">
      <dgm:prSet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23EE2-8144-4D3E-82B3-2C99365DCD5E}" type="pres">
      <dgm:prSet presAssocID="{6BA23E6E-C999-48D3-8BE5-DC42FF755C87}" presName="parentText" presStyleLbl="node1" presStyleIdx="0" presStyleCnt="1" custScaleY="151527" custLinFactNeighborY="263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C7449C-E607-49AE-9053-1D1F8B0D64A8}" srcId="{667300FF-C79D-4459-8628-E1E05208D929}" destId="{6BA23E6E-C999-48D3-8BE5-DC42FF755C87}" srcOrd="0" destOrd="0" parTransId="{91A2EE86-2934-4EA7-BECD-D6D32E20F2A2}" sibTransId="{32DB305B-26CB-4025-A0A3-D2C48A2F279B}"/>
    <dgm:cxn modelId="{CA17205B-1A2B-4955-9228-ECFAD9EBDC91}" type="presOf" srcId="{6BA23E6E-C999-48D3-8BE5-DC42FF755C87}" destId="{42023EE2-8144-4D3E-82B3-2C99365DCD5E}" srcOrd="0" destOrd="0" presId="urn:microsoft.com/office/officeart/2005/8/layout/vList2"/>
    <dgm:cxn modelId="{10F372D8-8788-4A51-9691-AA807FF07350}" type="presOf" srcId="{667300FF-C79D-4459-8628-E1E05208D929}" destId="{4F7C50AB-B939-41E1-B632-5223C6BABE83}" srcOrd="0" destOrd="0" presId="urn:microsoft.com/office/officeart/2005/8/layout/vList2"/>
    <dgm:cxn modelId="{C066FCBD-2795-4D06-B05F-EC868EBF08A3}" type="presParOf" srcId="{4F7C50AB-B939-41E1-B632-5223C6BABE83}" destId="{42023EE2-8144-4D3E-82B3-2C99365DC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43F77EE2-FBF2-4FA6-84FA-C2AA671DB0BD}" type="presOf" srcId="{CFE45617-5C4A-4199-B8A2-96EEA7BB6E1F}" destId="{F33F201E-65B9-4ED1-BC4B-50EC2A34487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algn="l" rtl="0"/>
          <a:r>
            <a:rPr lang="ru-RU" dirty="0" smtClean="0"/>
            <a:t>При условии Км = К</a:t>
          </a:r>
          <a:r>
            <a:rPr lang="en-US" dirty="0" smtClean="0"/>
            <a:t>s</a:t>
          </a:r>
          <a:r>
            <a:rPr lang="ru-RU" dirty="0" smtClean="0"/>
            <a:t> зависимость скорости ХФР от концентрации (Е) зависит от соотношений концентрации фермента и субстрата. </a:t>
          </a:r>
        </a:p>
        <a:p>
          <a:pPr algn="l" rtl="0"/>
          <a:r>
            <a:rPr lang="ru-RU" dirty="0" smtClean="0"/>
            <a:t>Если концентрация субстрата достигает максимальной и значительно превышает   концентрацию фермента ([</a:t>
          </a:r>
          <a:r>
            <a:rPr lang="en-US" dirty="0" smtClean="0"/>
            <a:t>S</a:t>
          </a:r>
          <a:r>
            <a:rPr lang="ru-RU" dirty="0" smtClean="0"/>
            <a:t>]&gt;&gt;[</a:t>
          </a:r>
          <a:r>
            <a:rPr lang="en-US" dirty="0" smtClean="0"/>
            <a:t>E</a:t>
          </a:r>
          <a:r>
            <a:rPr lang="ru-RU" dirty="0" smtClean="0"/>
            <a:t>]), то скорость ХФР возрастает линейно прямо пропорционально концентрации фермента, т.е. чем выше концентрация [</a:t>
          </a:r>
          <a:r>
            <a:rPr lang="en-US" dirty="0" smtClean="0"/>
            <a:t>E</a:t>
          </a:r>
          <a:r>
            <a:rPr lang="ru-RU" dirty="0" smtClean="0"/>
            <a:t>], тем выше скорость реакции.</a:t>
          </a:r>
          <a:endParaRPr lang="ru-RU" dirty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ScaleX="100000" custScaleY="17339" custLinFactNeighborX="-2097" custLinFactNeighborY="-53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F1033AFD-A17F-4955-815C-55FFDD6F879D}" type="presOf" srcId="{CFE45617-5C4A-4199-B8A2-96EEA7BB6E1F}" destId="{F33F201E-65B9-4ED1-BC4B-50EC2A34487B}" srcOrd="0" destOrd="0" presId="urn:microsoft.com/office/officeart/2005/8/layout/vList2"/>
    <dgm:cxn modelId="{2A9839C8-C683-4677-97F6-7E7A971A1731}" type="presOf" srcId="{BC0F5A7E-CB38-4B5D-B61C-C5FA84CAD71D}" destId="{436ED866-976A-45B2-B8FE-115A24EEA24B}" srcOrd="0" destOrd="0" presId="urn:microsoft.com/office/officeart/2005/8/layout/vList2"/>
    <dgm:cxn modelId="{B7C67F79-3E2A-41A1-8B21-691AE0CB612B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63D584FC-A19D-4ABC-AC04-CE2AFA604CED}" type="presOf" srcId="{667300FF-C79D-4459-8628-E1E05208D929}" destId="{4F7C50AB-B939-41E1-B632-5223C6BABE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i="1" dirty="0" smtClean="0"/>
            <a:t>Постулаты выполнения уравнения Михаэлиса - Ментена:</a:t>
          </a:r>
          <a:endParaRPr lang="ru-RU" dirty="0" smtClean="0"/>
        </a:p>
        <a:p>
          <a:r>
            <a:rPr lang="ru-RU" dirty="0" smtClean="0"/>
            <a:t>- в ходе реакции образуется кинетически устойчивый фермент-субстратный комплекс, который существует в определенной концентрации в течении определенного времени; </a:t>
          </a:r>
        </a:p>
        <a:p>
          <a:r>
            <a:rPr lang="ru-RU" dirty="0" smtClean="0"/>
            <a:t>- определяемая с помощью уравнения константа </a:t>
          </a:r>
          <a:r>
            <a:rPr lang="ru-RU" dirty="0" err="1" smtClean="0"/>
            <a:t>Кs</a:t>
          </a:r>
          <a:r>
            <a:rPr lang="ru-RU" dirty="0" smtClean="0"/>
            <a:t> является константой диссоциации фермент-субстратного комплекса: это справедливо, только если k</a:t>
          </a:r>
          <a:r>
            <a:rPr lang="ru-RU" baseline="-25000" dirty="0" smtClean="0"/>
            <a:t>2</a:t>
          </a:r>
          <a:r>
            <a:rPr lang="ru-RU" dirty="0" smtClean="0"/>
            <a:t>&lt;&lt; k</a:t>
          </a:r>
          <a:r>
            <a:rPr lang="ru-RU" baseline="-25000" dirty="0" smtClean="0"/>
            <a:t>1</a:t>
          </a:r>
          <a:r>
            <a:rPr lang="ru-RU" dirty="0" smtClean="0"/>
            <a:t>, k</a:t>
          </a:r>
          <a:r>
            <a:rPr lang="ru-RU" baseline="-25000" dirty="0" smtClean="0"/>
            <a:t>-1;</a:t>
          </a:r>
          <a:r>
            <a:rPr lang="ru-RU" dirty="0" smtClean="0"/>
            <a:t> </a:t>
          </a:r>
        </a:p>
        <a:p>
          <a:r>
            <a:rPr lang="ru-RU" dirty="0" smtClean="0"/>
            <a:t>- концентрация субстрата не меняется в ходе реакции, то есть [S] = [S]</a:t>
          </a:r>
          <a:r>
            <a:rPr lang="ru-RU" baseline="-25000" dirty="0" smtClean="0"/>
            <a:t>0</a:t>
          </a:r>
          <a:r>
            <a:rPr lang="ru-RU" dirty="0" smtClean="0"/>
            <a:t>;</a:t>
          </a:r>
        </a:p>
        <a:p>
          <a:r>
            <a:rPr lang="ru-RU" dirty="0" smtClean="0"/>
            <a:t>- продукт реакции быстро отщепляется от фермента, то есть реакция </a:t>
          </a:r>
          <a:r>
            <a:rPr lang="ru-RU" dirty="0" err="1" smtClean="0"/>
            <a:t>двухстадийная</a:t>
          </a:r>
          <a:r>
            <a:rPr lang="ru-RU" dirty="0" smtClean="0"/>
            <a:t>; </a:t>
          </a:r>
        </a:p>
        <a:p>
          <a:r>
            <a:rPr lang="ru-RU" dirty="0" smtClean="0"/>
            <a:t>- вторая стадия реакции необратима. Так как это практически не выполнимо, мы принимаем во внимание только начальные скорости ХФР;</a:t>
          </a:r>
        </a:p>
        <a:p>
          <a:r>
            <a:rPr lang="ru-RU" dirty="0" smtClean="0"/>
            <a:t>- с каждым активным центром фермента связывается только одна молекула субстрата; </a:t>
          </a:r>
        </a:p>
        <a:p>
          <a:r>
            <a:rPr lang="ru-RU" dirty="0" smtClean="0"/>
            <a:t>- для всех реагирующих веществ вместо активностей можно использовать их концентрации.</a:t>
          </a:r>
          <a:endParaRPr lang="ru-RU" dirty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ScaleX="100000" custScaleY="20383" custLinFactNeighborX="-2097" custLinFactNeighborY="-18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FF316FBF-110D-420F-9E10-12513B7C34A7}" type="presOf" srcId="{BC0F5A7E-CB38-4B5D-B61C-C5FA84CAD71D}" destId="{436ED866-976A-45B2-B8FE-115A24EEA24B}" srcOrd="0" destOrd="0" presId="urn:microsoft.com/office/officeart/2005/8/layout/vList2"/>
    <dgm:cxn modelId="{067412D4-515F-468C-BCF5-E3B0E78D56C9}" type="presOf" srcId="{CFE45617-5C4A-4199-B8A2-96EEA7BB6E1F}" destId="{F33F201E-65B9-4ED1-BC4B-50EC2A34487B}" srcOrd="0" destOrd="0" presId="urn:microsoft.com/office/officeart/2005/8/layout/vList2"/>
    <dgm:cxn modelId="{5262E0CE-18C5-482C-8C52-D47E71F9B1B4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FC6CBB-E929-4B40-9283-DC34C085337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0FEBBF-202A-454B-B2CB-9C050D0E11AA}">
      <dgm:prSet/>
      <dgm:spPr/>
      <dgm:t>
        <a:bodyPr/>
        <a:lstStyle/>
        <a:p>
          <a:pPr rtl="0"/>
          <a:r>
            <a:rPr lang="ru-RU" dirty="0" smtClean="0"/>
            <a:t>В химии одной молекуле вещества соответствует один моль вещества, а количество молей вещества обозначается коэффициентом реакции.  </a:t>
          </a:r>
          <a:endParaRPr lang="ru-RU" dirty="0"/>
        </a:p>
      </dgm:t>
    </dgm:pt>
    <dgm:pt modelId="{111A90AB-4EDD-4818-963A-06A770DF60E1}" type="parTrans" cxnId="{758D5D5F-EE03-4858-B5E2-02385F63FEEC}">
      <dgm:prSet/>
      <dgm:spPr/>
      <dgm:t>
        <a:bodyPr/>
        <a:lstStyle/>
        <a:p>
          <a:endParaRPr lang="ru-RU"/>
        </a:p>
      </dgm:t>
    </dgm:pt>
    <dgm:pt modelId="{C9E78208-1C0D-4E8E-9789-1FD79193B45E}" type="sibTrans" cxnId="{758D5D5F-EE03-4858-B5E2-02385F63FEEC}">
      <dgm:prSet/>
      <dgm:spPr/>
      <dgm:t>
        <a:bodyPr/>
        <a:lstStyle/>
        <a:p>
          <a:endParaRPr lang="ru-RU"/>
        </a:p>
      </dgm:t>
    </dgm:pt>
    <dgm:pt modelId="{2EFA11A5-ED12-4073-B176-7E9B03C3C674}">
      <dgm:prSet/>
      <dgm:spPr/>
      <dgm:t>
        <a:bodyPr/>
        <a:lstStyle/>
        <a:p>
          <a:pPr rtl="0"/>
          <a:r>
            <a:rPr lang="ru-RU" smtClean="0"/>
            <a:t>В соответствии с законом действующих масс, </a:t>
          </a:r>
          <a:r>
            <a:rPr lang="ru-RU" i="1" smtClean="0"/>
            <a:t>порядок реакции</a:t>
          </a:r>
          <a:r>
            <a:rPr lang="ru-RU" smtClean="0"/>
            <a:t> определяется суммой степеней концентраций реагирующих веществ.</a:t>
          </a:r>
          <a:endParaRPr lang="ru-RU"/>
        </a:p>
      </dgm:t>
    </dgm:pt>
    <dgm:pt modelId="{404D90A0-3E59-45CF-B997-89F81D221B2E}" type="parTrans" cxnId="{C9DC9CFF-0D7A-4C5F-A37F-A552009FB575}">
      <dgm:prSet/>
      <dgm:spPr/>
      <dgm:t>
        <a:bodyPr/>
        <a:lstStyle/>
        <a:p>
          <a:endParaRPr lang="ru-RU"/>
        </a:p>
      </dgm:t>
    </dgm:pt>
    <dgm:pt modelId="{4172CF9C-6EE5-4E8C-8D9C-215FCD3FF6C5}" type="sibTrans" cxnId="{C9DC9CFF-0D7A-4C5F-A37F-A552009FB575}">
      <dgm:prSet/>
      <dgm:spPr/>
      <dgm:t>
        <a:bodyPr/>
        <a:lstStyle/>
        <a:p>
          <a:endParaRPr lang="ru-RU"/>
        </a:p>
      </dgm:t>
    </dgm:pt>
    <dgm:pt modelId="{ED54C7DF-67D2-4269-BA7F-96E4C26ED08E}">
      <dgm:prSet/>
      <dgm:spPr/>
      <dgm:t>
        <a:bodyPr/>
        <a:lstStyle/>
        <a:p>
          <a:pPr rtl="0"/>
          <a:r>
            <a:rPr lang="ru-RU" dirty="0" smtClean="0"/>
            <a:t>Например, в ходе химической реакции 1 моль вещества А превращается в 1 моль вещества В: 1 моль А =&gt; 1 моль В</a:t>
          </a:r>
          <a:endParaRPr lang="ru-RU" dirty="0"/>
        </a:p>
      </dgm:t>
    </dgm:pt>
    <dgm:pt modelId="{371E7770-42FB-4BC0-9E2F-11E115511E2B}" type="parTrans" cxnId="{F33B6087-8B3E-4668-959D-9D7BF43EE102}">
      <dgm:prSet/>
      <dgm:spPr/>
      <dgm:t>
        <a:bodyPr/>
        <a:lstStyle/>
        <a:p>
          <a:endParaRPr lang="ru-RU"/>
        </a:p>
      </dgm:t>
    </dgm:pt>
    <dgm:pt modelId="{61CD3DC0-413C-4DF0-A698-D9CEEF8C23CE}" type="sibTrans" cxnId="{F33B6087-8B3E-4668-959D-9D7BF43EE102}">
      <dgm:prSet/>
      <dgm:spPr/>
      <dgm:t>
        <a:bodyPr/>
        <a:lstStyle/>
        <a:p>
          <a:endParaRPr lang="ru-RU"/>
        </a:p>
      </dgm:t>
    </dgm:pt>
    <dgm:pt modelId="{D7144D6F-267C-4FA3-84BD-6CAFF0FD6FD9}">
      <dgm:prSet/>
      <dgm:spPr/>
      <dgm:t>
        <a:bodyPr/>
        <a:lstStyle/>
        <a:p>
          <a:pPr rtl="0"/>
          <a:r>
            <a:rPr lang="ru-RU" dirty="0" smtClean="0"/>
            <a:t>Если в ходе реакции, 1 моль вещества А взаимодействует с 1 молем вещества В и в результате их взаимодействия образуется 1 моль вещества С:  А + В =&gt; С,  то эта реакция будет называться бимолекулярной или  реакцией 2 порядка. </a:t>
          </a:r>
          <a:endParaRPr lang="ru-RU" dirty="0"/>
        </a:p>
      </dgm:t>
    </dgm:pt>
    <dgm:pt modelId="{6241F59C-736C-449F-8634-E2C08D05F81B}" type="parTrans" cxnId="{DDD16C54-846A-4E95-AB4A-7B117625AE23}">
      <dgm:prSet/>
      <dgm:spPr/>
      <dgm:t>
        <a:bodyPr/>
        <a:lstStyle/>
        <a:p>
          <a:endParaRPr lang="ru-RU"/>
        </a:p>
      </dgm:t>
    </dgm:pt>
    <dgm:pt modelId="{98F0433B-F831-4D80-9E54-0A49ABEC4226}" type="sibTrans" cxnId="{DDD16C54-846A-4E95-AB4A-7B117625AE23}">
      <dgm:prSet/>
      <dgm:spPr/>
      <dgm:t>
        <a:bodyPr/>
        <a:lstStyle/>
        <a:p>
          <a:endParaRPr lang="ru-RU"/>
        </a:p>
      </dgm:t>
    </dgm:pt>
    <dgm:pt modelId="{7881614F-87E7-4110-8FAB-60B720C676F3}" type="pres">
      <dgm:prSet presAssocID="{E7FC6CBB-E929-4B40-9283-DC34C08533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DDFBD3-5C0E-4859-A3F0-6D2E2E0C4D90}" type="pres">
      <dgm:prSet presAssocID="{B60FEBBF-202A-454B-B2CB-9C050D0E11A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05ACD-4353-497B-AB3B-9A87FDA46902}" type="pres">
      <dgm:prSet presAssocID="{C9E78208-1C0D-4E8E-9789-1FD79193B45E}" presName="spacer" presStyleCnt="0"/>
      <dgm:spPr/>
    </dgm:pt>
    <dgm:pt modelId="{A186EAB6-296C-48A8-9D74-3E901EDA1394}" type="pres">
      <dgm:prSet presAssocID="{2EFA11A5-ED12-4073-B176-7E9B03C3C674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C8FB7C-6AAB-444E-85BF-BE50AB39FD32}" type="pres">
      <dgm:prSet presAssocID="{4172CF9C-6EE5-4E8C-8D9C-215FCD3FF6C5}" presName="spacer" presStyleCnt="0"/>
      <dgm:spPr/>
    </dgm:pt>
    <dgm:pt modelId="{CCB64476-0C35-4497-9ECB-641E25B7D0FC}" type="pres">
      <dgm:prSet presAssocID="{ED54C7DF-67D2-4269-BA7F-96E4C26ED08E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CD478-70A0-484D-9D77-D1DEFA469F32}" type="pres">
      <dgm:prSet presAssocID="{61CD3DC0-413C-4DF0-A698-D9CEEF8C23CE}" presName="spacer" presStyleCnt="0"/>
      <dgm:spPr/>
    </dgm:pt>
    <dgm:pt modelId="{7C2EA0CE-529F-45BA-BD7C-940636562CB2}" type="pres">
      <dgm:prSet presAssocID="{D7144D6F-267C-4FA3-84BD-6CAFF0FD6FD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CE0B59-70B2-4EA9-9104-DE124126C76D}" type="presOf" srcId="{E7FC6CBB-E929-4B40-9283-DC34C0853376}" destId="{7881614F-87E7-4110-8FAB-60B720C676F3}" srcOrd="0" destOrd="0" presId="urn:microsoft.com/office/officeart/2005/8/layout/vList2"/>
    <dgm:cxn modelId="{41AB42D4-8D99-4006-81E0-22D8583CF957}" type="presOf" srcId="{ED54C7DF-67D2-4269-BA7F-96E4C26ED08E}" destId="{CCB64476-0C35-4497-9ECB-641E25B7D0FC}" srcOrd="0" destOrd="0" presId="urn:microsoft.com/office/officeart/2005/8/layout/vList2"/>
    <dgm:cxn modelId="{C9DC9CFF-0D7A-4C5F-A37F-A552009FB575}" srcId="{E7FC6CBB-E929-4B40-9283-DC34C0853376}" destId="{2EFA11A5-ED12-4073-B176-7E9B03C3C674}" srcOrd="1" destOrd="0" parTransId="{404D90A0-3E59-45CF-B997-89F81D221B2E}" sibTransId="{4172CF9C-6EE5-4E8C-8D9C-215FCD3FF6C5}"/>
    <dgm:cxn modelId="{2A8D5580-026D-48CB-8EDA-866B779C1E04}" type="presOf" srcId="{2EFA11A5-ED12-4073-B176-7E9B03C3C674}" destId="{A186EAB6-296C-48A8-9D74-3E901EDA1394}" srcOrd="0" destOrd="0" presId="urn:microsoft.com/office/officeart/2005/8/layout/vList2"/>
    <dgm:cxn modelId="{758D5D5F-EE03-4858-B5E2-02385F63FEEC}" srcId="{E7FC6CBB-E929-4B40-9283-DC34C0853376}" destId="{B60FEBBF-202A-454B-B2CB-9C050D0E11AA}" srcOrd="0" destOrd="0" parTransId="{111A90AB-4EDD-4818-963A-06A770DF60E1}" sibTransId="{C9E78208-1C0D-4E8E-9789-1FD79193B45E}"/>
    <dgm:cxn modelId="{4A06750E-023E-4C36-9C4D-80252935FC0B}" type="presOf" srcId="{B60FEBBF-202A-454B-B2CB-9C050D0E11AA}" destId="{17DDFBD3-5C0E-4859-A3F0-6D2E2E0C4D90}" srcOrd="0" destOrd="0" presId="urn:microsoft.com/office/officeart/2005/8/layout/vList2"/>
    <dgm:cxn modelId="{F33B6087-8B3E-4668-959D-9D7BF43EE102}" srcId="{E7FC6CBB-E929-4B40-9283-DC34C0853376}" destId="{ED54C7DF-67D2-4269-BA7F-96E4C26ED08E}" srcOrd="2" destOrd="0" parTransId="{371E7770-42FB-4BC0-9E2F-11E115511E2B}" sibTransId="{61CD3DC0-413C-4DF0-A698-D9CEEF8C23CE}"/>
    <dgm:cxn modelId="{1D97A4C2-7FEB-4429-A9D0-3B4D00910C52}" type="presOf" srcId="{D7144D6F-267C-4FA3-84BD-6CAFF0FD6FD9}" destId="{7C2EA0CE-529F-45BA-BD7C-940636562CB2}" srcOrd="0" destOrd="0" presId="urn:microsoft.com/office/officeart/2005/8/layout/vList2"/>
    <dgm:cxn modelId="{DDD16C54-846A-4E95-AB4A-7B117625AE23}" srcId="{E7FC6CBB-E929-4B40-9283-DC34C0853376}" destId="{D7144D6F-267C-4FA3-84BD-6CAFF0FD6FD9}" srcOrd="3" destOrd="0" parTransId="{6241F59C-736C-449F-8634-E2C08D05F81B}" sibTransId="{98F0433B-F831-4D80-9E54-0A49ABEC4226}"/>
    <dgm:cxn modelId="{008A2BD6-33A3-437A-9283-A989EE924509}" type="presParOf" srcId="{7881614F-87E7-4110-8FAB-60B720C676F3}" destId="{17DDFBD3-5C0E-4859-A3F0-6D2E2E0C4D90}" srcOrd="0" destOrd="0" presId="urn:microsoft.com/office/officeart/2005/8/layout/vList2"/>
    <dgm:cxn modelId="{394A83D7-A183-49F7-BD8C-BDC766E3E2EE}" type="presParOf" srcId="{7881614F-87E7-4110-8FAB-60B720C676F3}" destId="{E8305ACD-4353-497B-AB3B-9A87FDA46902}" srcOrd="1" destOrd="0" presId="urn:microsoft.com/office/officeart/2005/8/layout/vList2"/>
    <dgm:cxn modelId="{0BD2B487-4175-486A-AA7C-6B6E6708DAAB}" type="presParOf" srcId="{7881614F-87E7-4110-8FAB-60B720C676F3}" destId="{A186EAB6-296C-48A8-9D74-3E901EDA1394}" srcOrd="2" destOrd="0" presId="urn:microsoft.com/office/officeart/2005/8/layout/vList2"/>
    <dgm:cxn modelId="{BD9DCEA4-77EC-465B-8F13-E53C63308BB6}" type="presParOf" srcId="{7881614F-87E7-4110-8FAB-60B720C676F3}" destId="{E3C8FB7C-6AAB-444E-85BF-BE50AB39FD32}" srcOrd="3" destOrd="0" presId="urn:microsoft.com/office/officeart/2005/8/layout/vList2"/>
    <dgm:cxn modelId="{589BF7C8-30A9-44FD-BA5B-362F0C9EBC2E}" type="presParOf" srcId="{7881614F-87E7-4110-8FAB-60B720C676F3}" destId="{CCB64476-0C35-4497-9ECB-641E25B7D0FC}" srcOrd="4" destOrd="0" presId="urn:microsoft.com/office/officeart/2005/8/layout/vList2"/>
    <dgm:cxn modelId="{94B85434-24DF-40CF-965F-BECA7575DC4A}" type="presParOf" srcId="{7881614F-87E7-4110-8FAB-60B720C676F3}" destId="{B0CCD478-70A0-484D-9D77-D1DEFA469F32}" srcOrd="5" destOrd="0" presId="urn:microsoft.com/office/officeart/2005/8/layout/vList2"/>
    <dgm:cxn modelId="{E525F6D7-49E8-477C-8AE6-1F77448401C0}" type="presParOf" srcId="{7881614F-87E7-4110-8FAB-60B720C676F3}" destId="{7C2EA0CE-529F-45BA-BD7C-940636562CB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3D5C58-4B75-41B4-A301-F410F10411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D1F28E-C1C3-46E0-A8B2-65C067645E5F}">
      <dgm:prSet/>
      <dgm:spPr/>
      <dgm:t>
        <a:bodyPr/>
        <a:lstStyle/>
        <a:p>
          <a:pPr rtl="0"/>
          <a:r>
            <a:rPr lang="ru-RU" dirty="0" smtClean="0"/>
            <a:t>Скорость второй стадии:        v</a:t>
          </a:r>
          <a:r>
            <a:rPr lang="ru-RU" baseline="-25000" dirty="0" smtClean="0"/>
            <a:t>0</a:t>
          </a:r>
          <a:r>
            <a:rPr lang="ru-RU" dirty="0" smtClean="0"/>
            <a:t> = k</a:t>
          </a:r>
          <a:r>
            <a:rPr lang="ru-RU" baseline="-25000" dirty="0" smtClean="0"/>
            <a:t>2</a:t>
          </a:r>
          <a:r>
            <a:rPr lang="ru-RU" dirty="0" smtClean="0"/>
            <a:t> [ES],                                                     </a:t>
          </a:r>
          <a:endParaRPr lang="ru-RU" dirty="0"/>
        </a:p>
      </dgm:t>
    </dgm:pt>
    <dgm:pt modelId="{79FB7630-2795-4EE0-948D-1E8510BD986E}" type="parTrans" cxnId="{4771BA5D-0E0D-403C-85BF-ECF5D5E5A71D}">
      <dgm:prSet/>
      <dgm:spPr/>
      <dgm:t>
        <a:bodyPr/>
        <a:lstStyle/>
        <a:p>
          <a:endParaRPr lang="ru-RU"/>
        </a:p>
      </dgm:t>
    </dgm:pt>
    <dgm:pt modelId="{C6735E21-2B81-4D3B-BAA5-A3D61058E780}" type="sibTrans" cxnId="{4771BA5D-0E0D-403C-85BF-ECF5D5E5A71D}">
      <dgm:prSet/>
      <dgm:spPr/>
      <dgm:t>
        <a:bodyPr/>
        <a:lstStyle/>
        <a:p>
          <a:endParaRPr lang="ru-RU"/>
        </a:p>
      </dgm:t>
    </dgm:pt>
    <dgm:pt modelId="{5AEBB1AA-F144-4FBD-B3B4-5837E829BB47}">
      <dgm:prSet/>
      <dgm:spPr/>
      <dgm:t>
        <a:bodyPr/>
        <a:lstStyle/>
        <a:p>
          <a:pPr rtl="0"/>
          <a:r>
            <a:rPr lang="ru-RU" dirty="0" smtClean="0"/>
            <a:t>где:   k</a:t>
          </a:r>
          <a:r>
            <a:rPr lang="ru-RU" baseline="-25000" dirty="0" smtClean="0"/>
            <a:t>2 </a:t>
          </a:r>
          <a:r>
            <a:rPr lang="ru-RU" dirty="0" smtClean="0"/>
            <a:t>- константа диссоциации второй стадии распада фермент   субстратного комплекса (реакции первого порядка); v</a:t>
          </a:r>
          <a:r>
            <a:rPr lang="ru-RU" baseline="-25000" dirty="0" smtClean="0"/>
            <a:t>0 </a:t>
          </a:r>
          <a:r>
            <a:rPr lang="ru-RU" dirty="0" smtClean="0"/>
            <a:t>– начальная скорость ХФР; [ES] - концентрация фермент – субстратного комплекса.	</a:t>
          </a:r>
          <a:endParaRPr lang="ru-RU" dirty="0"/>
        </a:p>
      </dgm:t>
    </dgm:pt>
    <dgm:pt modelId="{837B668C-48D8-4C34-97E2-6184F39A0431}" type="parTrans" cxnId="{0ABA24ED-F946-451A-B483-5C7CED813380}">
      <dgm:prSet/>
      <dgm:spPr/>
      <dgm:t>
        <a:bodyPr/>
        <a:lstStyle/>
        <a:p>
          <a:endParaRPr lang="ru-RU"/>
        </a:p>
      </dgm:t>
    </dgm:pt>
    <dgm:pt modelId="{F8768CCB-485A-4C02-A7EB-BEC0EF7C9A10}" type="sibTrans" cxnId="{0ABA24ED-F946-451A-B483-5C7CED813380}">
      <dgm:prSet/>
      <dgm:spPr/>
      <dgm:t>
        <a:bodyPr/>
        <a:lstStyle/>
        <a:p>
          <a:endParaRPr lang="ru-RU"/>
        </a:p>
      </dgm:t>
    </dgm:pt>
    <dgm:pt modelId="{608A7BCA-C8DE-415E-A11F-3C0B0AFF1378}">
      <dgm:prSet/>
      <dgm:spPr/>
      <dgm:t>
        <a:bodyPr/>
        <a:lstStyle/>
        <a:p>
          <a:pPr rtl="0"/>
          <a:r>
            <a:rPr lang="ru-RU" dirty="0" smtClean="0"/>
            <a:t>Модель предполагает, что равновесие первой стадии ХФР между свободными ферментом, субстратом и фермент - субстратным комплексом устанавливается быстро по сравнению со скоростью всей ХФР (быстро устанавливающееся равновесие первой стадии k</a:t>
          </a:r>
          <a:r>
            <a:rPr lang="ru-RU" baseline="-25000" dirty="0" smtClean="0"/>
            <a:t>2</a:t>
          </a:r>
          <a:r>
            <a:rPr lang="ru-RU" dirty="0" smtClean="0"/>
            <a:t>&lt;&lt; k</a:t>
          </a:r>
          <a:r>
            <a:rPr lang="ru-RU" baseline="-25000" dirty="0" smtClean="0"/>
            <a:t>1</a:t>
          </a:r>
          <a:r>
            <a:rPr lang="ru-RU" dirty="0" smtClean="0"/>
            <a:t>, k</a:t>
          </a:r>
          <a:r>
            <a:rPr lang="ru-RU" baseline="-25000" dirty="0" smtClean="0"/>
            <a:t>-1</a:t>
          </a:r>
          <a:r>
            <a:rPr lang="ru-RU" dirty="0" smtClean="0"/>
            <a:t>). В этом случае вторая стадия реакции практически не влияет скорость первой стадии, и поэтому для выражения концентрации фермента можно воспользоваться константой диссоциации фермент – субстратного комплекса К</a:t>
          </a:r>
          <a:r>
            <a:rPr lang="en-US" baseline="-25000" dirty="0" smtClean="0"/>
            <a:t>s</a:t>
          </a:r>
          <a:r>
            <a:rPr lang="ru-RU" dirty="0" smtClean="0"/>
            <a:t>.</a:t>
          </a:r>
          <a:endParaRPr lang="ru-RU" dirty="0"/>
        </a:p>
      </dgm:t>
    </dgm:pt>
    <dgm:pt modelId="{75D3C725-796E-4B47-8238-6B098FF8307E}" type="parTrans" cxnId="{31600177-534D-48AD-B8E1-F34B55837DC9}">
      <dgm:prSet/>
      <dgm:spPr/>
      <dgm:t>
        <a:bodyPr/>
        <a:lstStyle/>
        <a:p>
          <a:endParaRPr lang="ru-RU"/>
        </a:p>
      </dgm:t>
    </dgm:pt>
    <dgm:pt modelId="{DA7EA001-A7EC-45A3-8F2E-0A6B5476A452}" type="sibTrans" cxnId="{31600177-534D-48AD-B8E1-F34B55837DC9}">
      <dgm:prSet/>
      <dgm:spPr/>
      <dgm:t>
        <a:bodyPr/>
        <a:lstStyle/>
        <a:p>
          <a:endParaRPr lang="ru-RU"/>
        </a:p>
      </dgm:t>
    </dgm:pt>
    <dgm:pt modelId="{34E0C9DE-325C-4786-AEDD-4B6F42A8EB44}" type="pres">
      <dgm:prSet presAssocID="{593D5C58-4B75-41B4-A301-F410F10411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7E0C41-D1CE-4B0D-AF77-7BF6751ABAF0}" type="pres">
      <dgm:prSet presAssocID="{1ED1F28E-C1C3-46E0-A8B2-65C067645E5F}" presName="parentText" presStyleLbl="node1" presStyleIdx="0" presStyleCnt="3" custScaleY="3099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6E576-602A-4D1C-B385-069908816447}" type="pres">
      <dgm:prSet presAssocID="{C6735E21-2B81-4D3B-BAA5-A3D61058E780}" presName="spacer" presStyleCnt="0"/>
      <dgm:spPr/>
    </dgm:pt>
    <dgm:pt modelId="{C0339F97-7B1F-49E0-8D89-D309A0D808BE}" type="pres">
      <dgm:prSet presAssocID="{5AEBB1AA-F144-4FBD-B3B4-5837E829BB47}" presName="parentText" presStyleLbl="node1" presStyleIdx="1" presStyleCnt="3" custScaleY="569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851D11-D26B-4B06-9B69-0C3648DF2451}" type="pres">
      <dgm:prSet presAssocID="{F8768CCB-485A-4C02-A7EB-BEC0EF7C9A10}" presName="spacer" presStyleCnt="0"/>
      <dgm:spPr/>
    </dgm:pt>
    <dgm:pt modelId="{5DA64A52-5DDC-47BC-AEDA-9E4082C3C579}" type="pres">
      <dgm:prSet presAssocID="{608A7BCA-C8DE-415E-A11F-3C0B0AFF1378}" presName="parentText" presStyleLbl="node1" presStyleIdx="2" presStyleCnt="3" custScaleY="12492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D06C4E-B2CF-4C19-A140-B39DB60026B2}" type="presOf" srcId="{5AEBB1AA-F144-4FBD-B3B4-5837E829BB47}" destId="{C0339F97-7B1F-49E0-8D89-D309A0D808BE}" srcOrd="0" destOrd="0" presId="urn:microsoft.com/office/officeart/2005/8/layout/vList2"/>
    <dgm:cxn modelId="{0ABA24ED-F946-451A-B483-5C7CED813380}" srcId="{593D5C58-4B75-41B4-A301-F410F1041159}" destId="{5AEBB1AA-F144-4FBD-B3B4-5837E829BB47}" srcOrd="1" destOrd="0" parTransId="{837B668C-48D8-4C34-97E2-6184F39A0431}" sibTransId="{F8768CCB-485A-4C02-A7EB-BEC0EF7C9A10}"/>
    <dgm:cxn modelId="{A688DACF-2BE0-414A-9008-52E88466BDC8}" type="presOf" srcId="{608A7BCA-C8DE-415E-A11F-3C0B0AFF1378}" destId="{5DA64A52-5DDC-47BC-AEDA-9E4082C3C579}" srcOrd="0" destOrd="0" presId="urn:microsoft.com/office/officeart/2005/8/layout/vList2"/>
    <dgm:cxn modelId="{31600177-534D-48AD-B8E1-F34B55837DC9}" srcId="{593D5C58-4B75-41B4-A301-F410F1041159}" destId="{608A7BCA-C8DE-415E-A11F-3C0B0AFF1378}" srcOrd="2" destOrd="0" parTransId="{75D3C725-796E-4B47-8238-6B098FF8307E}" sibTransId="{DA7EA001-A7EC-45A3-8F2E-0A6B5476A452}"/>
    <dgm:cxn modelId="{4771BA5D-0E0D-403C-85BF-ECF5D5E5A71D}" srcId="{593D5C58-4B75-41B4-A301-F410F1041159}" destId="{1ED1F28E-C1C3-46E0-A8B2-65C067645E5F}" srcOrd="0" destOrd="0" parTransId="{79FB7630-2795-4EE0-948D-1E8510BD986E}" sibTransId="{C6735E21-2B81-4D3B-BAA5-A3D61058E780}"/>
    <dgm:cxn modelId="{76F65124-C11C-4C8E-B6D7-AE22C04A1529}" type="presOf" srcId="{1ED1F28E-C1C3-46E0-A8B2-65C067645E5F}" destId="{007E0C41-D1CE-4B0D-AF77-7BF6751ABAF0}" srcOrd="0" destOrd="0" presId="urn:microsoft.com/office/officeart/2005/8/layout/vList2"/>
    <dgm:cxn modelId="{E03D7003-4AAA-4CBD-8C9C-63FDB1B5B7AA}" type="presOf" srcId="{593D5C58-4B75-41B4-A301-F410F1041159}" destId="{34E0C9DE-325C-4786-AEDD-4B6F42A8EB44}" srcOrd="0" destOrd="0" presId="urn:microsoft.com/office/officeart/2005/8/layout/vList2"/>
    <dgm:cxn modelId="{D3D11676-EBC0-428C-A56B-4617FF47C7BF}" type="presParOf" srcId="{34E0C9DE-325C-4786-AEDD-4B6F42A8EB44}" destId="{007E0C41-D1CE-4B0D-AF77-7BF6751ABAF0}" srcOrd="0" destOrd="0" presId="urn:microsoft.com/office/officeart/2005/8/layout/vList2"/>
    <dgm:cxn modelId="{93FCECF2-5CDF-4650-8C2B-2CF41D5AFDD5}" type="presParOf" srcId="{34E0C9DE-325C-4786-AEDD-4B6F42A8EB44}" destId="{D9D6E576-602A-4D1C-B385-069908816447}" srcOrd="1" destOrd="0" presId="urn:microsoft.com/office/officeart/2005/8/layout/vList2"/>
    <dgm:cxn modelId="{DBC073CE-F1C2-401C-BB61-8E28A87D056A}" type="presParOf" srcId="{34E0C9DE-325C-4786-AEDD-4B6F42A8EB44}" destId="{C0339F97-7B1F-49E0-8D89-D309A0D808BE}" srcOrd="2" destOrd="0" presId="urn:microsoft.com/office/officeart/2005/8/layout/vList2"/>
    <dgm:cxn modelId="{E213A4B7-BED0-430D-A853-9F8D6B009A55}" type="presParOf" srcId="{34E0C9DE-325C-4786-AEDD-4B6F42A8EB44}" destId="{3E851D11-D26B-4B06-9B69-0C3648DF2451}" srcOrd="3" destOrd="0" presId="urn:microsoft.com/office/officeart/2005/8/layout/vList2"/>
    <dgm:cxn modelId="{08EC49E5-6FA9-43F8-8272-0C88DF9C6735}" type="presParOf" srcId="{34E0C9DE-325C-4786-AEDD-4B6F42A8EB44}" destId="{5DA64A52-5DDC-47BC-AEDA-9E4082C3C5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6BA23E6E-C999-48D3-8BE5-DC42FF755C87}">
      <dgm:prSet/>
      <dgm:spPr/>
      <dgm:t>
        <a:bodyPr/>
        <a:lstStyle/>
        <a:p>
          <a:pPr rtl="0"/>
          <a:r>
            <a:rPr lang="ru-RU" smtClean="0"/>
            <a:t>Ферментативная реакция протекает в две стадии, которые можно описать следующим уравнением:</a:t>
          </a:r>
          <a:endParaRPr lang="ru-RU"/>
        </a:p>
      </dgm:t>
    </dgm:pt>
    <dgm:pt modelId="{91A2EE86-2934-4EA7-BECD-D6D32E20F2A2}" type="parTrans" cxnId="{9EC7449C-E607-49AE-9053-1D1F8B0D64A8}">
      <dgm:prSet/>
      <dgm:spPr/>
      <dgm:t>
        <a:bodyPr/>
        <a:lstStyle/>
        <a:p>
          <a:endParaRPr lang="ru-RU"/>
        </a:p>
      </dgm:t>
    </dgm:pt>
    <dgm:pt modelId="{32DB305B-26CB-4025-A0A3-D2C48A2F279B}" type="sibTrans" cxnId="{9EC7449C-E607-49AE-9053-1D1F8B0D64A8}">
      <dgm:prSet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23EE2-8144-4D3E-82B3-2C99365DCD5E}" type="pres">
      <dgm:prSet presAssocID="{6BA23E6E-C999-48D3-8BE5-DC42FF755C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A801E8-DD32-4C27-B21F-3C4FBBA32A7A}" type="presOf" srcId="{6BA23E6E-C999-48D3-8BE5-DC42FF755C87}" destId="{42023EE2-8144-4D3E-82B3-2C99365DCD5E}" srcOrd="0" destOrd="0" presId="urn:microsoft.com/office/officeart/2005/8/layout/vList2"/>
    <dgm:cxn modelId="{9EC7449C-E607-49AE-9053-1D1F8B0D64A8}" srcId="{667300FF-C79D-4459-8628-E1E05208D929}" destId="{6BA23E6E-C999-48D3-8BE5-DC42FF755C87}" srcOrd="0" destOrd="0" parTransId="{91A2EE86-2934-4EA7-BECD-D6D32E20F2A2}" sibTransId="{32DB305B-26CB-4025-A0A3-D2C48A2F279B}"/>
    <dgm:cxn modelId="{82A1F585-005C-4191-BF87-A7A3F12BF088}" type="presOf" srcId="{667300FF-C79D-4459-8628-E1E05208D929}" destId="{4F7C50AB-B939-41E1-B632-5223C6BABE83}" srcOrd="0" destOrd="0" presId="urn:microsoft.com/office/officeart/2005/8/layout/vList2"/>
    <dgm:cxn modelId="{D66B4073-AA9B-4A9B-B521-F957375EF73B}" type="presParOf" srcId="{4F7C50AB-B939-41E1-B632-5223C6BABE83}" destId="{42023EE2-8144-4D3E-82B3-2C99365DC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dirty="0" smtClean="0"/>
            <a:t>В первую стадию происходит образование фермент-субстратного комплекса, данная стадия обратима и описывается константами диссоциации</a:t>
          </a:r>
        </a:p>
        <a:p>
          <a:pPr rtl="0"/>
          <a:endParaRPr lang="ru-RU" dirty="0" smtClean="0"/>
        </a:p>
        <a:p>
          <a:pPr rtl="0"/>
          <a:r>
            <a:rPr lang="ru-RU" dirty="0" smtClean="0"/>
            <a:t> В данной схеме   </a:t>
          </a:r>
          <a:r>
            <a:rPr lang="en-US" dirty="0" smtClean="0"/>
            <a:t>k</a:t>
          </a:r>
          <a:r>
            <a:rPr lang="ru-RU" baseline="-25000" dirty="0" smtClean="0"/>
            <a:t> 2 </a:t>
          </a:r>
          <a:r>
            <a:rPr lang="ru-RU" dirty="0" smtClean="0"/>
            <a:t>=</a:t>
          </a:r>
          <a:r>
            <a:rPr lang="ru-RU" baseline="-25000" dirty="0" smtClean="0"/>
            <a:t> </a:t>
          </a:r>
          <a:r>
            <a:rPr lang="en-US" dirty="0" smtClean="0"/>
            <a:t>k</a:t>
          </a:r>
          <a:r>
            <a:rPr lang="en-US" baseline="-25000" dirty="0" smtClean="0"/>
            <a:t> s</a:t>
          </a:r>
          <a:r>
            <a:rPr lang="ru-RU" baseline="-25000" dirty="0" smtClean="0"/>
            <a:t>, </a:t>
          </a:r>
          <a:r>
            <a:rPr lang="ru-RU" dirty="0" smtClean="0"/>
            <a:t>где </a:t>
          </a:r>
          <a:r>
            <a:rPr lang="en-US" dirty="0" smtClean="0"/>
            <a:t>k</a:t>
          </a:r>
          <a:r>
            <a:rPr lang="en-US" baseline="-25000" dirty="0" smtClean="0"/>
            <a:t> s</a:t>
          </a:r>
          <a:r>
            <a:rPr lang="ru-RU" dirty="0" smtClean="0"/>
            <a:t> - константа диссоциации фермент субстратного комплекса, а скорость ХФР определяется скоростью распада фермент - субстратного комплекса до продукта, т.е. скоростью второй стадии:</a:t>
          </a:r>
          <a:endParaRPr lang="ru-RU" dirty="0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86004CC9-666F-4601-9483-0AF2E6467772}" type="presOf" srcId="{CFE45617-5C4A-4199-B8A2-96EEA7BB6E1F}" destId="{F33F201E-65B9-4ED1-BC4B-50EC2A34487B}" srcOrd="0" destOrd="0" presId="urn:microsoft.com/office/officeart/2005/8/layout/vList2"/>
    <dgm:cxn modelId="{BD7C96F6-B248-4A54-9DAE-B5AF49515E03}" type="presOf" srcId="{BC0F5A7E-CB38-4B5D-B61C-C5FA84CAD71D}" destId="{436ED866-976A-45B2-B8FE-115A24EEA24B}" srcOrd="0" destOrd="0" presId="urn:microsoft.com/office/officeart/2005/8/layout/vList2"/>
    <dgm:cxn modelId="{167C77AD-9AAD-4BF0-90A5-B9DFA3BCAB0D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A23E6E-C999-48D3-8BE5-DC42FF755C87}">
      <dgm:prSet/>
      <dgm:spPr/>
      <dgm:t>
        <a:bodyPr/>
        <a:lstStyle/>
        <a:p>
          <a:pPr rtl="0"/>
          <a:r>
            <a:rPr lang="ru-RU" dirty="0" smtClean="0"/>
            <a:t>Константа диссоциации фермент – субстратного комплекса К</a:t>
          </a:r>
          <a:r>
            <a:rPr lang="en-US" baseline="-25000" dirty="0" smtClean="0"/>
            <a:t>s</a:t>
          </a:r>
          <a:r>
            <a:rPr lang="ru-RU" dirty="0" smtClean="0"/>
            <a:t>:</a:t>
          </a:r>
          <a:endParaRPr lang="ru-RU" dirty="0"/>
        </a:p>
      </dgm:t>
    </dgm:pt>
    <dgm:pt modelId="{91A2EE86-2934-4EA7-BECD-D6D32E20F2A2}" type="parTrans" cxnId="{9EC7449C-E607-49AE-9053-1D1F8B0D64A8}">
      <dgm:prSet/>
      <dgm:spPr/>
      <dgm:t>
        <a:bodyPr/>
        <a:lstStyle/>
        <a:p>
          <a:endParaRPr lang="ru-RU"/>
        </a:p>
      </dgm:t>
    </dgm:pt>
    <dgm:pt modelId="{32DB305B-26CB-4025-A0A3-D2C48A2F279B}" type="sibTrans" cxnId="{9EC7449C-E607-49AE-9053-1D1F8B0D64A8}">
      <dgm:prSet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23EE2-8144-4D3E-82B3-2C99365DCD5E}" type="pres">
      <dgm:prSet presAssocID="{6BA23E6E-C999-48D3-8BE5-DC42FF755C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69F68E-534D-4118-A2D8-3239450E7E21}" type="presOf" srcId="{667300FF-C79D-4459-8628-E1E05208D929}" destId="{4F7C50AB-B939-41E1-B632-5223C6BABE83}" srcOrd="0" destOrd="0" presId="urn:microsoft.com/office/officeart/2005/8/layout/vList2"/>
    <dgm:cxn modelId="{9EC7449C-E607-49AE-9053-1D1F8B0D64A8}" srcId="{667300FF-C79D-4459-8628-E1E05208D929}" destId="{6BA23E6E-C999-48D3-8BE5-DC42FF755C87}" srcOrd="0" destOrd="0" parTransId="{91A2EE86-2934-4EA7-BECD-D6D32E20F2A2}" sibTransId="{32DB305B-26CB-4025-A0A3-D2C48A2F279B}"/>
    <dgm:cxn modelId="{D55A9E1D-0317-4902-8A6C-2FE4F4362978}" type="presOf" srcId="{6BA23E6E-C999-48D3-8BE5-DC42FF755C87}" destId="{42023EE2-8144-4D3E-82B3-2C99365DCD5E}" srcOrd="0" destOrd="0" presId="urn:microsoft.com/office/officeart/2005/8/layout/vList2"/>
    <dgm:cxn modelId="{178E0858-9357-4035-B771-BC092BE13D84}" type="presParOf" srcId="{4F7C50AB-B939-41E1-B632-5223C6BABE83}" destId="{42023EE2-8144-4D3E-82B3-2C99365DC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dirty="0" smtClean="0"/>
            <a:t>Общая концентрация фермента в реакционной смеси выражается уравнением материального баланса по ферменту:[E]</a:t>
          </a:r>
          <a:r>
            <a:rPr lang="ru-RU" baseline="-25000" dirty="0" smtClean="0"/>
            <a:t>0 </a:t>
          </a:r>
          <a:r>
            <a:rPr lang="ru-RU" dirty="0" smtClean="0"/>
            <a:t>= [E] + [ES] = [ES] (K</a:t>
          </a:r>
          <a:r>
            <a:rPr lang="ru-RU" baseline="-25000" dirty="0" smtClean="0"/>
            <a:t>S</a:t>
          </a:r>
          <a:r>
            <a:rPr lang="ru-RU" dirty="0" smtClean="0"/>
            <a:t>/[S] + 1)</a:t>
          </a:r>
          <a:endParaRPr lang="ru-RU" dirty="0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LinFactNeighborY="6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2438DA-D405-481B-A0B3-6C42009AAB99}" type="presOf" srcId="{BC0F5A7E-CB38-4B5D-B61C-C5FA84CAD71D}" destId="{436ED866-976A-45B2-B8FE-115A24EEA24B}" srcOrd="0" destOrd="0" presId="urn:microsoft.com/office/officeart/2005/8/layout/vList2"/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9A2DE5B0-93D3-4F7B-B441-4FAEFEEB7222}" type="presOf" srcId="{CFE45617-5C4A-4199-B8A2-96EEA7BB6E1F}" destId="{F33F201E-65B9-4ED1-BC4B-50EC2A34487B}" srcOrd="0" destOrd="0" presId="urn:microsoft.com/office/officeart/2005/8/layout/vList2"/>
    <dgm:cxn modelId="{53F65031-4686-4A81-B421-F5B7EE8BBDBD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67300FF-C79D-4459-8628-E1E05208D92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A23E6E-C999-48D3-8BE5-DC42FF755C87}">
      <dgm:prSet/>
      <dgm:spPr/>
      <dgm:t>
        <a:bodyPr/>
        <a:lstStyle/>
        <a:p>
          <a:pPr rtl="0"/>
          <a:r>
            <a:rPr lang="ru-RU" dirty="0" smtClean="0"/>
            <a:t>Тогда концентрация фермент - субстратного комплекса равна:</a:t>
          </a:r>
          <a:endParaRPr lang="ru-RU" dirty="0"/>
        </a:p>
      </dgm:t>
    </dgm:pt>
    <dgm:pt modelId="{91A2EE86-2934-4EA7-BECD-D6D32E20F2A2}" type="parTrans" cxnId="{9EC7449C-E607-49AE-9053-1D1F8B0D64A8}">
      <dgm:prSet/>
      <dgm:spPr/>
      <dgm:t>
        <a:bodyPr/>
        <a:lstStyle/>
        <a:p>
          <a:endParaRPr lang="ru-RU"/>
        </a:p>
      </dgm:t>
    </dgm:pt>
    <dgm:pt modelId="{32DB305B-26CB-4025-A0A3-D2C48A2F279B}" type="sibTrans" cxnId="{9EC7449C-E607-49AE-9053-1D1F8B0D64A8}">
      <dgm:prSet/>
      <dgm:spPr/>
      <dgm:t>
        <a:bodyPr/>
        <a:lstStyle/>
        <a:p>
          <a:endParaRPr lang="ru-RU"/>
        </a:p>
      </dgm:t>
    </dgm:pt>
    <dgm:pt modelId="{4F7C50AB-B939-41E1-B632-5223C6BABE83}" type="pres">
      <dgm:prSet presAssocID="{667300FF-C79D-4459-8628-E1E05208D92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023EE2-8144-4D3E-82B3-2C99365DCD5E}" type="pres">
      <dgm:prSet presAssocID="{6BA23E6E-C999-48D3-8BE5-DC42FF755C8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FC4ECA-FA66-48CE-B836-3CA9C1075D91}" type="presOf" srcId="{6BA23E6E-C999-48D3-8BE5-DC42FF755C87}" destId="{42023EE2-8144-4D3E-82B3-2C99365DCD5E}" srcOrd="0" destOrd="0" presId="urn:microsoft.com/office/officeart/2005/8/layout/vList2"/>
    <dgm:cxn modelId="{8E00D1E3-2721-4C6E-BB20-54200A8121FB}" type="presOf" srcId="{667300FF-C79D-4459-8628-E1E05208D929}" destId="{4F7C50AB-B939-41E1-B632-5223C6BABE83}" srcOrd="0" destOrd="0" presId="urn:microsoft.com/office/officeart/2005/8/layout/vList2"/>
    <dgm:cxn modelId="{9EC7449C-E607-49AE-9053-1D1F8B0D64A8}" srcId="{667300FF-C79D-4459-8628-E1E05208D929}" destId="{6BA23E6E-C999-48D3-8BE5-DC42FF755C87}" srcOrd="0" destOrd="0" parTransId="{91A2EE86-2934-4EA7-BECD-D6D32E20F2A2}" sibTransId="{32DB305B-26CB-4025-A0A3-D2C48A2F279B}"/>
    <dgm:cxn modelId="{A4F3B3CA-2420-4844-A78B-233C923C64F7}" type="presParOf" srcId="{4F7C50AB-B939-41E1-B632-5223C6BABE83}" destId="{42023EE2-8144-4D3E-82B3-2C99365DCD5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FE45617-5C4A-4199-B8A2-96EEA7BB6E1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0F5A7E-CB38-4B5D-B61C-C5FA84CAD71D}">
      <dgm:prSet/>
      <dgm:spPr/>
      <dgm:t>
        <a:bodyPr/>
        <a:lstStyle/>
        <a:p>
          <a:pPr rtl="0"/>
          <a:r>
            <a:rPr lang="ru-RU" dirty="0" smtClean="0"/>
            <a:t>Реакция достигает максимальной скорости, когда весь фермент находится в комплексе с субстратом: </a:t>
          </a:r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en-US" baseline="-25000" dirty="0" smtClean="0"/>
            <a:t> </a:t>
          </a:r>
          <a:r>
            <a:rPr lang="en-US" dirty="0" smtClean="0"/>
            <a:t>= </a:t>
          </a:r>
          <a:r>
            <a:rPr lang="en-US" dirty="0" err="1" smtClean="0"/>
            <a:t>k</a:t>
          </a:r>
          <a:r>
            <a:rPr lang="en-US" baseline="-25000" dirty="0" err="1" smtClean="0"/>
            <a:t>s</a:t>
          </a:r>
          <a:r>
            <a:rPr lang="en-US" baseline="-25000" dirty="0" smtClean="0"/>
            <a:t> </a:t>
          </a:r>
          <a:r>
            <a:rPr lang="en-US" dirty="0" smtClean="0"/>
            <a:t>[ES] = </a:t>
          </a:r>
          <a:r>
            <a:rPr lang="en-US" dirty="0" err="1" smtClean="0"/>
            <a:t>k</a:t>
          </a:r>
          <a:r>
            <a:rPr lang="en-US" baseline="-25000" dirty="0" err="1" smtClean="0"/>
            <a:t>s</a:t>
          </a:r>
          <a:r>
            <a:rPr lang="en-US" dirty="0" smtClean="0"/>
            <a:t>[E]</a:t>
          </a:r>
          <a:r>
            <a:rPr lang="en-US" baseline="-25000" dirty="0" smtClean="0"/>
            <a:t>0,</a:t>
          </a:r>
          <a:r>
            <a:rPr lang="ru-RU" baseline="-25000" dirty="0" smtClean="0"/>
            <a:t> где </a:t>
          </a:r>
          <a:r>
            <a:rPr lang="en-US" dirty="0" err="1" smtClean="0"/>
            <a:t>V</a:t>
          </a:r>
          <a:r>
            <a:rPr lang="en-US" baseline="-25000" dirty="0" err="1" smtClean="0"/>
            <a:t>max</a:t>
          </a:r>
          <a:r>
            <a:rPr lang="ru-RU" dirty="0" smtClean="0"/>
            <a:t> – максимальная скорость ХФР. </a:t>
          </a:r>
        </a:p>
        <a:p>
          <a:pPr rtl="0"/>
          <a:r>
            <a:rPr lang="ru-RU" dirty="0" smtClean="0"/>
            <a:t>Это условие выполняется, если реакция протекает при избыточной концентрации субстрата: [S]</a:t>
          </a:r>
          <a:r>
            <a:rPr lang="ru-RU" baseline="-25000" dirty="0" smtClean="0"/>
            <a:t>0</a:t>
          </a:r>
          <a:r>
            <a:rPr lang="ru-RU" dirty="0" smtClean="0"/>
            <a:t>&gt;&gt; [E]</a:t>
          </a:r>
          <a:r>
            <a:rPr lang="ru-RU" baseline="-25000" dirty="0" smtClean="0"/>
            <a:t>0</a:t>
          </a:r>
          <a:r>
            <a:rPr lang="ru-RU" dirty="0" smtClean="0"/>
            <a:t>. </a:t>
          </a:r>
          <a:endParaRPr lang="ru-RU" dirty="0"/>
        </a:p>
      </dgm:t>
    </dgm:pt>
    <dgm:pt modelId="{1D6A24D1-C34D-4ADF-B02A-DCEC12B73235}" type="sibTrans" cxnId="{A4253DB1-F12F-4600-8F7E-D9E8E133EC04}">
      <dgm:prSet/>
      <dgm:spPr/>
      <dgm:t>
        <a:bodyPr/>
        <a:lstStyle/>
        <a:p>
          <a:endParaRPr lang="ru-RU"/>
        </a:p>
      </dgm:t>
    </dgm:pt>
    <dgm:pt modelId="{9BE34634-3E35-4170-BBFF-A19976623C48}" type="parTrans" cxnId="{A4253DB1-F12F-4600-8F7E-D9E8E133EC04}">
      <dgm:prSet/>
      <dgm:spPr/>
      <dgm:t>
        <a:bodyPr/>
        <a:lstStyle/>
        <a:p>
          <a:endParaRPr lang="ru-RU"/>
        </a:p>
      </dgm:t>
    </dgm:pt>
    <dgm:pt modelId="{F33F201E-65B9-4ED1-BC4B-50EC2A34487B}" type="pres">
      <dgm:prSet presAssocID="{CFE45617-5C4A-4199-B8A2-96EEA7BB6E1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6ED866-976A-45B2-B8FE-115A24EEA24B}" type="pres">
      <dgm:prSet presAssocID="{BC0F5A7E-CB38-4B5D-B61C-C5FA84CAD71D}" presName="parentText" presStyleLbl="node1" presStyleIdx="0" presStyleCnt="1" custLinFactNeighborY="6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253DB1-F12F-4600-8F7E-D9E8E133EC04}" srcId="{CFE45617-5C4A-4199-B8A2-96EEA7BB6E1F}" destId="{BC0F5A7E-CB38-4B5D-B61C-C5FA84CAD71D}" srcOrd="0" destOrd="0" parTransId="{9BE34634-3E35-4170-BBFF-A19976623C48}" sibTransId="{1D6A24D1-C34D-4ADF-B02A-DCEC12B73235}"/>
    <dgm:cxn modelId="{C3C706B7-4B74-4155-8DE9-A3725F07AAD5}" type="presOf" srcId="{BC0F5A7E-CB38-4B5D-B61C-C5FA84CAD71D}" destId="{436ED866-976A-45B2-B8FE-115A24EEA24B}" srcOrd="0" destOrd="0" presId="urn:microsoft.com/office/officeart/2005/8/layout/vList2"/>
    <dgm:cxn modelId="{DDB253FA-54CF-4627-ADDF-61DFBCE956AB}" type="presOf" srcId="{CFE45617-5C4A-4199-B8A2-96EEA7BB6E1F}" destId="{F33F201E-65B9-4ED1-BC4B-50EC2A34487B}" srcOrd="0" destOrd="0" presId="urn:microsoft.com/office/officeart/2005/8/layout/vList2"/>
    <dgm:cxn modelId="{0D377745-321F-4364-8DE1-5C11458A246A}" type="presParOf" srcId="{F33F201E-65B9-4ED1-BC4B-50EC2A34487B}" destId="{436ED866-976A-45B2-B8FE-115A24EEA24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A1EA6-877A-4E52-97E5-AAE0DDAAEDAD}">
      <dsp:nvSpPr>
        <dsp:cNvPr id="0" name=""/>
        <dsp:cNvSpPr/>
      </dsp:nvSpPr>
      <dsp:spPr>
        <a:xfrm>
          <a:off x="0" y="141429"/>
          <a:ext cx="8352928" cy="25502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i="1" kern="1200" smtClean="0"/>
            <a:t>Химическая кинетика </a:t>
          </a:r>
          <a:r>
            <a:rPr lang="ru-RU" sz="3100" kern="1200" smtClean="0"/>
            <a:t>– учение о химическом процессе, его механизме и закономерностях развитии во времени.</a:t>
          </a:r>
          <a:endParaRPr lang="ru-RU" sz="3100" kern="1200"/>
        </a:p>
      </dsp:txBody>
      <dsp:txXfrm>
        <a:off x="124492" y="265921"/>
        <a:ext cx="8103944" cy="2301250"/>
      </dsp:txXfrm>
    </dsp:sp>
    <dsp:sp modelId="{D8B43AB2-CA7A-42DB-8A4F-4B20D3923205}">
      <dsp:nvSpPr>
        <dsp:cNvPr id="0" name=""/>
        <dsp:cNvSpPr/>
      </dsp:nvSpPr>
      <dsp:spPr>
        <a:xfrm>
          <a:off x="0" y="2780944"/>
          <a:ext cx="8352928" cy="25502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smtClean="0"/>
            <a:t>Химическая кинетика изучает скорость химической реакции с учетом различных условий: концентрации реагирующих веществ, температуры, </a:t>
          </a:r>
          <a:r>
            <a:rPr lang="en-US" sz="3100" kern="1200" smtClean="0"/>
            <a:t>pH</a:t>
          </a:r>
          <a:r>
            <a:rPr lang="ru-RU" sz="3100" kern="1200" smtClean="0"/>
            <a:t> среды, наличия или отсутствия катализаторов.</a:t>
          </a:r>
          <a:endParaRPr lang="ru-RU" sz="3100" kern="1200"/>
        </a:p>
      </dsp:txBody>
      <dsp:txXfrm>
        <a:off x="124492" y="2905436"/>
        <a:ext cx="8103944" cy="23012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DDFBD3-5C0E-4859-A3F0-6D2E2E0C4D90}">
      <dsp:nvSpPr>
        <dsp:cNvPr id="0" name=""/>
        <dsp:cNvSpPr/>
      </dsp:nvSpPr>
      <dsp:spPr>
        <a:xfrm>
          <a:off x="0" y="137216"/>
          <a:ext cx="8964487" cy="1484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 химии одной молекуле вещества соответствует один моль вещества, а количество молей вещества обозначается коэффициентом реакции.  </a:t>
          </a:r>
          <a:endParaRPr lang="ru-RU" sz="2200" kern="1200" dirty="0"/>
        </a:p>
      </dsp:txBody>
      <dsp:txXfrm>
        <a:off x="72446" y="209662"/>
        <a:ext cx="8819595" cy="1339179"/>
      </dsp:txXfrm>
    </dsp:sp>
    <dsp:sp modelId="{A186EAB6-296C-48A8-9D74-3E901EDA1394}">
      <dsp:nvSpPr>
        <dsp:cNvPr id="0" name=""/>
        <dsp:cNvSpPr/>
      </dsp:nvSpPr>
      <dsp:spPr>
        <a:xfrm>
          <a:off x="0" y="1684648"/>
          <a:ext cx="8964487" cy="1484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В соответствии с законом действующих масс, </a:t>
          </a:r>
          <a:r>
            <a:rPr lang="ru-RU" sz="2200" i="1" kern="1200" smtClean="0"/>
            <a:t>порядок реакции</a:t>
          </a:r>
          <a:r>
            <a:rPr lang="ru-RU" sz="2200" kern="1200" smtClean="0"/>
            <a:t> определяется суммой степеней концентраций реагирующих веществ.</a:t>
          </a:r>
          <a:endParaRPr lang="ru-RU" sz="2200" kern="1200"/>
        </a:p>
      </dsp:txBody>
      <dsp:txXfrm>
        <a:off x="72446" y="1757094"/>
        <a:ext cx="8819595" cy="1339179"/>
      </dsp:txXfrm>
    </dsp:sp>
    <dsp:sp modelId="{CCB64476-0C35-4497-9ECB-641E25B7D0FC}">
      <dsp:nvSpPr>
        <dsp:cNvPr id="0" name=""/>
        <dsp:cNvSpPr/>
      </dsp:nvSpPr>
      <dsp:spPr>
        <a:xfrm>
          <a:off x="0" y="3232080"/>
          <a:ext cx="8964487" cy="1484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Например, в ходе химической реакции 1 моль вещества А превращается в 1 моль вещества В: 1 моль А =&gt; 1 моль В</a:t>
          </a:r>
          <a:endParaRPr lang="ru-RU" sz="2200" kern="1200" dirty="0"/>
        </a:p>
      </dsp:txBody>
      <dsp:txXfrm>
        <a:off x="72446" y="3304526"/>
        <a:ext cx="8819595" cy="1339179"/>
      </dsp:txXfrm>
    </dsp:sp>
    <dsp:sp modelId="{7C2EA0CE-529F-45BA-BD7C-940636562CB2}">
      <dsp:nvSpPr>
        <dsp:cNvPr id="0" name=""/>
        <dsp:cNvSpPr/>
      </dsp:nvSpPr>
      <dsp:spPr>
        <a:xfrm>
          <a:off x="0" y="4779511"/>
          <a:ext cx="8964487" cy="148407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Если в ходе реакции, 1 моль вещества А взаимодействует с 1 молем вещества В и в результате их взаимодействия образуется 1 моль вещества С:  А + В =&gt; С,  то эта реакция будет называться бимолекулярной или  реакцией 2 порядка. </a:t>
          </a:r>
          <a:endParaRPr lang="ru-RU" sz="2200" kern="1200" dirty="0"/>
        </a:p>
      </dsp:txBody>
      <dsp:txXfrm>
        <a:off x="72446" y="4851957"/>
        <a:ext cx="8819595" cy="13391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E0C41-D1CE-4B0D-AF77-7BF6751ABAF0}">
      <dsp:nvSpPr>
        <dsp:cNvPr id="0" name=""/>
        <dsp:cNvSpPr/>
      </dsp:nvSpPr>
      <dsp:spPr>
        <a:xfrm>
          <a:off x="0" y="72010"/>
          <a:ext cx="8640960" cy="82104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Скорость второй стадии:        v</a:t>
          </a:r>
          <a:r>
            <a:rPr lang="ru-RU" sz="2100" kern="1200" baseline="-25000" dirty="0" smtClean="0"/>
            <a:t>0</a:t>
          </a:r>
          <a:r>
            <a:rPr lang="ru-RU" sz="2100" kern="1200" dirty="0" smtClean="0"/>
            <a:t> = k</a:t>
          </a:r>
          <a:r>
            <a:rPr lang="ru-RU" sz="2100" kern="1200" baseline="-25000" dirty="0" smtClean="0"/>
            <a:t>2</a:t>
          </a:r>
          <a:r>
            <a:rPr lang="ru-RU" sz="2100" kern="1200" dirty="0" smtClean="0"/>
            <a:t> [ES],                                                     </a:t>
          </a:r>
          <a:endParaRPr lang="ru-RU" sz="2100" kern="1200" dirty="0"/>
        </a:p>
      </dsp:txBody>
      <dsp:txXfrm>
        <a:off x="40080" y="112090"/>
        <a:ext cx="8560800" cy="740883"/>
      </dsp:txXfrm>
    </dsp:sp>
    <dsp:sp modelId="{C0339F97-7B1F-49E0-8D89-D309A0D808BE}">
      <dsp:nvSpPr>
        <dsp:cNvPr id="0" name=""/>
        <dsp:cNvSpPr/>
      </dsp:nvSpPr>
      <dsp:spPr>
        <a:xfrm>
          <a:off x="0" y="953533"/>
          <a:ext cx="8640960" cy="15095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где:   k</a:t>
          </a:r>
          <a:r>
            <a:rPr lang="ru-RU" sz="2100" kern="1200" baseline="-25000" dirty="0" smtClean="0"/>
            <a:t>2 </a:t>
          </a:r>
          <a:r>
            <a:rPr lang="ru-RU" sz="2100" kern="1200" dirty="0" smtClean="0"/>
            <a:t>- константа диссоциации второй стадии распада фермент   субстратного комплекса (реакции первого порядка); v</a:t>
          </a:r>
          <a:r>
            <a:rPr lang="ru-RU" sz="2100" kern="1200" baseline="-25000" dirty="0" smtClean="0"/>
            <a:t>0 </a:t>
          </a:r>
          <a:r>
            <a:rPr lang="ru-RU" sz="2100" kern="1200" dirty="0" smtClean="0"/>
            <a:t>– начальная скорость ХФР; [ES] - концентрация фермент – субстратного комплекса.	</a:t>
          </a:r>
          <a:endParaRPr lang="ru-RU" sz="2100" kern="1200" dirty="0"/>
        </a:p>
      </dsp:txBody>
      <dsp:txXfrm>
        <a:off x="73691" y="1027224"/>
        <a:ext cx="8493578" cy="1362176"/>
      </dsp:txXfrm>
    </dsp:sp>
    <dsp:sp modelId="{5DA64A52-5DDC-47BC-AEDA-9E4082C3C579}">
      <dsp:nvSpPr>
        <dsp:cNvPr id="0" name=""/>
        <dsp:cNvSpPr/>
      </dsp:nvSpPr>
      <dsp:spPr>
        <a:xfrm>
          <a:off x="0" y="2523572"/>
          <a:ext cx="8640960" cy="33090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Модель предполагает, что равновесие первой стадии ХФР между свободными ферментом, субстратом и фермент - субстратным комплексом устанавливается быстро по сравнению со скоростью всей ХФР (быстро устанавливающееся равновесие первой стадии k</a:t>
          </a:r>
          <a:r>
            <a:rPr lang="ru-RU" sz="2100" kern="1200" baseline="-25000" dirty="0" smtClean="0"/>
            <a:t>2</a:t>
          </a:r>
          <a:r>
            <a:rPr lang="ru-RU" sz="2100" kern="1200" dirty="0" smtClean="0"/>
            <a:t>&lt;&lt; k</a:t>
          </a:r>
          <a:r>
            <a:rPr lang="ru-RU" sz="2100" kern="1200" baseline="-25000" dirty="0" smtClean="0"/>
            <a:t>1</a:t>
          </a:r>
          <a:r>
            <a:rPr lang="ru-RU" sz="2100" kern="1200" dirty="0" smtClean="0"/>
            <a:t>, k</a:t>
          </a:r>
          <a:r>
            <a:rPr lang="ru-RU" sz="2100" kern="1200" baseline="-25000" dirty="0" smtClean="0"/>
            <a:t>-1</a:t>
          </a:r>
          <a:r>
            <a:rPr lang="ru-RU" sz="2100" kern="1200" dirty="0" smtClean="0"/>
            <a:t>). В этом случае вторая стадия реакции практически не влияет скорость первой стадии, и поэтому для выражения концентрации фермента можно воспользоваться константой диссоциации фермент – субстратного комплекса К</a:t>
          </a:r>
          <a:r>
            <a:rPr lang="en-US" sz="2100" kern="1200" baseline="-25000" dirty="0" smtClean="0"/>
            <a:t>s</a:t>
          </a:r>
          <a:r>
            <a:rPr lang="ru-RU" sz="2100" kern="1200" dirty="0" smtClean="0"/>
            <a:t>.</a:t>
          </a:r>
          <a:endParaRPr lang="ru-RU" sz="2100" kern="1200" dirty="0"/>
        </a:p>
      </dsp:txBody>
      <dsp:txXfrm>
        <a:off x="161536" y="2685108"/>
        <a:ext cx="8317888" cy="2986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23EE2-8144-4D3E-82B3-2C99365DCD5E}">
      <dsp:nvSpPr>
        <dsp:cNvPr id="0" name=""/>
        <dsp:cNvSpPr/>
      </dsp:nvSpPr>
      <dsp:spPr>
        <a:xfrm>
          <a:off x="0" y="7337"/>
          <a:ext cx="8640960" cy="849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/>
            <a:t>Ферментативная реакция протекает в две стадии, которые можно описать следующим уравнением:</a:t>
          </a:r>
          <a:endParaRPr lang="ru-RU" sz="2200" kern="1200"/>
        </a:p>
      </dsp:txBody>
      <dsp:txXfrm>
        <a:off x="41465" y="48802"/>
        <a:ext cx="8558030" cy="7664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37754"/>
          <a:ext cx="8568444" cy="4015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В первую стадию происходит образование фермент-субстратного комплекса, данная стадия обратима и описывается константами диссоциации</a:t>
          </a:r>
        </a:p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 dirty="0" smtClean="0"/>
        </a:p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 В данной схеме   </a:t>
          </a:r>
          <a:r>
            <a:rPr lang="en-US" sz="2600" kern="1200" dirty="0" smtClean="0"/>
            <a:t>k</a:t>
          </a:r>
          <a:r>
            <a:rPr lang="ru-RU" sz="2600" kern="1200" baseline="-25000" dirty="0" smtClean="0"/>
            <a:t> 2 </a:t>
          </a:r>
          <a:r>
            <a:rPr lang="ru-RU" sz="2600" kern="1200" dirty="0" smtClean="0"/>
            <a:t>=</a:t>
          </a:r>
          <a:r>
            <a:rPr lang="ru-RU" sz="2600" kern="1200" baseline="-25000" dirty="0" smtClean="0"/>
            <a:t> </a:t>
          </a:r>
          <a:r>
            <a:rPr lang="en-US" sz="2600" kern="1200" dirty="0" smtClean="0"/>
            <a:t>k</a:t>
          </a:r>
          <a:r>
            <a:rPr lang="en-US" sz="2600" kern="1200" baseline="-25000" dirty="0" smtClean="0"/>
            <a:t> s</a:t>
          </a:r>
          <a:r>
            <a:rPr lang="ru-RU" sz="2600" kern="1200" baseline="-25000" dirty="0" smtClean="0"/>
            <a:t>, </a:t>
          </a:r>
          <a:r>
            <a:rPr lang="ru-RU" sz="2600" kern="1200" dirty="0" smtClean="0"/>
            <a:t>где </a:t>
          </a:r>
          <a:r>
            <a:rPr lang="en-US" sz="2600" kern="1200" dirty="0" smtClean="0"/>
            <a:t>k</a:t>
          </a:r>
          <a:r>
            <a:rPr lang="en-US" sz="2600" kern="1200" baseline="-25000" dirty="0" smtClean="0"/>
            <a:t> s</a:t>
          </a:r>
          <a:r>
            <a:rPr lang="ru-RU" sz="2600" kern="1200" dirty="0" smtClean="0"/>
            <a:t> - константа диссоциации фермент субстратного комплекса, а скорость ХФР определяется скоростью распада фермент - субстратного комплекса до продукта, т.е. скоростью второй стадии:</a:t>
          </a:r>
          <a:endParaRPr lang="ru-RU" sz="2600" kern="1200" dirty="0"/>
        </a:p>
      </dsp:txBody>
      <dsp:txXfrm>
        <a:off x="196018" y="233772"/>
        <a:ext cx="8176408" cy="36234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23EE2-8144-4D3E-82B3-2C99365DCD5E}">
      <dsp:nvSpPr>
        <dsp:cNvPr id="0" name=""/>
        <dsp:cNvSpPr/>
      </dsp:nvSpPr>
      <dsp:spPr>
        <a:xfrm>
          <a:off x="0" y="174647"/>
          <a:ext cx="864096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Константа диссоциации фермент – субстратного комплекса К</a:t>
          </a:r>
          <a:r>
            <a:rPr lang="en-US" sz="2200" kern="1200" baseline="-25000" dirty="0" smtClean="0"/>
            <a:t>s</a:t>
          </a:r>
          <a:r>
            <a:rPr lang="ru-RU" sz="2200" kern="1200" dirty="0" smtClean="0"/>
            <a:t>:</a:t>
          </a:r>
          <a:endParaRPr lang="ru-RU" sz="2200" kern="1200" dirty="0"/>
        </a:p>
      </dsp:txBody>
      <dsp:txXfrm>
        <a:off x="25130" y="199777"/>
        <a:ext cx="8590700" cy="4645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55314"/>
          <a:ext cx="8568444" cy="4029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Общая концентрация фермента в реакционной смеси выражается уравнением материального баланса по ферменту:[E]</a:t>
          </a:r>
          <a:r>
            <a:rPr lang="ru-RU" sz="4100" kern="1200" baseline="-25000" dirty="0" smtClean="0"/>
            <a:t>0 </a:t>
          </a:r>
          <a:r>
            <a:rPr lang="ru-RU" sz="4100" kern="1200" dirty="0" smtClean="0"/>
            <a:t>= [E] + [ES] = [ES] (K</a:t>
          </a:r>
          <a:r>
            <a:rPr lang="ru-RU" sz="4100" kern="1200" baseline="-25000" dirty="0" smtClean="0"/>
            <a:t>S</a:t>
          </a:r>
          <a:r>
            <a:rPr lang="ru-RU" sz="4100" kern="1200" dirty="0" smtClean="0"/>
            <a:t>/[S] + 1)</a:t>
          </a:r>
          <a:endParaRPr lang="ru-RU" sz="4100" kern="1200" dirty="0"/>
        </a:p>
      </dsp:txBody>
      <dsp:txXfrm>
        <a:off x="196703" y="252017"/>
        <a:ext cx="8175038" cy="36360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23EE2-8144-4D3E-82B3-2C99365DCD5E}">
      <dsp:nvSpPr>
        <dsp:cNvPr id="0" name=""/>
        <dsp:cNvSpPr/>
      </dsp:nvSpPr>
      <dsp:spPr>
        <a:xfrm>
          <a:off x="0" y="174647"/>
          <a:ext cx="8640960" cy="514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Тогда концентрация фермент - субстратного комплекса равна:</a:t>
          </a:r>
          <a:endParaRPr lang="ru-RU" sz="2200" kern="1200" dirty="0"/>
        </a:p>
      </dsp:txBody>
      <dsp:txXfrm>
        <a:off x="25130" y="199777"/>
        <a:ext cx="8590700" cy="4645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6ED866-976A-45B2-B8FE-115A24EEA24B}">
      <dsp:nvSpPr>
        <dsp:cNvPr id="0" name=""/>
        <dsp:cNvSpPr/>
      </dsp:nvSpPr>
      <dsp:spPr>
        <a:xfrm>
          <a:off x="0" y="277214"/>
          <a:ext cx="8568444" cy="3580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Реакция достигает максимальной скорости, когда весь фермент находится в комплексе с субстратом: </a:t>
          </a:r>
          <a:r>
            <a:rPr lang="en-US" sz="3000" kern="1200" dirty="0" err="1" smtClean="0"/>
            <a:t>V</a:t>
          </a:r>
          <a:r>
            <a:rPr lang="en-US" sz="3000" kern="1200" baseline="-25000" dirty="0" err="1" smtClean="0"/>
            <a:t>max</a:t>
          </a:r>
          <a:r>
            <a:rPr lang="en-US" sz="3000" kern="1200" baseline="-25000" dirty="0" smtClean="0"/>
            <a:t> </a:t>
          </a:r>
          <a:r>
            <a:rPr lang="en-US" sz="3000" kern="1200" dirty="0" smtClean="0"/>
            <a:t>= </a:t>
          </a:r>
          <a:r>
            <a:rPr lang="en-US" sz="3000" kern="1200" dirty="0" err="1" smtClean="0"/>
            <a:t>k</a:t>
          </a:r>
          <a:r>
            <a:rPr lang="en-US" sz="3000" kern="1200" baseline="-25000" dirty="0" err="1" smtClean="0"/>
            <a:t>s</a:t>
          </a:r>
          <a:r>
            <a:rPr lang="en-US" sz="3000" kern="1200" baseline="-25000" dirty="0" smtClean="0"/>
            <a:t> </a:t>
          </a:r>
          <a:r>
            <a:rPr lang="en-US" sz="3000" kern="1200" dirty="0" smtClean="0"/>
            <a:t>[ES] = </a:t>
          </a:r>
          <a:r>
            <a:rPr lang="en-US" sz="3000" kern="1200" dirty="0" err="1" smtClean="0"/>
            <a:t>k</a:t>
          </a:r>
          <a:r>
            <a:rPr lang="en-US" sz="3000" kern="1200" baseline="-25000" dirty="0" err="1" smtClean="0"/>
            <a:t>s</a:t>
          </a:r>
          <a:r>
            <a:rPr lang="en-US" sz="3000" kern="1200" dirty="0" smtClean="0"/>
            <a:t>[E]</a:t>
          </a:r>
          <a:r>
            <a:rPr lang="en-US" sz="3000" kern="1200" baseline="-25000" dirty="0" smtClean="0"/>
            <a:t>0,</a:t>
          </a:r>
          <a:r>
            <a:rPr lang="ru-RU" sz="3000" kern="1200" baseline="-25000" dirty="0" smtClean="0"/>
            <a:t> где </a:t>
          </a:r>
          <a:r>
            <a:rPr lang="en-US" sz="3000" kern="1200" dirty="0" err="1" smtClean="0"/>
            <a:t>V</a:t>
          </a:r>
          <a:r>
            <a:rPr lang="en-US" sz="3000" kern="1200" baseline="-25000" dirty="0" err="1" smtClean="0"/>
            <a:t>max</a:t>
          </a:r>
          <a:r>
            <a:rPr lang="ru-RU" sz="3000" kern="1200" dirty="0" smtClean="0"/>
            <a:t> – максимальная скорость ХФР. </a:t>
          </a:r>
        </a:p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Это условие выполняется, если реакция протекает при избыточной концентрации субстрата: [S]</a:t>
          </a:r>
          <a:r>
            <a:rPr lang="ru-RU" sz="3000" kern="1200" baseline="-25000" dirty="0" smtClean="0"/>
            <a:t>0</a:t>
          </a:r>
          <a:r>
            <a:rPr lang="ru-RU" sz="3000" kern="1200" dirty="0" smtClean="0"/>
            <a:t>&gt;&gt; [E]</a:t>
          </a:r>
          <a:r>
            <a:rPr lang="ru-RU" sz="3000" kern="1200" baseline="-25000" dirty="0" smtClean="0"/>
            <a:t>0</a:t>
          </a:r>
          <a:r>
            <a:rPr lang="ru-RU" sz="3000" kern="1200" dirty="0" smtClean="0"/>
            <a:t>. </a:t>
          </a:r>
          <a:endParaRPr lang="ru-RU" sz="3000" kern="1200" dirty="0"/>
        </a:p>
      </dsp:txBody>
      <dsp:txXfrm>
        <a:off x="174771" y="451985"/>
        <a:ext cx="8218902" cy="3230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BD877-8C07-45DF-A4A8-68BC0C52C128}" type="datetimeFigureOut">
              <a:rPr lang="ru-RU" smtClean="0"/>
              <a:t>26.10.2020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86941-2E91-45EB-955B-3574385658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7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21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999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055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82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733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667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1922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113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Михаэлис и Ментен вывели уравнение с учетом двух условий: быстро устанавливающееся равновесие первой стадии и значительный избыток субстрата. Позднее было доказано, что уравнение справедливо, при выполнении семи условий или постулатов.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286941-2E91-45EB-955B-35743856580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00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3.xml"/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12" Type="http://schemas.microsoft.com/office/2007/relationships/diagramDrawing" Target="../diagrams/drawing1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11" Type="http://schemas.openxmlformats.org/officeDocument/2006/relationships/diagramColors" Target="../diagrams/colors13.xml"/><Relationship Id="rId5" Type="http://schemas.openxmlformats.org/officeDocument/2006/relationships/diagramQuickStyle" Target="../diagrams/quickStyle12.xml"/><Relationship Id="rId10" Type="http://schemas.openxmlformats.org/officeDocument/2006/relationships/diagramQuickStyle" Target="../diagrams/quickStyle13.xml"/><Relationship Id="rId4" Type="http://schemas.openxmlformats.org/officeDocument/2006/relationships/diagramLayout" Target="../diagrams/layout12.xml"/><Relationship Id="rId9" Type="http://schemas.openxmlformats.org/officeDocument/2006/relationships/diagramLayout" Target="../diagrams/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10" Type="http://schemas.openxmlformats.org/officeDocument/2006/relationships/comments" Target="../comments/comment1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image" Target="../media/image3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comments" Target="../comments/commen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image" Target="../media/image4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Relationship Id="rId14" Type="http://schemas.openxmlformats.org/officeDocument/2006/relationships/comments" Target="../comments/commen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image" Target="../media/image5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comments" Target="../comments/commen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1.xml"/><Relationship Id="rId13" Type="http://schemas.openxmlformats.org/officeDocument/2006/relationships/image" Target="../media/image6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12" Type="http://schemas.microsoft.com/office/2007/relationships/diagramDrawing" Target="../diagrams/drawing1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11" Type="http://schemas.openxmlformats.org/officeDocument/2006/relationships/diagramColors" Target="../diagrams/colors11.xml"/><Relationship Id="rId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11.xml"/><Relationship Id="rId4" Type="http://schemas.openxmlformats.org/officeDocument/2006/relationships/diagramLayout" Target="../diagrams/layout10.xml"/><Relationship Id="rId9" Type="http://schemas.openxmlformats.org/officeDocument/2006/relationships/diagramLayout" Target="../diagrams/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00258"/>
            <a:ext cx="6410573" cy="1296143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№8</a:t>
            </a:r>
          </a:p>
          <a:p>
            <a:pPr algn="ctr"/>
            <a:r>
              <a:rPr lang="ru-RU" b="1" dirty="0" smtClean="0"/>
              <a:t>Кинетика </a:t>
            </a:r>
            <a:r>
              <a:rPr lang="ru-RU" b="1" dirty="0"/>
              <a:t>Михаэлиса – </a:t>
            </a:r>
            <a:r>
              <a:rPr lang="ru-RU" b="1" dirty="0" smtClean="0"/>
              <a:t>Ментена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60648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ПРОФЕССИОНАЛЬНОГО ОБРАЗОВАНИЯ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</a:t>
            </a:r>
            <a:r>
              <a:rPr lang="ru-RU" sz="20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микробиологии</a:t>
            </a:r>
            <a: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spc="-10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40152" y="5186809"/>
            <a:ext cx="29523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доцент Науменко О. 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5034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i="1" dirty="0" smtClean="0">
                <a:effectLst/>
              </a:rPr>
              <a:t>Константа Михаэлиса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93511966"/>
              </p:ext>
            </p:extLst>
          </p:nvPr>
        </p:nvGraphicFramePr>
        <p:xfrm>
          <a:off x="323528" y="601217"/>
          <a:ext cx="8640960" cy="5276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8502076"/>
              </p:ext>
            </p:extLst>
          </p:nvPr>
        </p:nvGraphicFramePr>
        <p:xfrm>
          <a:off x="251520" y="5661248"/>
          <a:ext cx="8568444" cy="2246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97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Зависимость скорости ХФР от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концентрации фермента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09225995"/>
              </p:ext>
            </p:extLst>
          </p:nvPr>
        </p:nvGraphicFramePr>
        <p:xfrm>
          <a:off x="539552" y="1293912"/>
          <a:ext cx="8280412" cy="556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-2556792" y="-13585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55700" y="-2638752"/>
            <a:ext cx="6400800" cy="347472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49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Ограничения кинетики Михаэлиса-Ментена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3335947"/>
              </p:ext>
            </p:extLst>
          </p:nvPr>
        </p:nvGraphicFramePr>
        <p:xfrm>
          <a:off x="323528" y="601217"/>
          <a:ext cx="8640960" cy="955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961178631"/>
              </p:ext>
            </p:extLst>
          </p:nvPr>
        </p:nvGraphicFramePr>
        <p:xfrm>
          <a:off x="251520" y="601216"/>
          <a:ext cx="8568444" cy="6469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8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0" y="764704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1628800"/>
            <a:ext cx="7920880" cy="4392488"/>
          </a:xfrm>
        </p:spPr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Понятие о химической кинетике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Порядок реакции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Зависимость скорости реакции от концентрации Е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Кинетика простой ферментативной реакции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Зависимость скорости 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концентрации(Е). Уравнение Михаэлиса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Зависимость скорости (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от концентрации(Е). Уравнение Михаэлиса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Зависимость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реакции от концентрации субстрата</a:t>
            </a:r>
          </a:p>
          <a:p>
            <a:pPr marL="45720" indent="0">
              <a:buNone/>
            </a:pP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27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Понятие химической кинетики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8642765"/>
              </p:ext>
            </p:extLst>
          </p:nvPr>
        </p:nvGraphicFramePr>
        <p:xfrm>
          <a:off x="395536" y="692696"/>
          <a:ext cx="835292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80920" cy="601009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реакции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75828954"/>
              </p:ext>
            </p:extLst>
          </p:nvPr>
        </p:nvGraphicFramePr>
        <p:xfrm>
          <a:off x="179512" y="457201"/>
          <a:ext cx="8964487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1940" y="4744938"/>
            <a:ext cx="1656184" cy="4095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7" y="6213412"/>
            <a:ext cx="2592289" cy="4775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6021288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Кинетика Михаэлиса – Ментена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30765811"/>
              </p:ext>
            </p:extLst>
          </p:nvPr>
        </p:nvGraphicFramePr>
        <p:xfrm>
          <a:off x="107504" y="836712"/>
          <a:ext cx="864096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Кинетика Михаэлиса – Ментена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76634733"/>
              </p:ext>
            </p:extLst>
          </p:nvPr>
        </p:nvGraphicFramePr>
        <p:xfrm>
          <a:off x="323528" y="836712"/>
          <a:ext cx="864096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024840905"/>
              </p:ext>
            </p:extLst>
          </p:nvPr>
        </p:nvGraphicFramePr>
        <p:xfrm>
          <a:off x="287778" y="2767050"/>
          <a:ext cx="8568444" cy="4090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Рисунок 56" descr="2.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830946"/>
            <a:ext cx="4464495" cy="805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98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/>
              </a:rPr>
              <a:t>Уравнение Михаэлиса </a:t>
            </a:r>
            <a:r>
              <a:rPr lang="ru-RU" sz="3200" dirty="0">
                <a:effectLst/>
              </a:rPr>
              <a:t>– Ментена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97686110"/>
              </p:ext>
            </p:extLst>
          </p:nvPr>
        </p:nvGraphicFramePr>
        <p:xfrm>
          <a:off x="323528" y="836712"/>
          <a:ext cx="864096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64088258"/>
              </p:ext>
            </p:extLst>
          </p:nvPr>
        </p:nvGraphicFramePr>
        <p:xfrm>
          <a:off x="287778" y="2767050"/>
          <a:ext cx="8568444" cy="4090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Рисунок 55" descr="2.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1700807"/>
            <a:ext cx="3672408" cy="10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4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/>
              </a:rPr>
              <a:t>Уравнение Михаэлиса </a:t>
            </a:r>
            <a:r>
              <a:rPr lang="ru-RU" sz="3200" dirty="0">
                <a:effectLst/>
              </a:rPr>
              <a:t>– Ментена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21701466"/>
              </p:ext>
            </p:extLst>
          </p:nvPr>
        </p:nvGraphicFramePr>
        <p:xfrm>
          <a:off x="323528" y="836712"/>
          <a:ext cx="864096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05982647"/>
              </p:ext>
            </p:extLst>
          </p:nvPr>
        </p:nvGraphicFramePr>
        <p:xfrm>
          <a:off x="287778" y="2767050"/>
          <a:ext cx="8568444" cy="4090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Рисунок 54" descr="2.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00808"/>
            <a:ext cx="2880319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038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601216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effectLst/>
              </a:rPr>
              <a:t>Уравнение Михаэлиса </a:t>
            </a:r>
            <a:r>
              <a:rPr lang="ru-RU" sz="3200" dirty="0">
                <a:effectLst/>
              </a:rPr>
              <a:t>– Ментена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03939049"/>
              </p:ext>
            </p:extLst>
          </p:nvPr>
        </p:nvGraphicFramePr>
        <p:xfrm>
          <a:off x="323528" y="836712"/>
          <a:ext cx="864096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80972033"/>
              </p:ext>
            </p:extLst>
          </p:nvPr>
        </p:nvGraphicFramePr>
        <p:xfrm>
          <a:off x="287778" y="2767050"/>
          <a:ext cx="8568444" cy="4622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3671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Рисунок 53" descr="2.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28800"/>
            <a:ext cx="295232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4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7230</TotalTime>
  <Words>858</Words>
  <Application>Microsoft Office PowerPoint</Application>
  <PresentationFormat>Экран (4:3)</PresentationFormat>
  <Paragraphs>71</Paragraphs>
  <Slides>12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Trebuchet MS</vt:lpstr>
      <vt:lpstr>Тема1</vt:lpstr>
      <vt:lpstr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Понятие химической кинетики</vt:lpstr>
      <vt:lpstr>Порядок реакции</vt:lpstr>
      <vt:lpstr>Кинетика Михаэлиса – Ментена </vt:lpstr>
      <vt:lpstr>Кинетика Михаэлиса – Ментена </vt:lpstr>
      <vt:lpstr>Уравнение Михаэлиса – Ментена </vt:lpstr>
      <vt:lpstr>Уравнение Михаэлиса – Ментена </vt:lpstr>
      <vt:lpstr>Уравнение Михаэлиса – Ментена </vt:lpstr>
      <vt:lpstr>Константа Михаэлиса</vt:lpstr>
      <vt:lpstr>Зависимость скорости ХФР от концентрации фермента</vt:lpstr>
      <vt:lpstr>Ограничения кинетики Михаэлиса-Ментена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dc:title>
  <dc:creator>Марина Лавренова</dc:creator>
  <cp:lastModifiedBy>Ольга</cp:lastModifiedBy>
  <cp:revision>106</cp:revision>
  <dcterms:created xsi:type="dcterms:W3CDTF">2016-03-08T13:06:04Z</dcterms:created>
  <dcterms:modified xsi:type="dcterms:W3CDTF">2020-10-26T06:32:07Z</dcterms:modified>
</cp:coreProperties>
</file>