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6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7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8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67" r:id="rId4"/>
    <p:sldId id="268" r:id="rId5"/>
    <p:sldId id="278" r:id="rId6"/>
    <p:sldId id="279" r:id="rId7"/>
    <p:sldId id="280" r:id="rId8"/>
    <p:sldId id="281" r:id="rId9"/>
    <p:sldId id="282" r:id="rId10"/>
    <p:sldId id="283" r:id="rId11"/>
    <p:sldId id="264" r:id="rId12"/>
    <p:sldId id="265" r:id="rId13"/>
    <p:sldId id="284" r:id="rId14"/>
    <p:sldId id="287" r:id="rId15"/>
    <p:sldId id="266" r:id="rId16"/>
    <p:sldId id="28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льга" initials="О" lastIdx="6" clrIdx="0">
    <p:extLst>
      <p:ext uri="{19B8F6BF-5375-455C-9EA6-DF929625EA0E}">
        <p15:presenceInfo xmlns:p15="http://schemas.microsoft.com/office/powerpoint/2012/main" userId="Ольг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81" d="100"/>
          <a:sy n="81" d="100"/>
        </p:scale>
        <p:origin x="11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7300FF-C79D-4459-8628-E1E05208D9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7C50AB-B939-41E1-B632-5223C6BABE83}" type="pres">
      <dgm:prSet presAssocID="{667300FF-C79D-4459-8628-E1E05208D9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D1F78E0E-F990-41D8-ABE1-5D1916D78E3A}" type="presOf" srcId="{667300FF-C79D-4459-8628-E1E05208D929}" destId="{4F7C50AB-B939-41E1-B632-5223C6BABE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EB5B1DB-3DB9-4B38-B424-DD8F3A7EEA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CAAD5D-AF1A-475E-8C11-DD8B8AF3DE52}">
      <dgm:prSet/>
      <dgm:spPr/>
      <dgm:t>
        <a:bodyPr/>
        <a:lstStyle/>
        <a:p>
          <a:pPr rtl="0"/>
          <a:r>
            <a:rPr lang="ru-RU" dirty="0" smtClean="0"/>
            <a:t>1. Скорость реакции возрастает прямо пропорционально ли-</a:t>
          </a:r>
          <a:r>
            <a:rPr lang="ru-RU" dirty="0" err="1" smtClean="0"/>
            <a:t>нейно</a:t>
          </a:r>
          <a:r>
            <a:rPr lang="ru-RU" dirty="0" smtClean="0"/>
            <a:t> увеличению субстрата. Порядок реакции в этом случае первый. Скорость реакции на данном отрезке достигает максимальной (</a:t>
          </a:r>
          <a:r>
            <a:rPr lang="en-US" dirty="0" err="1" smtClean="0"/>
            <a:t>V</a:t>
          </a:r>
          <a:r>
            <a:rPr lang="en-US" baseline="-25000" dirty="0" err="1" smtClean="0"/>
            <a:t>max</a:t>
          </a:r>
          <a:r>
            <a:rPr lang="ru-RU" dirty="0" smtClean="0"/>
            <a:t>), когда весь субстрат будет связан с ферментом, и константа ХФР будет соответствовать К</a:t>
          </a:r>
          <a:r>
            <a:rPr lang="en-US" dirty="0" smtClean="0"/>
            <a:t>s</a:t>
          </a:r>
          <a:r>
            <a:rPr lang="ru-RU" dirty="0" smtClean="0"/>
            <a:t>.</a:t>
          </a:r>
          <a:endParaRPr lang="ru-RU" dirty="0"/>
        </a:p>
      </dgm:t>
    </dgm:pt>
    <dgm:pt modelId="{A314A020-112E-4E9C-9A2F-410F211BC4C4}" type="parTrans" cxnId="{68FF07CE-CEAF-4864-BBB8-86584C4026B6}">
      <dgm:prSet/>
      <dgm:spPr/>
      <dgm:t>
        <a:bodyPr/>
        <a:lstStyle/>
        <a:p>
          <a:endParaRPr lang="ru-RU"/>
        </a:p>
      </dgm:t>
    </dgm:pt>
    <dgm:pt modelId="{DEEA9158-F7DA-4E44-94EA-25E0927C68AA}" type="sibTrans" cxnId="{68FF07CE-CEAF-4864-BBB8-86584C4026B6}">
      <dgm:prSet/>
      <dgm:spPr/>
      <dgm:t>
        <a:bodyPr/>
        <a:lstStyle/>
        <a:p>
          <a:endParaRPr lang="ru-RU"/>
        </a:p>
      </dgm:t>
    </dgm:pt>
    <dgm:pt modelId="{15700FB4-D438-4FD8-BB29-2A682BC548B3}">
      <dgm:prSet/>
      <dgm:spPr/>
      <dgm:t>
        <a:bodyPr/>
        <a:lstStyle/>
        <a:p>
          <a:pPr rtl="0"/>
          <a:r>
            <a:rPr lang="ru-RU" dirty="0" smtClean="0"/>
            <a:t>2. При нарастании концентрации субстрата, график меняется с прямой на параболу. . В этом случае порядок реакции становится дробным (п=1/ 2). В этой части реакции </a:t>
          </a:r>
          <a:r>
            <a:rPr lang="en-US" dirty="0" smtClean="0"/>
            <a:t>S</a:t>
          </a:r>
          <a:r>
            <a:rPr lang="ru-RU" dirty="0" smtClean="0"/>
            <a:t> расходуется, концентрация его уменьшается и становится [</a:t>
          </a:r>
          <a:r>
            <a:rPr lang="en-US" dirty="0" smtClean="0"/>
            <a:t>S</a:t>
          </a:r>
          <a:r>
            <a:rPr lang="ru-RU" dirty="0" smtClean="0"/>
            <a:t>] = Км, а скорость реакции равняется ½ от </a:t>
          </a:r>
          <a:r>
            <a:rPr lang="en-US" dirty="0" err="1" smtClean="0"/>
            <a:t>V</a:t>
          </a:r>
          <a:r>
            <a:rPr lang="en-US" baseline="-25000" dirty="0" err="1" smtClean="0"/>
            <a:t>max</a:t>
          </a:r>
          <a:r>
            <a:rPr lang="ru-RU" dirty="0" smtClean="0"/>
            <a:t>. </a:t>
          </a:r>
          <a:endParaRPr lang="ru-RU" dirty="0"/>
        </a:p>
      </dgm:t>
    </dgm:pt>
    <dgm:pt modelId="{9FF0AA9F-FE60-4E07-B3C0-F626294DECE4}" type="parTrans" cxnId="{31C37BF3-8559-40A6-AC5A-F8C9359AA076}">
      <dgm:prSet/>
      <dgm:spPr/>
      <dgm:t>
        <a:bodyPr/>
        <a:lstStyle/>
        <a:p>
          <a:endParaRPr lang="ru-RU"/>
        </a:p>
      </dgm:t>
    </dgm:pt>
    <dgm:pt modelId="{116822FE-26BF-4170-B6C5-A8830E0C7547}" type="sibTrans" cxnId="{31C37BF3-8559-40A6-AC5A-F8C9359AA076}">
      <dgm:prSet/>
      <dgm:spPr/>
      <dgm:t>
        <a:bodyPr/>
        <a:lstStyle/>
        <a:p>
          <a:endParaRPr lang="ru-RU"/>
        </a:p>
      </dgm:t>
    </dgm:pt>
    <dgm:pt modelId="{DE6D06B0-806B-4278-A89E-C45E0E027430}">
      <dgm:prSet/>
      <dgm:spPr/>
      <dgm:t>
        <a:bodyPr/>
        <a:lstStyle/>
        <a:p>
          <a:pPr rtl="0"/>
          <a:r>
            <a:rPr lang="ru-RU" dirty="0" smtClean="0"/>
            <a:t>3. При дальнейшем увеличении концентрации субстрата </a:t>
          </a:r>
          <a:r>
            <a:rPr lang="en-US" dirty="0" smtClean="0"/>
            <a:t>S</a:t>
          </a:r>
          <a:r>
            <a:rPr lang="ru-RU" dirty="0" smtClean="0"/>
            <a:t>, скорость реакции не увеличивается, а порядок реакции становится нулевым (</a:t>
          </a:r>
          <a:r>
            <a:rPr lang="en-US" dirty="0" smtClean="0"/>
            <a:t>n </a:t>
          </a:r>
          <a:r>
            <a:rPr lang="ru-RU" dirty="0" smtClean="0"/>
            <a:t>= 0), а скорость реакции </a:t>
          </a:r>
          <a:r>
            <a:rPr lang="en-US" dirty="0" smtClean="0"/>
            <a:t>V</a:t>
          </a:r>
          <a:r>
            <a:rPr lang="ru-RU" dirty="0" smtClean="0"/>
            <a:t>= </a:t>
          </a:r>
          <a:r>
            <a:rPr lang="en-US" dirty="0" err="1" smtClean="0"/>
            <a:t>const</a:t>
          </a:r>
          <a:r>
            <a:rPr lang="ru-RU" dirty="0" smtClean="0"/>
            <a:t>. </a:t>
          </a:r>
          <a:endParaRPr lang="ru-RU" dirty="0"/>
        </a:p>
      </dgm:t>
    </dgm:pt>
    <dgm:pt modelId="{9FB6C63F-35FB-4B0C-BDE9-47BEFE128465}" type="parTrans" cxnId="{1CFFBBA3-ABFD-4297-A1C7-ECBA9F04A6B7}">
      <dgm:prSet/>
      <dgm:spPr/>
      <dgm:t>
        <a:bodyPr/>
        <a:lstStyle/>
        <a:p>
          <a:endParaRPr lang="ru-RU"/>
        </a:p>
      </dgm:t>
    </dgm:pt>
    <dgm:pt modelId="{D4D3D5E3-2490-4480-9B73-0DFEF943C49A}" type="sibTrans" cxnId="{1CFFBBA3-ABFD-4297-A1C7-ECBA9F04A6B7}">
      <dgm:prSet/>
      <dgm:spPr/>
      <dgm:t>
        <a:bodyPr/>
        <a:lstStyle/>
        <a:p>
          <a:endParaRPr lang="ru-RU"/>
        </a:p>
      </dgm:t>
    </dgm:pt>
    <dgm:pt modelId="{4E8BAA5F-A4CE-499D-922F-D06B9C1EB5FC}" type="pres">
      <dgm:prSet presAssocID="{6EB5B1DB-3DB9-4B38-B424-DD8F3A7EEA59}" presName="linear" presStyleCnt="0">
        <dgm:presLayoutVars>
          <dgm:animLvl val="lvl"/>
          <dgm:resizeHandles val="exact"/>
        </dgm:presLayoutVars>
      </dgm:prSet>
      <dgm:spPr/>
    </dgm:pt>
    <dgm:pt modelId="{93CE8B85-18F6-4B09-A3B8-BAE10A9E0D3F}" type="pres">
      <dgm:prSet presAssocID="{93CAAD5D-AF1A-475E-8C11-DD8B8AF3DE5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819205-260F-44D7-959C-AE68EDFCF206}" type="pres">
      <dgm:prSet presAssocID="{DEEA9158-F7DA-4E44-94EA-25E0927C68AA}" presName="spacer" presStyleCnt="0"/>
      <dgm:spPr/>
    </dgm:pt>
    <dgm:pt modelId="{0F0D6BC9-D4B6-4F91-A51A-D85B30712607}" type="pres">
      <dgm:prSet presAssocID="{15700FB4-D438-4FD8-BB29-2A682BC548B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BA5B0-CE6F-431F-8CC2-5B2FC124C598}" type="pres">
      <dgm:prSet presAssocID="{116822FE-26BF-4170-B6C5-A8830E0C7547}" presName="spacer" presStyleCnt="0"/>
      <dgm:spPr/>
    </dgm:pt>
    <dgm:pt modelId="{6D3DF345-5DFA-49E0-B611-00378C8C7DD7}" type="pres">
      <dgm:prSet presAssocID="{DE6D06B0-806B-4278-A89E-C45E0E02743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C37BF3-8559-40A6-AC5A-F8C9359AA076}" srcId="{6EB5B1DB-3DB9-4B38-B424-DD8F3A7EEA59}" destId="{15700FB4-D438-4FD8-BB29-2A682BC548B3}" srcOrd="1" destOrd="0" parTransId="{9FF0AA9F-FE60-4E07-B3C0-F626294DECE4}" sibTransId="{116822FE-26BF-4170-B6C5-A8830E0C7547}"/>
    <dgm:cxn modelId="{B4FD4FFB-EA4B-4237-8BAD-817999D455DC}" type="presOf" srcId="{15700FB4-D438-4FD8-BB29-2A682BC548B3}" destId="{0F0D6BC9-D4B6-4F91-A51A-D85B30712607}" srcOrd="0" destOrd="0" presId="urn:microsoft.com/office/officeart/2005/8/layout/vList2"/>
    <dgm:cxn modelId="{884AB9C3-86D4-4A36-8B26-F3C013D7915C}" type="presOf" srcId="{DE6D06B0-806B-4278-A89E-C45E0E027430}" destId="{6D3DF345-5DFA-49E0-B611-00378C8C7DD7}" srcOrd="0" destOrd="0" presId="urn:microsoft.com/office/officeart/2005/8/layout/vList2"/>
    <dgm:cxn modelId="{68FF07CE-CEAF-4864-BBB8-86584C4026B6}" srcId="{6EB5B1DB-3DB9-4B38-B424-DD8F3A7EEA59}" destId="{93CAAD5D-AF1A-475E-8C11-DD8B8AF3DE52}" srcOrd="0" destOrd="0" parTransId="{A314A020-112E-4E9C-9A2F-410F211BC4C4}" sibTransId="{DEEA9158-F7DA-4E44-94EA-25E0927C68AA}"/>
    <dgm:cxn modelId="{1CFFBBA3-ABFD-4297-A1C7-ECBA9F04A6B7}" srcId="{6EB5B1DB-3DB9-4B38-B424-DD8F3A7EEA59}" destId="{DE6D06B0-806B-4278-A89E-C45E0E027430}" srcOrd="2" destOrd="0" parTransId="{9FB6C63F-35FB-4B0C-BDE9-47BEFE128465}" sibTransId="{D4D3D5E3-2490-4480-9B73-0DFEF943C49A}"/>
    <dgm:cxn modelId="{0A8E21B2-E8B2-4377-AA3C-54AA2095FFCA}" type="presOf" srcId="{6EB5B1DB-3DB9-4B38-B424-DD8F3A7EEA59}" destId="{4E8BAA5F-A4CE-499D-922F-D06B9C1EB5FC}" srcOrd="0" destOrd="0" presId="urn:microsoft.com/office/officeart/2005/8/layout/vList2"/>
    <dgm:cxn modelId="{AF41882C-63DC-4F4E-831C-A4D9FA9006E3}" type="presOf" srcId="{93CAAD5D-AF1A-475E-8C11-DD8B8AF3DE52}" destId="{93CE8B85-18F6-4B09-A3B8-BAE10A9E0D3F}" srcOrd="0" destOrd="0" presId="urn:microsoft.com/office/officeart/2005/8/layout/vList2"/>
    <dgm:cxn modelId="{268EC910-BB08-4128-8240-3FC00AA11E55}" type="presParOf" srcId="{4E8BAA5F-A4CE-499D-922F-D06B9C1EB5FC}" destId="{93CE8B85-18F6-4B09-A3B8-BAE10A9E0D3F}" srcOrd="0" destOrd="0" presId="urn:microsoft.com/office/officeart/2005/8/layout/vList2"/>
    <dgm:cxn modelId="{D72BF25D-88B9-44A0-A39A-DA8664FEE69E}" type="presParOf" srcId="{4E8BAA5F-A4CE-499D-922F-D06B9C1EB5FC}" destId="{21819205-260F-44D7-959C-AE68EDFCF206}" srcOrd="1" destOrd="0" presId="urn:microsoft.com/office/officeart/2005/8/layout/vList2"/>
    <dgm:cxn modelId="{6205B66F-4305-4C67-829E-B1DD89201D85}" type="presParOf" srcId="{4E8BAA5F-A4CE-499D-922F-D06B9C1EB5FC}" destId="{0F0D6BC9-D4B6-4F91-A51A-D85B30712607}" srcOrd="2" destOrd="0" presId="urn:microsoft.com/office/officeart/2005/8/layout/vList2"/>
    <dgm:cxn modelId="{88BCFBC8-FB30-4F5C-BB8E-8E13B275640E}" type="presParOf" srcId="{4E8BAA5F-A4CE-499D-922F-D06B9C1EB5FC}" destId="{0D7BA5B0-CE6F-431F-8CC2-5B2FC124C598}" srcOrd="3" destOrd="0" presId="urn:microsoft.com/office/officeart/2005/8/layout/vList2"/>
    <dgm:cxn modelId="{E4FD021B-8B9C-4DE7-A1DC-56622C167DB8}" type="presParOf" srcId="{4E8BAA5F-A4CE-499D-922F-D06B9C1EB5FC}" destId="{6D3DF345-5DFA-49E0-B611-00378C8C7DD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EB5B1DB-3DB9-4B38-B424-DD8F3A7EEA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CAAD5D-AF1A-475E-8C11-DD8B8AF3DE52}">
      <dgm:prSet/>
      <dgm:spPr/>
      <dgm:t>
        <a:bodyPr/>
        <a:lstStyle/>
        <a:p>
          <a:pPr rtl="0"/>
          <a:r>
            <a:rPr lang="ru-RU" dirty="0" smtClean="0"/>
            <a:t>Это такая концентрация субстрата [</a:t>
          </a:r>
          <a:r>
            <a:rPr lang="en-US" dirty="0" smtClean="0"/>
            <a:t>S</a:t>
          </a:r>
          <a:r>
            <a:rPr lang="ru-RU" dirty="0" smtClean="0"/>
            <a:t>] при которой, скорость ХФР составляет ½ от максимальной.</a:t>
          </a:r>
        </a:p>
      </dgm:t>
    </dgm:pt>
    <dgm:pt modelId="{A314A020-112E-4E9C-9A2F-410F211BC4C4}" type="parTrans" cxnId="{68FF07CE-CEAF-4864-BBB8-86584C4026B6}">
      <dgm:prSet/>
      <dgm:spPr/>
      <dgm:t>
        <a:bodyPr/>
        <a:lstStyle/>
        <a:p>
          <a:endParaRPr lang="ru-RU"/>
        </a:p>
      </dgm:t>
    </dgm:pt>
    <dgm:pt modelId="{DEEA9158-F7DA-4E44-94EA-25E0927C68AA}" type="sibTrans" cxnId="{68FF07CE-CEAF-4864-BBB8-86584C4026B6}">
      <dgm:prSet/>
      <dgm:spPr/>
      <dgm:t>
        <a:bodyPr/>
        <a:lstStyle/>
        <a:p>
          <a:endParaRPr lang="ru-RU"/>
        </a:p>
      </dgm:t>
    </dgm:pt>
    <dgm:pt modelId="{15700FB4-D438-4FD8-BB29-2A682BC548B3}">
      <dgm:prSet/>
      <dgm:spPr/>
      <dgm:t>
        <a:bodyPr/>
        <a:lstStyle/>
        <a:p>
          <a:pPr rtl="0"/>
          <a:r>
            <a:rPr lang="ru-RU" dirty="0" smtClean="0"/>
            <a:t>Значение констант для каждой ферментативной реакции определяется экспериментально и их значение зависит от </a:t>
          </a:r>
          <a:r>
            <a:rPr lang="en-US" dirty="0" smtClean="0"/>
            <a:t>pH </a:t>
          </a:r>
          <a:r>
            <a:rPr lang="ru-RU" dirty="0" smtClean="0"/>
            <a:t>- среды, температуры, присутствия ингибитора (активатора). </a:t>
          </a:r>
          <a:endParaRPr lang="ru-RU" dirty="0"/>
        </a:p>
      </dgm:t>
    </dgm:pt>
    <dgm:pt modelId="{9FF0AA9F-FE60-4E07-B3C0-F626294DECE4}" type="parTrans" cxnId="{31C37BF3-8559-40A6-AC5A-F8C9359AA076}">
      <dgm:prSet/>
      <dgm:spPr/>
      <dgm:t>
        <a:bodyPr/>
        <a:lstStyle/>
        <a:p>
          <a:endParaRPr lang="ru-RU"/>
        </a:p>
      </dgm:t>
    </dgm:pt>
    <dgm:pt modelId="{116822FE-26BF-4170-B6C5-A8830E0C7547}" type="sibTrans" cxnId="{31C37BF3-8559-40A6-AC5A-F8C9359AA076}">
      <dgm:prSet/>
      <dgm:spPr/>
      <dgm:t>
        <a:bodyPr/>
        <a:lstStyle/>
        <a:p>
          <a:endParaRPr lang="ru-RU"/>
        </a:p>
      </dgm:t>
    </dgm:pt>
    <dgm:pt modelId="{DE6D06B0-806B-4278-A89E-C45E0E027430}">
      <dgm:prSet/>
      <dgm:spPr/>
      <dgm:t>
        <a:bodyPr/>
        <a:lstStyle/>
        <a:p>
          <a:pPr rtl="0"/>
          <a:r>
            <a:rPr lang="ru-RU" dirty="0" smtClean="0"/>
            <a:t>Если для фермента определена </a:t>
          </a:r>
          <a:r>
            <a:rPr lang="en-US" dirty="0" smtClean="0"/>
            <a:t>V max</a:t>
          </a:r>
          <a:r>
            <a:rPr lang="ru-RU" dirty="0" smtClean="0"/>
            <a:t> и Км, то можно рассчитать оптимальную концентрацию субстрата </a:t>
          </a:r>
          <a:r>
            <a:rPr lang="en-US" dirty="0" smtClean="0"/>
            <a:t>S</a:t>
          </a:r>
          <a:r>
            <a:rPr lang="ru-RU" dirty="0" smtClean="0"/>
            <a:t>.</a:t>
          </a:r>
          <a:endParaRPr lang="ru-RU" dirty="0"/>
        </a:p>
      </dgm:t>
    </dgm:pt>
    <dgm:pt modelId="{9FB6C63F-35FB-4B0C-BDE9-47BEFE128465}" type="parTrans" cxnId="{1CFFBBA3-ABFD-4297-A1C7-ECBA9F04A6B7}">
      <dgm:prSet/>
      <dgm:spPr/>
      <dgm:t>
        <a:bodyPr/>
        <a:lstStyle/>
        <a:p>
          <a:endParaRPr lang="ru-RU"/>
        </a:p>
      </dgm:t>
    </dgm:pt>
    <dgm:pt modelId="{D4D3D5E3-2490-4480-9B73-0DFEF943C49A}" type="sibTrans" cxnId="{1CFFBBA3-ABFD-4297-A1C7-ECBA9F04A6B7}">
      <dgm:prSet/>
      <dgm:spPr/>
      <dgm:t>
        <a:bodyPr/>
        <a:lstStyle/>
        <a:p>
          <a:endParaRPr lang="ru-RU"/>
        </a:p>
      </dgm:t>
    </dgm:pt>
    <dgm:pt modelId="{4E8BAA5F-A4CE-499D-922F-D06B9C1EB5FC}" type="pres">
      <dgm:prSet presAssocID="{6EB5B1DB-3DB9-4B38-B424-DD8F3A7EEA59}" presName="linear" presStyleCnt="0">
        <dgm:presLayoutVars>
          <dgm:animLvl val="lvl"/>
          <dgm:resizeHandles val="exact"/>
        </dgm:presLayoutVars>
      </dgm:prSet>
      <dgm:spPr/>
    </dgm:pt>
    <dgm:pt modelId="{93CE8B85-18F6-4B09-A3B8-BAE10A9E0D3F}" type="pres">
      <dgm:prSet presAssocID="{93CAAD5D-AF1A-475E-8C11-DD8B8AF3DE5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819205-260F-44D7-959C-AE68EDFCF206}" type="pres">
      <dgm:prSet presAssocID="{DEEA9158-F7DA-4E44-94EA-25E0927C68AA}" presName="spacer" presStyleCnt="0"/>
      <dgm:spPr/>
    </dgm:pt>
    <dgm:pt modelId="{0F0D6BC9-D4B6-4F91-A51A-D85B30712607}" type="pres">
      <dgm:prSet presAssocID="{15700FB4-D438-4FD8-BB29-2A682BC548B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BA5B0-CE6F-431F-8CC2-5B2FC124C598}" type="pres">
      <dgm:prSet presAssocID="{116822FE-26BF-4170-B6C5-A8830E0C7547}" presName="spacer" presStyleCnt="0"/>
      <dgm:spPr/>
    </dgm:pt>
    <dgm:pt modelId="{6D3DF345-5DFA-49E0-B611-00378C8C7DD7}" type="pres">
      <dgm:prSet presAssocID="{DE6D06B0-806B-4278-A89E-C45E0E02743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FFBBA3-ABFD-4297-A1C7-ECBA9F04A6B7}" srcId="{6EB5B1DB-3DB9-4B38-B424-DD8F3A7EEA59}" destId="{DE6D06B0-806B-4278-A89E-C45E0E027430}" srcOrd="2" destOrd="0" parTransId="{9FB6C63F-35FB-4B0C-BDE9-47BEFE128465}" sibTransId="{D4D3D5E3-2490-4480-9B73-0DFEF943C49A}"/>
    <dgm:cxn modelId="{15CF229D-ED12-4CD6-95A0-535EA8AEF654}" type="presOf" srcId="{15700FB4-D438-4FD8-BB29-2A682BC548B3}" destId="{0F0D6BC9-D4B6-4F91-A51A-D85B30712607}" srcOrd="0" destOrd="0" presId="urn:microsoft.com/office/officeart/2005/8/layout/vList2"/>
    <dgm:cxn modelId="{68FF07CE-CEAF-4864-BBB8-86584C4026B6}" srcId="{6EB5B1DB-3DB9-4B38-B424-DD8F3A7EEA59}" destId="{93CAAD5D-AF1A-475E-8C11-DD8B8AF3DE52}" srcOrd="0" destOrd="0" parTransId="{A314A020-112E-4E9C-9A2F-410F211BC4C4}" sibTransId="{DEEA9158-F7DA-4E44-94EA-25E0927C68AA}"/>
    <dgm:cxn modelId="{3675C749-CF5B-4D7C-95F7-BD3BAD974ACF}" type="presOf" srcId="{93CAAD5D-AF1A-475E-8C11-DD8B8AF3DE52}" destId="{93CE8B85-18F6-4B09-A3B8-BAE10A9E0D3F}" srcOrd="0" destOrd="0" presId="urn:microsoft.com/office/officeart/2005/8/layout/vList2"/>
    <dgm:cxn modelId="{9931D0DE-6CEE-4E2B-BE94-01F2C65F24A4}" type="presOf" srcId="{DE6D06B0-806B-4278-A89E-C45E0E027430}" destId="{6D3DF345-5DFA-49E0-B611-00378C8C7DD7}" srcOrd="0" destOrd="0" presId="urn:microsoft.com/office/officeart/2005/8/layout/vList2"/>
    <dgm:cxn modelId="{31C37BF3-8559-40A6-AC5A-F8C9359AA076}" srcId="{6EB5B1DB-3DB9-4B38-B424-DD8F3A7EEA59}" destId="{15700FB4-D438-4FD8-BB29-2A682BC548B3}" srcOrd="1" destOrd="0" parTransId="{9FF0AA9F-FE60-4E07-B3C0-F626294DECE4}" sibTransId="{116822FE-26BF-4170-B6C5-A8830E0C7547}"/>
    <dgm:cxn modelId="{AC6D4203-BA45-4B55-9FA2-A5408B5FF852}" type="presOf" srcId="{6EB5B1DB-3DB9-4B38-B424-DD8F3A7EEA59}" destId="{4E8BAA5F-A4CE-499D-922F-D06B9C1EB5FC}" srcOrd="0" destOrd="0" presId="urn:microsoft.com/office/officeart/2005/8/layout/vList2"/>
    <dgm:cxn modelId="{B100F027-D456-4F2D-98A7-D0A6FF917AFA}" type="presParOf" srcId="{4E8BAA5F-A4CE-499D-922F-D06B9C1EB5FC}" destId="{93CE8B85-18F6-4B09-A3B8-BAE10A9E0D3F}" srcOrd="0" destOrd="0" presId="urn:microsoft.com/office/officeart/2005/8/layout/vList2"/>
    <dgm:cxn modelId="{6706BC68-1DDC-4DD1-A3BD-B9E367809093}" type="presParOf" srcId="{4E8BAA5F-A4CE-499D-922F-D06B9C1EB5FC}" destId="{21819205-260F-44D7-959C-AE68EDFCF206}" srcOrd="1" destOrd="0" presId="urn:microsoft.com/office/officeart/2005/8/layout/vList2"/>
    <dgm:cxn modelId="{4140D923-71E6-4C2E-9848-0DFFEE03C766}" type="presParOf" srcId="{4E8BAA5F-A4CE-499D-922F-D06B9C1EB5FC}" destId="{0F0D6BC9-D4B6-4F91-A51A-D85B30712607}" srcOrd="2" destOrd="0" presId="urn:microsoft.com/office/officeart/2005/8/layout/vList2"/>
    <dgm:cxn modelId="{3E196AB9-9FBE-4219-825A-CA6EAAC39921}" type="presParOf" srcId="{4E8BAA5F-A4CE-499D-922F-D06B9C1EB5FC}" destId="{0D7BA5B0-CE6F-431F-8CC2-5B2FC124C598}" srcOrd="3" destOrd="0" presId="urn:microsoft.com/office/officeart/2005/8/layout/vList2"/>
    <dgm:cxn modelId="{ADF6BB8F-F48E-4CE8-A6F4-A515CD0E23D4}" type="presParOf" srcId="{4E8BAA5F-A4CE-499D-922F-D06B9C1EB5FC}" destId="{6D3DF345-5DFA-49E0-B611-00378C8C7DD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EB5B1DB-3DB9-4B38-B424-DD8F3A7EEA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CAAD5D-AF1A-475E-8C11-DD8B8AF3DE52}">
      <dgm:prSet/>
      <dgm:spPr/>
      <dgm:t>
        <a:bodyPr/>
        <a:lstStyle/>
        <a:p>
          <a:pPr rtl="0"/>
          <a:r>
            <a:rPr lang="ru-RU" dirty="0" smtClean="0"/>
            <a:t>Это такая концентрация субстрата [</a:t>
          </a:r>
          <a:r>
            <a:rPr lang="en-US" dirty="0" smtClean="0"/>
            <a:t>S</a:t>
          </a:r>
          <a:r>
            <a:rPr lang="ru-RU" dirty="0" smtClean="0"/>
            <a:t>] при которой, скорость ХФР составляет ½ от максимальной.</a:t>
          </a:r>
        </a:p>
      </dgm:t>
    </dgm:pt>
    <dgm:pt modelId="{A314A020-112E-4E9C-9A2F-410F211BC4C4}" type="parTrans" cxnId="{68FF07CE-CEAF-4864-BBB8-86584C4026B6}">
      <dgm:prSet/>
      <dgm:spPr/>
      <dgm:t>
        <a:bodyPr/>
        <a:lstStyle/>
        <a:p>
          <a:endParaRPr lang="ru-RU"/>
        </a:p>
      </dgm:t>
    </dgm:pt>
    <dgm:pt modelId="{DEEA9158-F7DA-4E44-94EA-25E0927C68AA}" type="sibTrans" cxnId="{68FF07CE-CEAF-4864-BBB8-86584C4026B6}">
      <dgm:prSet/>
      <dgm:spPr/>
      <dgm:t>
        <a:bodyPr/>
        <a:lstStyle/>
        <a:p>
          <a:endParaRPr lang="ru-RU"/>
        </a:p>
      </dgm:t>
    </dgm:pt>
    <dgm:pt modelId="{15700FB4-D438-4FD8-BB29-2A682BC548B3}">
      <dgm:prSet/>
      <dgm:spPr/>
      <dgm:t>
        <a:bodyPr/>
        <a:lstStyle/>
        <a:p>
          <a:pPr rtl="0"/>
          <a:r>
            <a:rPr lang="ru-RU" dirty="0" smtClean="0"/>
            <a:t>Значение констант для каждой ферментативной реакции определяется экспериментально и их значение зависит от </a:t>
          </a:r>
          <a:r>
            <a:rPr lang="en-US" dirty="0" smtClean="0"/>
            <a:t>pH </a:t>
          </a:r>
          <a:r>
            <a:rPr lang="ru-RU" dirty="0" smtClean="0"/>
            <a:t>- среды, температуры, присутствия ингибитора (активатора). </a:t>
          </a:r>
          <a:endParaRPr lang="ru-RU" dirty="0"/>
        </a:p>
      </dgm:t>
    </dgm:pt>
    <dgm:pt modelId="{9FF0AA9F-FE60-4E07-B3C0-F626294DECE4}" type="parTrans" cxnId="{31C37BF3-8559-40A6-AC5A-F8C9359AA076}">
      <dgm:prSet/>
      <dgm:spPr/>
      <dgm:t>
        <a:bodyPr/>
        <a:lstStyle/>
        <a:p>
          <a:endParaRPr lang="ru-RU"/>
        </a:p>
      </dgm:t>
    </dgm:pt>
    <dgm:pt modelId="{116822FE-26BF-4170-B6C5-A8830E0C7547}" type="sibTrans" cxnId="{31C37BF3-8559-40A6-AC5A-F8C9359AA076}">
      <dgm:prSet/>
      <dgm:spPr/>
      <dgm:t>
        <a:bodyPr/>
        <a:lstStyle/>
        <a:p>
          <a:endParaRPr lang="ru-RU"/>
        </a:p>
      </dgm:t>
    </dgm:pt>
    <dgm:pt modelId="{DE6D06B0-806B-4278-A89E-C45E0E027430}">
      <dgm:prSet/>
      <dgm:spPr/>
      <dgm:t>
        <a:bodyPr/>
        <a:lstStyle/>
        <a:p>
          <a:pPr rtl="0"/>
          <a:r>
            <a:rPr lang="ru-RU" dirty="0" smtClean="0"/>
            <a:t>Если для фермента определена </a:t>
          </a:r>
          <a:r>
            <a:rPr lang="en-US" dirty="0" smtClean="0"/>
            <a:t>V max</a:t>
          </a:r>
          <a:r>
            <a:rPr lang="ru-RU" dirty="0" smtClean="0"/>
            <a:t> и Км, то можно рассчитать оптимальную концентрацию субстрата </a:t>
          </a:r>
          <a:r>
            <a:rPr lang="en-US" dirty="0" smtClean="0"/>
            <a:t>S</a:t>
          </a:r>
          <a:r>
            <a:rPr lang="ru-RU" dirty="0" smtClean="0"/>
            <a:t>.</a:t>
          </a:r>
          <a:endParaRPr lang="ru-RU" dirty="0"/>
        </a:p>
      </dgm:t>
    </dgm:pt>
    <dgm:pt modelId="{9FB6C63F-35FB-4B0C-BDE9-47BEFE128465}" type="parTrans" cxnId="{1CFFBBA3-ABFD-4297-A1C7-ECBA9F04A6B7}">
      <dgm:prSet/>
      <dgm:spPr/>
      <dgm:t>
        <a:bodyPr/>
        <a:lstStyle/>
        <a:p>
          <a:endParaRPr lang="ru-RU"/>
        </a:p>
      </dgm:t>
    </dgm:pt>
    <dgm:pt modelId="{D4D3D5E3-2490-4480-9B73-0DFEF943C49A}" type="sibTrans" cxnId="{1CFFBBA3-ABFD-4297-A1C7-ECBA9F04A6B7}">
      <dgm:prSet/>
      <dgm:spPr/>
      <dgm:t>
        <a:bodyPr/>
        <a:lstStyle/>
        <a:p>
          <a:endParaRPr lang="ru-RU"/>
        </a:p>
      </dgm:t>
    </dgm:pt>
    <dgm:pt modelId="{4E8BAA5F-A4CE-499D-922F-D06B9C1EB5FC}" type="pres">
      <dgm:prSet presAssocID="{6EB5B1DB-3DB9-4B38-B424-DD8F3A7EEA59}" presName="linear" presStyleCnt="0">
        <dgm:presLayoutVars>
          <dgm:animLvl val="lvl"/>
          <dgm:resizeHandles val="exact"/>
        </dgm:presLayoutVars>
      </dgm:prSet>
      <dgm:spPr/>
    </dgm:pt>
    <dgm:pt modelId="{93CE8B85-18F6-4B09-A3B8-BAE10A9E0D3F}" type="pres">
      <dgm:prSet presAssocID="{93CAAD5D-AF1A-475E-8C11-DD8B8AF3DE5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819205-260F-44D7-959C-AE68EDFCF206}" type="pres">
      <dgm:prSet presAssocID="{DEEA9158-F7DA-4E44-94EA-25E0927C68AA}" presName="spacer" presStyleCnt="0"/>
      <dgm:spPr/>
    </dgm:pt>
    <dgm:pt modelId="{0F0D6BC9-D4B6-4F91-A51A-D85B30712607}" type="pres">
      <dgm:prSet presAssocID="{15700FB4-D438-4FD8-BB29-2A682BC548B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BA5B0-CE6F-431F-8CC2-5B2FC124C598}" type="pres">
      <dgm:prSet presAssocID="{116822FE-26BF-4170-B6C5-A8830E0C7547}" presName="spacer" presStyleCnt="0"/>
      <dgm:spPr/>
    </dgm:pt>
    <dgm:pt modelId="{6D3DF345-5DFA-49E0-B611-00378C8C7DD7}" type="pres">
      <dgm:prSet presAssocID="{DE6D06B0-806B-4278-A89E-C45E0E02743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C37BF3-8559-40A6-AC5A-F8C9359AA076}" srcId="{6EB5B1DB-3DB9-4B38-B424-DD8F3A7EEA59}" destId="{15700FB4-D438-4FD8-BB29-2A682BC548B3}" srcOrd="1" destOrd="0" parTransId="{9FF0AA9F-FE60-4E07-B3C0-F626294DECE4}" sibTransId="{116822FE-26BF-4170-B6C5-A8830E0C7547}"/>
    <dgm:cxn modelId="{7CD8DDBD-9D21-44E9-9C06-292B264848C4}" type="presOf" srcId="{93CAAD5D-AF1A-475E-8C11-DD8B8AF3DE52}" destId="{93CE8B85-18F6-4B09-A3B8-BAE10A9E0D3F}" srcOrd="0" destOrd="0" presId="urn:microsoft.com/office/officeart/2005/8/layout/vList2"/>
    <dgm:cxn modelId="{D848B83C-5D47-440A-BCC7-F4ADF79BAB72}" type="presOf" srcId="{15700FB4-D438-4FD8-BB29-2A682BC548B3}" destId="{0F0D6BC9-D4B6-4F91-A51A-D85B30712607}" srcOrd="0" destOrd="0" presId="urn:microsoft.com/office/officeart/2005/8/layout/vList2"/>
    <dgm:cxn modelId="{68FF07CE-CEAF-4864-BBB8-86584C4026B6}" srcId="{6EB5B1DB-3DB9-4B38-B424-DD8F3A7EEA59}" destId="{93CAAD5D-AF1A-475E-8C11-DD8B8AF3DE52}" srcOrd="0" destOrd="0" parTransId="{A314A020-112E-4E9C-9A2F-410F211BC4C4}" sibTransId="{DEEA9158-F7DA-4E44-94EA-25E0927C68AA}"/>
    <dgm:cxn modelId="{4C8D09E9-62CC-4C45-A929-27BAE94AECDB}" type="presOf" srcId="{DE6D06B0-806B-4278-A89E-C45E0E027430}" destId="{6D3DF345-5DFA-49E0-B611-00378C8C7DD7}" srcOrd="0" destOrd="0" presId="urn:microsoft.com/office/officeart/2005/8/layout/vList2"/>
    <dgm:cxn modelId="{1CFFBBA3-ABFD-4297-A1C7-ECBA9F04A6B7}" srcId="{6EB5B1DB-3DB9-4B38-B424-DD8F3A7EEA59}" destId="{DE6D06B0-806B-4278-A89E-C45E0E027430}" srcOrd="2" destOrd="0" parTransId="{9FB6C63F-35FB-4B0C-BDE9-47BEFE128465}" sibTransId="{D4D3D5E3-2490-4480-9B73-0DFEF943C49A}"/>
    <dgm:cxn modelId="{6B1E6737-777A-409E-939C-72B7A78CA760}" type="presOf" srcId="{6EB5B1DB-3DB9-4B38-B424-DD8F3A7EEA59}" destId="{4E8BAA5F-A4CE-499D-922F-D06B9C1EB5FC}" srcOrd="0" destOrd="0" presId="urn:microsoft.com/office/officeart/2005/8/layout/vList2"/>
    <dgm:cxn modelId="{0B5D2452-3A0F-42E0-9EA7-30E9E3597A2A}" type="presParOf" srcId="{4E8BAA5F-A4CE-499D-922F-D06B9C1EB5FC}" destId="{93CE8B85-18F6-4B09-A3B8-BAE10A9E0D3F}" srcOrd="0" destOrd="0" presId="urn:microsoft.com/office/officeart/2005/8/layout/vList2"/>
    <dgm:cxn modelId="{440EDCB5-FF27-4F97-B79B-8908EFF5E73A}" type="presParOf" srcId="{4E8BAA5F-A4CE-499D-922F-D06B9C1EB5FC}" destId="{21819205-260F-44D7-959C-AE68EDFCF206}" srcOrd="1" destOrd="0" presId="urn:microsoft.com/office/officeart/2005/8/layout/vList2"/>
    <dgm:cxn modelId="{D0378A69-6001-48D2-870E-E62E0EBFF80A}" type="presParOf" srcId="{4E8BAA5F-A4CE-499D-922F-D06B9C1EB5FC}" destId="{0F0D6BC9-D4B6-4F91-A51A-D85B30712607}" srcOrd="2" destOrd="0" presId="urn:microsoft.com/office/officeart/2005/8/layout/vList2"/>
    <dgm:cxn modelId="{062039C2-FFC7-48CF-BD4A-FC77F5C35CD2}" type="presParOf" srcId="{4E8BAA5F-A4CE-499D-922F-D06B9C1EB5FC}" destId="{0D7BA5B0-CE6F-431F-8CC2-5B2FC124C598}" srcOrd="3" destOrd="0" presId="urn:microsoft.com/office/officeart/2005/8/layout/vList2"/>
    <dgm:cxn modelId="{85561B9B-76DC-4117-BAA9-7765ACE67EA6}" type="presParOf" srcId="{4E8BAA5F-A4CE-499D-922F-D06B9C1EB5FC}" destId="{6D3DF345-5DFA-49E0-B611-00378C8C7DD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0BC6C55-A0C0-488A-BCD3-AA0E61F7F8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F742BD-E1DE-449F-9B42-5DFDDB60B397}">
      <dgm:prSet/>
      <dgm:spPr/>
      <dgm:t>
        <a:bodyPr/>
        <a:lstStyle/>
        <a:p>
          <a:pPr algn="ctr" rtl="0"/>
          <a:r>
            <a:rPr lang="ru-RU" dirty="0" smtClean="0"/>
            <a:t>Определение обратных значений (1/</a:t>
          </a:r>
          <a:r>
            <a:rPr lang="en-US" dirty="0" smtClean="0"/>
            <a:t>V</a:t>
          </a:r>
          <a:r>
            <a:rPr lang="ru-RU" dirty="0" smtClean="0"/>
            <a:t>) скорости ХФР в координатах </a:t>
          </a:r>
          <a:r>
            <a:rPr lang="ru-RU" dirty="0" err="1" smtClean="0"/>
            <a:t>Лайнуивера</a:t>
          </a:r>
          <a:r>
            <a:rPr lang="ru-RU" dirty="0" smtClean="0"/>
            <a:t> – </a:t>
          </a:r>
          <a:r>
            <a:rPr lang="ru-RU" dirty="0" err="1" smtClean="0"/>
            <a:t>Берка</a:t>
          </a:r>
          <a:r>
            <a:rPr lang="ru-RU" dirty="0" smtClean="0"/>
            <a:t> ведется по формуле </a:t>
          </a:r>
          <a:endParaRPr lang="ru-RU" dirty="0"/>
        </a:p>
      </dgm:t>
    </dgm:pt>
    <dgm:pt modelId="{2DF06E71-8230-4F0C-AF02-D51A2116DCDC}" type="parTrans" cxnId="{84FE2994-2AC3-438B-BD1A-979CFDDBCA94}">
      <dgm:prSet/>
      <dgm:spPr/>
      <dgm:t>
        <a:bodyPr/>
        <a:lstStyle/>
        <a:p>
          <a:endParaRPr lang="ru-RU"/>
        </a:p>
      </dgm:t>
    </dgm:pt>
    <dgm:pt modelId="{50686184-C891-4A62-AA18-BF74CBEE7F98}" type="sibTrans" cxnId="{84FE2994-2AC3-438B-BD1A-979CFDDBCA94}">
      <dgm:prSet/>
      <dgm:spPr/>
      <dgm:t>
        <a:bodyPr/>
        <a:lstStyle/>
        <a:p>
          <a:endParaRPr lang="ru-RU"/>
        </a:p>
      </dgm:t>
    </dgm:pt>
    <dgm:pt modelId="{64980F11-018B-4A02-898B-7425CD874A96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ctr" rtl="0"/>
          <a:endParaRPr lang="ru-RU" dirty="0"/>
        </a:p>
      </dgm:t>
    </dgm:pt>
    <dgm:pt modelId="{B5BB3AA5-D7B3-486B-9DBD-48A3DD63D1CE}" type="parTrans" cxnId="{69297BF6-7FAF-440F-999B-6CBFF9B59A34}">
      <dgm:prSet/>
      <dgm:spPr/>
      <dgm:t>
        <a:bodyPr/>
        <a:lstStyle/>
        <a:p>
          <a:endParaRPr lang="ru-RU"/>
        </a:p>
      </dgm:t>
    </dgm:pt>
    <dgm:pt modelId="{64DD8452-14B0-4DAB-8C9B-F602282BB57E}" type="sibTrans" cxnId="{69297BF6-7FAF-440F-999B-6CBFF9B59A34}">
      <dgm:prSet/>
      <dgm:spPr/>
      <dgm:t>
        <a:bodyPr/>
        <a:lstStyle/>
        <a:p>
          <a:endParaRPr lang="ru-RU"/>
        </a:p>
      </dgm:t>
    </dgm:pt>
    <dgm:pt modelId="{13E8F8C6-D206-4973-BBAA-23E1D706AE8C}">
      <dgm:prSet/>
      <dgm:spPr/>
      <dgm:t>
        <a:bodyPr/>
        <a:lstStyle/>
        <a:p>
          <a:pPr rtl="0"/>
          <a:r>
            <a:rPr lang="ru-RU" dirty="0" smtClean="0"/>
            <a:t>где:  </a:t>
          </a:r>
          <a:r>
            <a:rPr lang="en-US" dirty="0" smtClean="0"/>
            <a:t>V </a:t>
          </a:r>
          <a:r>
            <a:rPr lang="ru-RU" dirty="0" smtClean="0"/>
            <a:t>– скорость ХФР;</a:t>
          </a:r>
        </a:p>
        <a:p>
          <a:r>
            <a:rPr lang="en-US" dirty="0" err="1" smtClean="0"/>
            <a:t>V</a:t>
          </a:r>
          <a:r>
            <a:rPr lang="en-US" baseline="-25000" dirty="0" err="1" smtClean="0"/>
            <a:t>max</a:t>
          </a:r>
          <a:r>
            <a:rPr lang="ru-RU" dirty="0" smtClean="0"/>
            <a:t> – максимальная скорость ХФР;</a:t>
          </a:r>
        </a:p>
        <a:p>
          <a:r>
            <a:rPr lang="en-US" dirty="0" smtClean="0"/>
            <a:t>K</a:t>
          </a:r>
          <a:r>
            <a:rPr lang="ru-RU" dirty="0" smtClean="0"/>
            <a:t>м – константа Михаэлиса;</a:t>
          </a:r>
        </a:p>
        <a:p>
          <a:r>
            <a:rPr lang="ru-RU" dirty="0" smtClean="0"/>
            <a:t>[S] – концентрация субстрата.</a:t>
          </a:r>
          <a:endParaRPr lang="ru-RU" dirty="0"/>
        </a:p>
      </dgm:t>
    </dgm:pt>
    <dgm:pt modelId="{BA581C2C-C945-47B5-8913-23FD95FE5135}" type="parTrans" cxnId="{38905BD2-9541-4C09-BBBE-26677C9E0C01}">
      <dgm:prSet/>
      <dgm:spPr/>
      <dgm:t>
        <a:bodyPr/>
        <a:lstStyle/>
        <a:p>
          <a:endParaRPr lang="ru-RU"/>
        </a:p>
      </dgm:t>
    </dgm:pt>
    <dgm:pt modelId="{6E0665BD-1BEF-45DE-8A17-E01032FA616C}" type="sibTrans" cxnId="{38905BD2-9541-4C09-BBBE-26677C9E0C01}">
      <dgm:prSet/>
      <dgm:spPr/>
      <dgm:t>
        <a:bodyPr/>
        <a:lstStyle/>
        <a:p>
          <a:endParaRPr lang="ru-RU"/>
        </a:p>
      </dgm:t>
    </dgm:pt>
    <dgm:pt modelId="{FE9821D4-5F71-46FC-8D03-DDC2A1131B22}" type="pres">
      <dgm:prSet presAssocID="{10BC6C55-A0C0-488A-BCD3-AA0E61F7F83F}" presName="linear" presStyleCnt="0">
        <dgm:presLayoutVars>
          <dgm:animLvl val="lvl"/>
          <dgm:resizeHandles val="exact"/>
        </dgm:presLayoutVars>
      </dgm:prSet>
      <dgm:spPr/>
    </dgm:pt>
    <dgm:pt modelId="{BBDB47A5-BBC3-436D-BB92-FA96505C0394}" type="pres">
      <dgm:prSet presAssocID="{35F742BD-E1DE-449F-9B42-5DFDDB60B39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50C0C3-9AA2-43B6-9FB8-BE2DA170E2BC}" type="pres">
      <dgm:prSet presAssocID="{50686184-C891-4A62-AA18-BF74CBEE7F98}" presName="spacer" presStyleCnt="0"/>
      <dgm:spPr/>
    </dgm:pt>
    <dgm:pt modelId="{F7E6F332-AB3D-4D31-935A-C83FB8D872EB}" type="pres">
      <dgm:prSet presAssocID="{64980F11-018B-4A02-898B-7425CD874A96}" presName="parentText" presStyleLbl="node1" presStyleIdx="1" presStyleCnt="3" custScaleY="41978" custLinFactNeighborX="435" custLinFactNeighborY="-5959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07F5E0-E35B-4449-BAF8-E3A0ED9F8098}" type="pres">
      <dgm:prSet presAssocID="{64DD8452-14B0-4DAB-8C9B-F602282BB57E}" presName="spacer" presStyleCnt="0"/>
      <dgm:spPr/>
    </dgm:pt>
    <dgm:pt modelId="{612C264F-6AD9-43B9-B096-89ECD6EA7E26}" type="pres">
      <dgm:prSet presAssocID="{13E8F8C6-D206-4973-BBAA-23E1D706AE8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FE2994-2AC3-438B-BD1A-979CFDDBCA94}" srcId="{10BC6C55-A0C0-488A-BCD3-AA0E61F7F83F}" destId="{35F742BD-E1DE-449F-9B42-5DFDDB60B397}" srcOrd="0" destOrd="0" parTransId="{2DF06E71-8230-4F0C-AF02-D51A2116DCDC}" sibTransId="{50686184-C891-4A62-AA18-BF74CBEE7F98}"/>
    <dgm:cxn modelId="{69297BF6-7FAF-440F-999B-6CBFF9B59A34}" srcId="{10BC6C55-A0C0-488A-BCD3-AA0E61F7F83F}" destId="{64980F11-018B-4A02-898B-7425CD874A96}" srcOrd="1" destOrd="0" parTransId="{B5BB3AA5-D7B3-486B-9DBD-48A3DD63D1CE}" sibTransId="{64DD8452-14B0-4DAB-8C9B-F602282BB57E}"/>
    <dgm:cxn modelId="{38905BD2-9541-4C09-BBBE-26677C9E0C01}" srcId="{10BC6C55-A0C0-488A-BCD3-AA0E61F7F83F}" destId="{13E8F8C6-D206-4973-BBAA-23E1D706AE8C}" srcOrd="2" destOrd="0" parTransId="{BA581C2C-C945-47B5-8913-23FD95FE5135}" sibTransId="{6E0665BD-1BEF-45DE-8A17-E01032FA616C}"/>
    <dgm:cxn modelId="{6CFC960F-5443-4137-84FE-42B3CB20F6E6}" type="presOf" srcId="{10BC6C55-A0C0-488A-BCD3-AA0E61F7F83F}" destId="{FE9821D4-5F71-46FC-8D03-DDC2A1131B22}" srcOrd="0" destOrd="0" presId="urn:microsoft.com/office/officeart/2005/8/layout/vList2"/>
    <dgm:cxn modelId="{E9461837-1E75-47FD-9E2A-EEE907EDA35A}" type="presOf" srcId="{13E8F8C6-D206-4973-BBAA-23E1D706AE8C}" destId="{612C264F-6AD9-43B9-B096-89ECD6EA7E26}" srcOrd="0" destOrd="0" presId="urn:microsoft.com/office/officeart/2005/8/layout/vList2"/>
    <dgm:cxn modelId="{5A79970E-FB02-487C-9263-D42D9835F199}" type="presOf" srcId="{64980F11-018B-4A02-898B-7425CD874A96}" destId="{F7E6F332-AB3D-4D31-935A-C83FB8D872EB}" srcOrd="0" destOrd="0" presId="urn:microsoft.com/office/officeart/2005/8/layout/vList2"/>
    <dgm:cxn modelId="{67693427-29FA-4418-8B3F-578BCE6D38BC}" type="presOf" srcId="{35F742BD-E1DE-449F-9B42-5DFDDB60B397}" destId="{BBDB47A5-BBC3-436D-BB92-FA96505C0394}" srcOrd="0" destOrd="0" presId="urn:microsoft.com/office/officeart/2005/8/layout/vList2"/>
    <dgm:cxn modelId="{A213FD73-EA1C-4A1B-A2FE-72ECEFA043FD}" type="presParOf" srcId="{FE9821D4-5F71-46FC-8D03-DDC2A1131B22}" destId="{BBDB47A5-BBC3-436D-BB92-FA96505C0394}" srcOrd="0" destOrd="0" presId="urn:microsoft.com/office/officeart/2005/8/layout/vList2"/>
    <dgm:cxn modelId="{54CCB9F5-FD6E-4ECE-BB9F-D7195630EE10}" type="presParOf" srcId="{FE9821D4-5F71-46FC-8D03-DDC2A1131B22}" destId="{B050C0C3-9AA2-43B6-9FB8-BE2DA170E2BC}" srcOrd="1" destOrd="0" presId="urn:microsoft.com/office/officeart/2005/8/layout/vList2"/>
    <dgm:cxn modelId="{C59576A0-5E22-4E1B-B106-2D12553BBE86}" type="presParOf" srcId="{FE9821D4-5F71-46FC-8D03-DDC2A1131B22}" destId="{F7E6F332-AB3D-4D31-935A-C83FB8D872EB}" srcOrd="2" destOrd="0" presId="urn:microsoft.com/office/officeart/2005/8/layout/vList2"/>
    <dgm:cxn modelId="{67D2FFE9-9A3C-45B3-9DB9-6D78EA184CB6}" type="presParOf" srcId="{FE9821D4-5F71-46FC-8D03-DDC2A1131B22}" destId="{CC07F5E0-E35B-4449-BAF8-E3A0ED9F8098}" srcOrd="3" destOrd="0" presId="urn:microsoft.com/office/officeart/2005/8/layout/vList2"/>
    <dgm:cxn modelId="{F99F1365-6049-4546-BD2A-9423EBC6B634}" type="presParOf" srcId="{FE9821D4-5F71-46FC-8D03-DDC2A1131B22}" destId="{612C264F-6AD9-43B9-B096-89ECD6EA7E2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0BC6C55-A0C0-488A-BCD3-AA0E61F7F8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8F8C6-D206-4973-BBAA-23E1D706AE8C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0"/>
          <a:endParaRPr lang="ru-RU" dirty="0"/>
        </a:p>
      </dgm:t>
    </dgm:pt>
    <dgm:pt modelId="{BA581C2C-C945-47B5-8913-23FD95FE5135}" type="parTrans" cxnId="{38905BD2-9541-4C09-BBBE-26677C9E0C01}">
      <dgm:prSet/>
      <dgm:spPr/>
      <dgm:t>
        <a:bodyPr/>
        <a:lstStyle/>
        <a:p>
          <a:endParaRPr lang="ru-RU"/>
        </a:p>
      </dgm:t>
    </dgm:pt>
    <dgm:pt modelId="{6E0665BD-1BEF-45DE-8A17-E01032FA616C}" type="sibTrans" cxnId="{38905BD2-9541-4C09-BBBE-26677C9E0C01}">
      <dgm:prSet/>
      <dgm:spPr/>
      <dgm:t>
        <a:bodyPr/>
        <a:lstStyle/>
        <a:p>
          <a:endParaRPr lang="ru-RU"/>
        </a:p>
      </dgm:t>
    </dgm:pt>
    <dgm:pt modelId="{E32EBDF7-4F1E-4C64-B17B-8185192CF72B}">
      <dgm:prSet/>
      <dgm:spPr/>
      <dgm:t>
        <a:bodyPr/>
        <a:lstStyle/>
        <a:p>
          <a:r>
            <a:rPr lang="ru-RU" dirty="0" smtClean="0"/>
            <a:t>Рисунок - График зависимости скорости ферментативной реакции от концентрации субстрата </a:t>
          </a:r>
          <a:r>
            <a:rPr lang="en-US" dirty="0" smtClean="0"/>
            <a:t>S </a:t>
          </a:r>
          <a:r>
            <a:rPr lang="ru-RU" dirty="0" smtClean="0"/>
            <a:t>по методу </a:t>
          </a:r>
          <a:r>
            <a:rPr lang="ru-RU" dirty="0" err="1" smtClean="0"/>
            <a:t>Лайнуивера</a:t>
          </a:r>
          <a:r>
            <a:rPr lang="ru-RU" dirty="0" smtClean="0"/>
            <a:t> – </a:t>
          </a:r>
          <a:r>
            <a:rPr lang="ru-RU" dirty="0" err="1" smtClean="0"/>
            <a:t>Берка</a:t>
          </a:r>
          <a:r>
            <a:rPr lang="ru-RU" dirty="0" smtClean="0"/>
            <a:t>.</a:t>
          </a:r>
          <a:endParaRPr lang="ru-RU" dirty="0"/>
        </a:p>
      </dgm:t>
    </dgm:pt>
    <dgm:pt modelId="{1F0C7979-97B4-42F3-B1D1-85F468E25FBD}" type="parTrans" cxnId="{AE5E8172-5690-4340-A6A0-2A82F1658D04}">
      <dgm:prSet/>
      <dgm:spPr/>
      <dgm:t>
        <a:bodyPr/>
        <a:lstStyle/>
        <a:p>
          <a:endParaRPr lang="ru-RU"/>
        </a:p>
      </dgm:t>
    </dgm:pt>
    <dgm:pt modelId="{8D09F096-CAAB-425E-B3D6-A37C4CDEA295}" type="sibTrans" cxnId="{AE5E8172-5690-4340-A6A0-2A82F1658D04}">
      <dgm:prSet/>
      <dgm:spPr/>
      <dgm:t>
        <a:bodyPr/>
        <a:lstStyle/>
        <a:p>
          <a:endParaRPr lang="ru-RU"/>
        </a:p>
      </dgm:t>
    </dgm:pt>
    <dgm:pt modelId="{FE9821D4-5F71-46FC-8D03-DDC2A1131B22}" type="pres">
      <dgm:prSet presAssocID="{10BC6C55-A0C0-488A-BCD3-AA0E61F7F83F}" presName="linear" presStyleCnt="0">
        <dgm:presLayoutVars>
          <dgm:animLvl val="lvl"/>
          <dgm:resizeHandles val="exact"/>
        </dgm:presLayoutVars>
      </dgm:prSet>
      <dgm:spPr/>
    </dgm:pt>
    <dgm:pt modelId="{612C264F-6AD9-43B9-B096-89ECD6EA7E26}" type="pres">
      <dgm:prSet presAssocID="{13E8F8C6-D206-4973-BBAA-23E1D706AE8C}" presName="parentText" presStyleLbl="node1" presStyleIdx="0" presStyleCnt="2" custScaleY="383406" custLinFactNeighborX="435" custLinFactNeighborY="-21003">
        <dgm:presLayoutVars>
          <dgm:chMax val="0"/>
          <dgm:bulletEnabled val="1"/>
        </dgm:presLayoutVars>
      </dgm:prSet>
      <dgm:spPr/>
    </dgm:pt>
    <dgm:pt modelId="{68DB2544-8A1E-4373-979A-CD452D7C5730}" type="pres">
      <dgm:prSet presAssocID="{6E0665BD-1BEF-45DE-8A17-E01032FA616C}" presName="spacer" presStyleCnt="0"/>
      <dgm:spPr/>
    </dgm:pt>
    <dgm:pt modelId="{3DE69719-D387-41C0-909A-76BB7B166F21}" type="pres">
      <dgm:prSet presAssocID="{E32EBDF7-4F1E-4C64-B17B-8185192CF72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204FE3-0710-45B0-A550-0EFF7BDA79F2}" type="presOf" srcId="{E32EBDF7-4F1E-4C64-B17B-8185192CF72B}" destId="{3DE69719-D387-41C0-909A-76BB7B166F21}" srcOrd="0" destOrd="0" presId="urn:microsoft.com/office/officeart/2005/8/layout/vList2"/>
    <dgm:cxn modelId="{AE5E8172-5690-4340-A6A0-2A82F1658D04}" srcId="{10BC6C55-A0C0-488A-BCD3-AA0E61F7F83F}" destId="{E32EBDF7-4F1E-4C64-B17B-8185192CF72B}" srcOrd="1" destOrd="0" parTransId="{1F0C7979-97B4-42F3-B1D1-85F468E25FBD}" sibTransId="{8D09F096-CAAB-425E-B3D6-A37C4CDEA295}"/>
    <dgm:cxn modelId="{B7B14F68-4B0A-4F6D-AE7D-AB66C72582DC}" type="presOf" srcId="{10BC6C55-A0C0-488A-BCD3-AA0E61F7F83F}" destId="{FE9821D4-5F71-46FC-8D03-DDC2A1131B22}" srcOrd="0" destOrd="0" presId="urn:microsoft.com/office/officeart/2005/8/layout/vList2"/>
    <dgm:cxn modelId="{F1FD6EB0-4296-47A0-832A-F519C16BA039}" type="presOf" srcId="{13E8F8C6-D206-4973-BBAA-23E1D706AE8C}" destId="{612C264F-6AD9-43B9-B096-89ECD6EA7E26}" srcOrd="0" destOrd="0" presId="urn:microsoft.com/office/officeart/2005/8/layout/vList2"/>
    <dgm:cxn modelId="{38905BD2-9541-4C09-BBBE-26677C9E0C01}" srcId="{10BC6C55-A0C0-488A-BCD3-AA0E61F7F83F}" destId="{13E8F8C6-D206-4973-BBAA-23E1D706AE8C}" srcOrd="0" destOrd="0" parTransId="{BA581C2C-C945-47B5-8913-23FD95FE5135}" sibTransId="{6E0665BD-1BEF-45DE-8A17-E01032FA616C}"/>
    <dgm:cxn modelId="{D9728443-AE5A-4182-BC4A-907CC57E4D4E}" type="presParOf" srcId="{FE9821D4-5F71-46FC-8D03-DDC2A1131B22}" destId="{612C264F-6AD9-43B9-B096-89ECD6EA7E26}" srcOrd="0" destOrd="0" presId="urn:microsoft.com/office/officeart/2005/8/layout/vList2"/>
    <dgm:cxn modelId="{18DA4794-6872-404A-9D06-779DE223F463}" type="presParOf" srcId="{FE9821D4-5F71-46FC-8D03-DDC2A1131B22}" destId="{68DB2544-8A1E-4373-979A-CD452D7C5730}" srcOrd="1" destOrd="0" presId="urn:microsoft.com/office/officeart/2005/8/layout/vList2"/>
    <dgm:cxn modelId="{A3E02B55-563F-4522-992B-861740B7506A}" type="presParOf" srcId="{FE9821D4-5F71-46FC-8D03-DDC2A1131B22}" destId="{3DE69719-D387-41C0-909A-76BB7B166F2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F5A7E-CB38-4B5D-B61C-C5FA84CAD71D}">
      <dgm:prSet/>
      <dgm:spPr/>
      <dgm:t>
        <a:bodyPr/>
        <a:lstStyle/>
        <a:p>
          <a:pPr rtl="0"/>
          <a:r>
            <a:rPr lang="ru-RU" i="1" dirty="0" smtClean="0"/>
            <a:t>Постулаты выполнения уравнения Михаэлиса - Ментена:</a:t>
          </a:r>
          <a:endParaRPr lang="ru-RU" dirty="0" smtClean="0"/>
        </a:p>
        <a:p>
          <a:r>
            <a:rPr lang="ru-RU" dirty="0" smtClean="0"/>
            <a:t>- в ходе реакции образуется кинетически устойчивый фермент-субстратный комплекс, который существует в определенной концентрации в течении определенного времени; </a:t>
          </a:r>
        </a:p>
        <a:p>
          <a:r>
            <a:rPr lang="ru-RU" dirty="0" smtClean="0"/>
            <a:t>- определяемая с помощью уравнения константа </a:t>
          </a:r>
          <a:r>
            <a:rPr lang="ru-RU" dirty="0" err="1" smtClean="0"/>
            <a:t>Кs</a:t>
          </a:r>
          <a:r>
            <a:rPr lang="ru-RU" dirty="0" smtClean="0"/>
            <a:t> является константой диссоциации фермент-субстратного комплекса: это справедливо, только если k</a:t>
          </a:r>
          <a:r>
            <a:rPr lang="ru-RU" baseline="-25000" dirty="0" smtClean="0"/>
            <a:t>2</a:t>
          </a:r>
          <a:r>
            <a:rPr lang="ru-RU" dirty="0" smtClean="0"/>
            <a:t>&lt;&lt; k</a:t>
          </a:r>
          <a:r>
            <a:rPr lang="ru-RU" baseline="-25000" dirty="0" smtClean="0"/>
            <a:t>1</a:t>
          </a:r>
          <a:r>
            <a:rPr lang="ru-RU" dirty="0" smtClean="0"/>
            <a:t>, k</a:t>
          </a:r>
          <a:r>
            <a:rPr lang="ru-RU" baseline="-25000" dirty="0" smtClean="0"/>
            <a:t>-1;</a:t>
          </a:r>
          <a:r>
            <a:rPr lang="ru-RU" dirty="0" smtClean="0"/>
            <a:t> </a:t>
          </a:r>
        </a:p>
        <a:p>
          <a:r>
            <a:rPr lang="ru-RU" dirty="0" smtClean="0"/>
            <a:t>- концентрация субстрата не меняется в ходе реакции, то есть [S] = [S]</a:t>
          </a:r>
          <a:r>
            <a:rPr lang="ru-RU" baseline="-25000" dirty="0" smtClean="0"/>
            <a:t>0</a:t>
          </a:r>
          <a:r>
            <a:rPr lang="ru-RU" dirty="0" smtClean="0"/>
            <a:t>;</a:t>
          </a:r>
        </a:p>
        <a:p>
          <a:r>
            <a:rPr lang="ru-RU" dirty="0" smtClean="0"/>
            <a:t>- продукт реакции быстро отщепляется от фермента, то есть реакция </a:t>
          </a:r>
          <a:r>
            <a:rPr lang="ru-RU" dirty="0" err="1" smtClean="0"/>
            <a:t>двухстадийная</a:t>
          </a:r>
          <a:r>
            <a:rPr lang="ru-RU" dirty="0" smtClean="0"/>
            <a:t>; </a:t>
          </a:r>
        </a:p>
        <a:p>
          <a:r>
            <a:rPr lang="ru-RU" dirty="0" smtClean="0"/>
            <a:t>- вторая стадия реакции необратима. Так как это практически не выполнимо, мы принимаем во внимание только начальные скорости ХФР;</a:t>
          </a:r>
        </a:p>
        <a:p>
          <a:r>
            <a:rPr lang="ru-RU" dirty="0" smtClean="0"/>
            <a:t>- с каждым активным центром фермента связывается только одна молекула субстрата; </a:t>
          </a:r>
        </a:p>
        <a:p>
          <a:r>
            <a:rPr lang="ru-RU" dirty="0" smtClean="0"/>
            <a:t>- для всех реагирующих веществ вместо активностей можно использовать их концентрации.</a:t>
          </a:r>
          <a:endParaRPr lang="ru-RU" dirty="0"/>
        </a:p>
      </dgm:t>
    </dgm:pt>
    <dgm:pt modelId="{1D6A24D1-C34D-4ADF-B02A-DCEC12B73235}" type="sibTrans" cxnId="{A4253DB1-F12F-4600-8F7E-D9E8E133EC04}">
      <dgm:prSet/>
      <dgm:spPr/>
      <dgm:t>
        <a:bodyPr/>
        <a:lstStyle/>
        <a:p>
          <a:endParaRPr lang="ru-RU"/>
        </a:p>
      </dgm:t>
    </dgm:pt>
    <dgm:pt modelId="{9BE34634-3E35-4170-BBFF-A19976623C48}" type="parTrans" cxnId="{A4253DB1-F12F-4600-8F7E-D9E8E133EC04}">
      <dgm:prSet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6ED866-976A-45B2-B8FE-115A24EEA24B}" type="pres">
      <dgm:prSet presAssocID="{BC0F5A7E-CB38-4B5D-B61C-C5FA84CAD71D}" presName="parentText" presStyleLbl="node1" presStyleIdx="0" presStyleCnt="1" custScaleX="100000" custScaleY="20383" custLinFactNeighborX="-2097" custLinFactNeighborY="-1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53DB1-F12F-4600-8F7E-D9E8E133EC04}" srcId="{CFE45617-5C4A-4199-B8A2-96EEA7BB6E1F}" destId="{BC0F5A7E-CB38-4B5D-B61C-C5FA84CAD71D}" srcOrd="0" destOrd="0" parTransId="{9BE34634-3E35-4170-BBFF-A19976623C48}" sibTransId="{1D6A24D1-C34D-4ADF-B02A-DCEC12B73235}"/>
    <dgm:cxn modelId="{8F70359E-DEE8-467F-8DBF-28569A85BD0B}" type="presOf" srcId="{CFE45617-5C4A-4199-B8A2-96EEA7BB6E1F}" destId="{F33F201E-65B9-4ED1-BC4B-50EC2A34487B}" srcOrd="0" destOrd="0" presId="urn:microsoft.com/office/officeart/2005/8/layout/vList2"/>
    <dgm:cxn modelId="{0AB98BB6-B63D-4750-81E9-E151922B3494}" type="presOf" srcId="{BC0F5A7E-CB38-4B5D-B61C-C5FA84CAD71D}" destId="{436ED866-976A-45B2-B8FE-115A24EEA24B}" srcOrd="0" destOrd="0" presId="urn:microsoft.com/office/officeart/2005/8/layout/vList2"/>
    <dgm:cxn modelId="{804A0A59-F69E-42D4-95A5-62CB82DC1DA5}" type="presParOf" srcId="{F33F201E-65B9-4ED1-BC4B-50EC2A34487B}" destId="{436ED866-976A-45B2-B8FE-115A24EEA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7300FF-C79D-4459-8628-E1E05208D9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7C50AB-B939-41E1-B632-5223C6BABE83}" type="pres">
      <dgm:prSet presAssocID="{667300FF-C79D-4459-8628-E1E05208D9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AAB27A28-54B0-41CD-B0A0-A16D68DB1B7A}" type="presOf" srcId="{667300FF-C79D-4459-8628-E1E05208D929}" destId="{4F7C50AB-B939-41E1-B632-5223C6BABE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F5A7E-CB38-4B5D-B61C-C5FA84CAD71D}">
      <dgm:prSet/>
      <dgm:spPr/>
      <dgm:t>
        <a:bodyPr/>
        <a:lstStyle/>
        <a:p>
          <a:pPr rtl="0"/>
          <a:r>
            <a:rPr lang="ru-RU" i="1" dirty="0" smtClean="0"/>
            <a:t>Первый постулат:</a:t>
          </a:r>
          <a:endParaRPr lang="ru-RU" dirty="0" smtClean="0"/>
        </a:p>
        <a:p>
          <a:r>
            <a:rPr lang="ru-RU" dirty="0" smtClean="0"/>
            <a:t>в </a:t>
          </a:r>
          <a:r>
            <a:rPr lang="ru-RU" dirty="0" smtClean="0"/>
            <a:t>ходе реакции образуется кинетически устойчивый фермент-субстратный комплекс, который существует в определенной концентрации в течении определенного </a:t>
          </a:r>
          <a:r>
            <a:rPr lang="ru-RU" dirty="0" smtClean="0"/>
            <a:t>времени. </a:t>
          </a:r>
          <a:endParaRPr lang="ru-RU" dirty="0" smtClean="0"/>
        </a:p>
      </dgm:t>
    </dgm:pt>
    <dgm:pt modelId="{1D6A24D1-C34D-4ADF-B02A-DCEC12B73235}" type="sibTrans" cxnId="{A4253DB1-F12F-4600-8F7E-D9E8E133EC04}">
      <dgm:prSet/>
      <dgm:spPr/>
      <dgm:t>
        <a:bodyPr/>
        <a:lstStyle/>
        <a:p>
          <a:endParaRPr lang="ru-RU"/>
        </a:p>
      </dgm:t>
    </dgm:pt>
    <dgm:pt modelId="{9BE34634-3E35-4170-BBFF-A19976623C48}" type="parTrans" cxnId="{A4253DB1-F12F-4600-8F7E-D9E8E133EC04}">
      <dgm:prSet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6ED866-976A-45B2-B8FE-115A24EEA24B}" type="pres">
      <dgm:prSet presAssocID="{BC0F5A7E-CB38-4B5D-B61C-C5FA84CAD71D}" presName="parentText" presStyleLbl="node1" presStyleIdx="0" presStyleCnt="1" custScaleX="100000" custScaleY="20383" custLinFactNeighborX="-2097" custLinFactNeighborY="-1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53DB1-F12F-4600-8F7E-D9E8E133EC04}" srcId="{CFE45617-5C4A-4199-B8A2-96EEA7BB6E1F}" destId="{BC0F5A7E-CB38-4B5D-B61C-C5FA84CAD71D}" srcOrd="0" destOrd="0" parTransId="{9BE34634-3E35-4170-BBFF-A19976623C48}" sibTransId="{1D6A24D1-C34D-4ADF-B02A-DCEC12B73235}"/>
    <dgm:cxn modelId="{0B37FEAE-B221-4EEF-9D87-3B2E42C9A7EE}" type="presOf" srcId="{CFE45617-5C4A-4199-B8A2-96EEA7BB6E1F}" destId="{F33F201E-65B9-4ED1-BC4B-50EC2A34487B}" srcOrd="0" destOrd="0" presId="urn:microsoft.com/office/officeart/2005/8/layout/vList2"/>
    <dgm:cxn modelId="{99673B43-6CBB-4A46-ACA6-F987EFFDB719}" type="presOf" srcId="{BC0F5A7E-CB38-4B5D-B61C-C5FA84CAD71D}" destId="{436ED866-976A-45B2-B8FE-115A24EEA24B}" srcOrd="0" destOrd="0" presId="urn:microsoft.com/office/officeart/2005/8/layout/vList2"/>
    <dgm:cxn modelId="{2F6DAE28-6C23-4A49-BDDC-2DC38B8CD2F3}" type="presParOf" srcId="{F33F201E-65B9-4ED1-BC4B-50EC2A34487B}" destId="{436ED866-976A-45B2-B8FE-115A24EEA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7300FF-C79D-4459-8628-E1E05208D9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7C50AB-B939-41E1-B632-5223C6BABE83}" type="pres">
      <dgm:prSet presAssocID="{667300FF-C79D-4459-8628-E1E05208D9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8B53E108-D5F0-49AD-8F56-D8ABA894A506}" type="presOf" srcId="{667300FF-C79D-4459-8628-E1E05208D929}" destId="{4F7C50AB-B939-41E1-B632-5223C6BABE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F5A7E-CB38-4B5D-B61C-C5FA84CAD71D}">
      <dgm:prSet/>
      <dgm:spPr/>
      <dgm:t>
        <a:bodyPr/>
        <a:lstStyle/>
        <a:p>
          <a:pPr rtl="0"/>
          <a:r>
            <a:rPr lang="ru-RU" dirty="0" smtClean="0"/>
            <a:t>1. Теория </a:t>
          </a:r>
          <a:r>
            <a:rPr lang="ru-RU" dirty="0" smtClean="0"/>
            <a:t>образования кинетически устойчивого фермент-субстратного комплекса.</a:t>
          </a:r>
        </a:p>
        <a:p>
          <a:pPr rtl="0"/>
          <a:r>
            <a:rPr lang="ru-RU" dirty="0" smtClean="0"/>
            <a:t>2. </a:t>
          </a:r>
          <a:r>
            <a:rPr lang="ru-RU" i="1" dirty="0" smtClean="0"/>
            <a:t>Теория телекинетических взаимодействий.</a:t>
          </a:r>
        </a:p>
        <a:p>
          <a:pPr rtl="0"/>
          <a:r>
            <a:rPr lang="ru-RU" dirty="0" smtClean="0"/>
            <a:t>2. </a:t>
          </a:r>
          <a:r>
            <a:rPr lang="ru-RU" i="1" dirty="0" smtClean="0"/>
            <a:t>Теория упругих столкновений. </a:t>
          </a:r>
          <a:endParaRPr lang="ru-RU" dirty="0" smtClean="0"/>
        </a:p>
      </dgm:t>
    </dgm:pt>
    <dgm:pt modelId="{1D6A24D1-C34D-4ADF-B02A-DCEC12B73235}" type="sibTrans" cxnId="{A4253DB1-F12F-4600-8F7E-D9E8E133EC04}">
      <dgm:prSet/>
      <dgm:spPr/>
      <dgm:t>
        <a:bodyPr/>
        <a:lstStyle/>
        <a:p>
          <a:endParaRPr lang="ru-RU"/>
        </a:p>
      </dgm:t>
    </dgm:pt>
    <dgm:pt modelId="{9BE34634-3E35-4170-BBFF-A19976623C48}" type="parTrans" cxnId="{A4253DB1-F12F-4600-8F7E-D9E8E133EC04}">
      <dgm:prSet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6ED866-976A-45B2-B8FE-115A24EEA24B}" type="pres">
      <dgm:prSet presAssocID="{BC0F5A7E-CB38-4B5D-B61C-C5FA84CAD71D}" presName="parentText" presStyleLbl="node1" presStyleIdx="0" presStyleCnt="1" custScaleX="100000" custScaleY="27274" custLinFactNeighborX="-2097" custLinFactNeighborY="-1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53DB1-F12F-4600-8F7E-D9E8E133EC04}" srcId="{CFE45617-5C4A-4199-B8A2-96EEA7BB6E1F}" destId="{BC0F5A7E-CB38-4B5D-B61C-C5FA84CAD71D}" srcOrd="0" destOrd="0" parTransId="{9BE34634-3E35-4170-BBFF-A19976623C48}" sibTransId="{1D6A24D1-C34D-4ADF-B02A-DCEC12B73235}"/>
    <dgm:cxn modelId="{6C856BDE-EE13-4542-BABA-2F0147203BD5}" type="presOf" srcId="{BC0F5A7E-CB38-4B5D-B61C-C5FA84CAD71D}" destId="{436ED866-976A-45B2-B8FE-115A24EEA24B}" srcOrd="0" destOrd="0" presId="urn:microsoft.com/office/officeart/2005/8/layout/vList2"/>
    <dgm:cxn modelId="{41B6CEEA-D4E6-4CCB-930C-BE3624950591}" type="presOf" srcId="{CFE45617-5C4A-4199-B8A2-96EEA7BB6E1F}" destId="{F33F201E-65B9-4ED1-BC4B-50EC2A34487B}" srcOrd="0" destOrd="0" presId="urn:microsoft.com/office/officeart/2005/8/layout/vList2"/>
    <dgm:cxn modelId="{C57EF449-D116-4CD8-9C42-998A13BF4B63}" type="presParOf" srcId="{F33F201E-65B9-4ED1-BC4B-50EC2A34487B}" destId="{436ED866-976A-45B2-B8FE-115A24EEA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1E7D64-7E6E-444B-A9B3-659B865EFA7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82C520-85EB-4BBD-B4F9-F5980F706B1B}">
      <dgm:prSet/>
      <dgm:spPr/>
      <dgm:t>
        <a:bodyPr/>
        <a:lstStyle/>
        <a:p>
          <a:pPr algn="ctr" rtl="0"/>
          <a:r>
            <a:rPr lang="ru-RU" b="1" dirty="0" smtClean="0"/>
            <a:t>Стационарная кинетика </a:t>
          </a:r>
          <a:r>
            <a:rPr lang="ru-RU" b="1" dirty="0" err="1" smtClean="0"/>
            <a:t>Бриггса</a:t>
          </a:r>
          <a:r>
            <a:rPr lang="ru-RU" b="1" dirty="0" smtClean="0"/>
            <a:t> и </a:t>
          </a:r>
          <a:r>
            <a:rPr lang="ru-RU" b="1" dirty="0" err="1" smtClean="0"/>
            <a:t>Холдейна</a:t>
          </a:r>
          <a:r>
            <a:rPr lang="ru-RU" b="1" i="1" dirty="0" smtClean="0"/>
            <a:t> </a:t>
          </a:r>
          <a:r>
            <a:rPr lang="ru-RU" b="1" dirty="0" smtClean="0"/>
            <a:t>(обоснование второго постулата)</a:t>
          </a:r>
        </a:p>
        <a:p>
          <a:pPr algn="ctr" rtl="0"/>
          <a:r>
            <a:rPr lang="ru-RU" b="1" i="1" dirty="0" smtClean="0"/>
            <a:t>Второй постулат </a:t>
          </a:r>
          <a:r>
            <a:rPr lang="ru-RU" dirty="0" smtClean="0"/>
            <a:t>формулирует, что константа </a:t>
          </a:r>
          <a:r>
            <a:rPr lang="ru-RU" dirty="0" err="1" smtClean="0"/>
            <a:t>Кs</a:t>
          </a:r>
          <a:r>
            <a:rPr lang="ru-RU" dirty="0" smtClean="0"/>
            <a:t> в уравнении М-М является константой диссоциации фермент-субстратного комплекса</a:t>
          </a:r>
          <a:endParaRPr lang="ru-RU" dirty="0"/>
        </a:p>
      </dgm:t>
    </dgm:pt>
    <dgm:pt modelId="{53DF4911-72EA-4A1F-99C8-B12655AB772D}" type="parTrans" cxnId="{974A4AA0-C9DE-44AA-A228-4A4240E2868E}">
      <dgm:prSet/>
      <dgm:spPr/>
      <dgm:t>
        <a:bodyPr/>
        <a:lstStyle/>
        <a:p>
          <a:endParaRPr lang="ru-RU"/>
        </a:p>
      </dgm:t>
    </dgm:pt>
    <dgm:pt modelId="{A009905F-8BF7-4E21-B795-3D894F477DEB}" type="sibTrans" cxnId="{974A4AA0-C9DE-44AA-A228-4A4240E2868E}">
      <dgm:prSet/>
      <dgm:spPr/>
      <dgm:t>
        <a:bodyPr/>
        <a:lstStyle/>
        <a:p>
          <a:endParaRPr lang="ru-RU"/>
        </a:p>
      </dgm:t>
    </dgm:pt>
    <dgm:pt modelId="{1464B707-8A9F-49D2-B76B-8FA1C9522A2B}">
      <dgm:prSet/>
      <dgm:spPr/>
      <dgm:t>
        <a:bodyPr/>
        <a:lstStyle/>
        <a:p>
          <a:pPr rtl="0"/>
          <a:r>
            <a:rPr lang="ru-RU" dirty="0" err="1" smtClean="0"/>
            <a:t>Бриггс</a:t>
          </a:r>
          <a:r>
            <a:rPr lang="ru-RU" dirty="0" smtClean="0"/>
            <a:t> и </a:t>
          </a:r>
          <a:r>
            <a:rPr lang="ru-RU" dirty="0" err="1" smtClean="0"/>
            <a:t>Холдейн</a:t>
          </a:r>
          <a:r>
            <a:rPr lang="ru-RU" dirty="0" smtClean="0"/>
            <a:t> в 1925 году доказали, что исходное уравнение Михаэлиса - Ментена справедливо только при условии k</a:t>
          </a:r>
          <a:r>
            <a:rPr lang="ru-RU" baseline="-25000" dirty="0" smtClean="0"/>
            <a:t>2</a:t>
          </a:r>
          <a:r>
            <a:rPr lang="ru-RU" dirty="0" smtClean="0"/>
            <a:t>&lt;&lt; k</a:t>
          </a:r>
          <a:r>
            <a:rPr lang="ru-RU" baseline="-25000" dirty="0" smtClean="0"/>
            <a:t>1</a:t>
          </a:r>
          <a:r>
            <a:rPr lang="ru-RU" dirty="0" smtClean="0"/>
            <a:t>, </a:t>
          </a:r>
          <a:r>
            <a:rPr lang="ru-RU" dirty="0" smtClean="0"/>
            <a:t>k</a:t>
          </a:r>
          <a:r>
            <a:rPr lang="ru-RU" baseline="-25000" dirty="0" smtClean="0"/>
            <a:t>-1</a:t>
          </a:r>
          <a:r>
            <a:rPr lang="ru-RU" dirty="0" smtClean="0"/>
            <a:t>, т. е. когда равновесие первой стадии </a:t>
          </a:r>
        </a:p>
        <a:p>
          <a:pPr rtl="0"/>
          <a:r>
            <a:rPr lang="ru-RU" dirty="0" smtClean="0"/>
            <a:t>(Е + S &lt;=&gt; ES) устанавливается очень быстро по сравнению со скоростью установления равновесия второй стадии. </a:t>
          </a:r>
          <a:endParaRPr lang="ru-RU" dirty="0"/>
        </a:p>
      </dgm:t>
    </dgm:pt>
    <dgm:pt modelId="{086CE5B5-F804-41DF-A433-E34413EF96E7}" type="parTrans" cxnId="{F42363EB-C6E0-4903-931C-AB87F3A37E61}">
      <dgm:prSet/>
      <dgm:spPr/>
      <dgm:t>
        <a:bodyPr/>
        <a:lstStyle/>
        <a:p>
          <a:endParaRPr lang="ru-RU"/>
        </a:p>
      </dgm:t>
    </dgm:pt>
    <dgm:pt modelId="{9903E4EE-F457-4D89-BE03-181D11058D38}" type="sibTrans" cxnId="{F42363EB-C6E0-4903-931C-AB87F3A37E61}">
      <dgm:prSet/>
      <dgm:spPr/>
      <dgm:t>
        <a:bodyPr/>
        <a:lstStyle/>
        <a:p>
          <a:endParaRPr lang="ru-RU"/>
        </a:p>
      </dgm:t>
    </dgm:pt>
    <dgm:pt modelId="{3E32B0FB-73CF-4EFB-8089-07D8180DA680}">
      <dgm:prSet/>
      <dgm:spPr/>
      <dgm:t>
        <a:bodyPr/>
        <a:lstStyle/>
        <a:p>
          <a:pPr rtl="0"/>
          <a:r>
            <a:rPr lang="ru-RU" smtClean="0"/>
            <a:t>Такие кинетические механизмы, подчиняющиеся начальному условию Михаэлиса-Ментен и имеющие одну медленную стадию, относительно которой равновесия во всех других стадиях устанавливаются быстро, называются </a:t>
          </a:r>
          <a:r>
            <a:rPr lang="ru-RU" i="1" smtClean="0"/>
            <a:t>"быстрым равновесием".</a:t>
          </a:r>
          <a:r>
            <a:rPr lang="ru-RU" smtClean="0"/>
            <a:t> </a:t>
          </a:r>
          <a:endParaRPr lang="ru-RU"/>
        </a:p>
      </dgm:t>
    </dgm:pt>
    <dgm:pt modelId="{386CC662-8DE2-48B7-8B5B-27625D84FA58}" type="parTrans" cxnId="{BB577DC5-44F8-490F-A2AD-8458148FA3D9}">
      <dgm:prSet/>
      <dgm:spPr/>
      <dgm:t>
        <a:bodyPr/>
        <a:lstStyle/>
        <a:p>
          <a:endParaRPr lang="ru-RU"/>
        </a:p>
      </dgm:t>
    </dgm:pt>
    <dgm:pt modelId="{89BA31AA-7718-4448-923C-23C616CFD509}" type="sibTrans" cxnId="{BB577DC5-44F8-490F-A2AD-8458148FA3D9}">
      <dgm:prSet/>
      <dgm:spPr/>
      <dgm:t>
        <a:bodyPr/>
        <a:lstStyle/>
        <a:p>
          <a:endParaRPr lang="ru-RU"/>
        </a:p>
      </dgm:t>
    </dgm:pt>
    <dgm:pt modelId="{2D324426-61BE-420E-A5F2-8B915DEEFB2D}" type="pres">
      <dgm:prSet presAssocID="{5E1E7D64-7E6E-444B-A9B3-659B865EFA75}" presName="linear" presStyleCnt="0">
        <dgm:presLayoutVars>
          <dgm:animLvl val="lvl"/>
          <dgm:resizeHandles val="exact"/>
        </dgm:presLayoutVars>
      </dgm:prSet>
      <dgm:spPr/>
    </dgm:pt>
    <dgm:pt modelId="{91B1EB8C-FF98-48A6-B784-C53782F9F6D5}" type="pres">
      <dgm:prSet presAssocID="{8482C520-85EB-4BBD-B4F9-F5980F706B1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0AA1B7-212F-4E52-A08E-B8EA43041351}" type="pres">
      <dgm:prSet presAssocID="{A009905F-8BF7-4E21-B795-3D894F477DEB}" presName="spacer" presStyleCnt="0"/>
      <dgm:spPr/>
    </dgm:pt>
    <dgm:pt modelId="{27CF6A04-9FBC-43FC-8601-AA4DE9BEF72A}" type="pres">
      <dgm:prSet presAssocID="{1464B707-8A9F-49D2-B76B-8FA1C9522A2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888D3C-2934-430A-B51F-7586DF4D1503}" type="pres">
      <dgm:prSet presAssocID="{9903E4EE-F457-4D89-BE03-181D11058D38}" presName="spacer" presStyleCnt="0"/>
      <dgm:spPr/>
    </dgm:pt>
    <dgm:pt modelId="{9BA30D9A-07EA-4906-8C50-549661EB31BB}" type="pres">
      <dgm:prSet presAssocID="{3E32B0FB-73CF-4EFB-8089-07D8180DA68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065DBE6-1CEA-43A0-BC9E-4A14C88B7912}" type="presOf" srcId="{8482C520-85EB-4BBD-B4F9-F5980F706B1B}" destId="{91B1EB8C-FF98-48A6-B784-C53782F9F6D5}" srcOrd="0" destOrd="0" presId="urn:microsoft.com/office/officeart/2005/8/layout/vList2"/>
    <dgm:cxn modelId="{F42363EB-C6E0-4903-931C-AB87F3A37E61}" srcId="{5E1E7D64-7E6E-444B-A9B3-659B865EFA75}" destId="{1464B707-8A9F-49D2-B76B-8FA1C9522A2B}" srcOrd="1" destOrd="0" parTransId="{086CE5B5-F804-41DF-A433-E34413EF96E7}" sibTransId="{9903E4EE-F457-4D89-BE03-181D11058D38}"/>
    <dgm:cxn modelId="{BB577DC5-44F8-490F-A2AD-8458148FA3D9}" srcId="{5E1E7D64-7E6E-444B-A9B3-659B865EFA75}" destId="{3E32B0FB-73CF-4EFB-8089-07D8180DA680}" srcOrd="2" destOrd="0" parTransId="{386CC662-8DE2-48B7-8B5B-27625D84FA58}" sibTransId="{89BA31AA-7718-4448-923C-23C616CFD509}"/>
    <dgm:cxn modelId="{A6BFE2DA-E4B2-41F5-9374-48ED80B97060}" type="presOf" srcId="{5E1E7D64-7E6E-444B-A9B3-659B865EFA75}" destId="{2D324426-61BE-420E-A5F2-8B915DEEFB2D}" srcOrd="0" destOrd="0" presId="urn:microsoft.com/office/officeart/2005/8/layout/vList2"/>
    <dgm:cxn modelId="{786D821C-7647-4DE2-84F8-ECCC50F80155}" type="presOf" srcId="{3E32B0FB-73CF-4EFB-8089-07D8180DA680}" destId="{9BA30D9A-07EA-4906-8C50-549661EB31BB}" srcOrd="0" destOrd="0" presId="urn:microsoft.com/office/officeart/2005/8/layout/vList2"/>
    <dgm:cxn modelId="{974A4AA0-C9DE-44AA-A228-4A4240E2868E}" srcId="{5E1E7D64-7E6E-444B-A9B3-659B865EFA75}" destId="{8482C520-85EB-4BBD-B4F9-F5980F706B1B}" srcOrd="0" destOrd="0" parTransId="{53DF4911-72EA-4A1F-99C8-B12655AB772D}" sibTransId="{A009905F-8BF7-4E21-B795-3D894F477DEB}"/>
    <dgm:cxn modelId="{398F6A32-D232-4462-9501-A071E6AFEB4D}" type="presOf" srcId="{1464B707-8A9F-49D2-B76B-8FA1C9522A2B}" destId="{27CF6A04-9FBC-43FC-8601-AA4DE9BEF72A}" srcOrd="0" destOrd="0" presId="urn:microsoft.com/office/officeart/2005/8/layout/vList2"/>
    <dgm:cxn modelId="{B6EDFF33-AFE7-4F52-BE79-D8CC68251044}" type="presParOf" srcId="{2D324426-61BE-420E-A5F2-8B915DEEFB2D}" destId="{91B1EB8C-FF98-48A6-B784-C53782F9F6D5}" srcOrd="0" destOrd="0" presId="urn:microsoft.com/office/officeart/2005/8/layout/vList2"/>
    <dgm:cxn modelId="{E4402229-B2C5-4613-B6F8-B46576287A71}" type="presParOf" srcId="{2D324426-61BE-420E-A5F2-8B915DEEFB2D}" destId="{AD0AA1B7-212F-4E52-A08E-B8EA43041351}" srcOrd="1" destOrd="0" presId="urn:microsoft.com/office/officeart/2005/8/layout/vList2"/>
    <dgm:cxn modelId="{FAC8A67F-6376-4D82-8FA2-FFF339C202D2}" type="presParOf" srcId="{2D324426-61BE-420E-A5F2-8B915DEEFB2D}" destId="{27CF6A04-9FBC-43FC-8601-AA4DE9BEF72A}" srcOrd="2" destOrd="0" presId="urn:microsoft.com/office/officeart/2005/8/layout/vList2"/>
    <dgm:cxn modelId="{7F13D01E-FFF7-464D-B302-6C3FD123643E}" type="presParOf" srcId="{2D324426-61BE-420E-A5F2-8B915DEEFB2D}" destId="{39888D3C-2934-430A-B51F-7586DF4D1503}" srcOrd="3" destOrd="0" presId="urn:microsoft.com/office/officeart/2005/8/layout/vList2"/>
    <dgm:cxn modelId="{130A09E3-2FC1-4D98-9AAA-6E92CB084D63}" type="presParOf" srcId="{2D324426-61BE-420E-A5F2-8B915DEEFB2D}" destId="{9BA30D9A-07EA-4906-8C50-549661EB31B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E1E7D64-7E6E-444B-A9B3-659B865EFA7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82C520-85EB-4BBD-B4F9-F5980F706B1B}">
      <dgm:prSet/>
      <dgm:spPr/>
      <dgm:t>
        <a:bodyPr/>
        <a:lstStyle/>
        <a:p>
          <a:pPr algn="ctr" rtl="0"/>
          <a:r>
            <a:rPr lang="ru-RU" dirty="0" smtClean="0"/>
            <a:t>Если k</a:t>
          </a:r>
          <a:r>
            <a:rPr lang="ru-RU" baseline="-25000" dirty="0" smtClean="0"/>
            <a:t>2</a:t>
          </a:r>
          <a:r>
            <a:rPr lang="ru-RU" dirty="0" smtClean="0"/>
            <a:t> по порядку величины сравнима с k</a:t>
          </a:r>
          <a:r>
            <a:rPr lang="ru-RU" baseline="-25000" dirty="0" smtClean="0"/>
            <a:t>-1</a:t>
          </a:r>
          <a:r>
            <a:rPr lang="ru-RU" dirty="0" smtClean="0"/>
            <a:t>, то тогда используется кинетика </a:t>
          </a:r>
          <a:r>
            <a:rPr lang="ru-RU" i="1" dirty="0" err="1" smtClean="0"/>
            <a:t>Бриггса</a:t>
          </a:r>
          <a:r>
            <a:rPr lang="ru-RU" i="1" dirty="0" smtClean="0"/>
            <a:t> и </a:t>
          </a:r>
          <a:r>
            <a:rPr lang="ru-RU" i="1" dirty="0" err="1" smtClean="0"/>
            <a:t>Холдейна</a:t>
          </a:r>
          <a:r>
            <a:rPr lang="ru-RU" i="1" dirty="0" smtClean="0"/>
            <a:t> или кинетика стационарности: </a:t>
          </a:r>
          <a:r>
            <a:rPr lang="ru-RU" dirty="0" smtClean="0"/>
            <a:t>когда количество образовавшегося фермент - субстратного комплекса равно количеству распавшегося. В этом случае уравнение начальной скорости ХФР будет следующим: </a:t>
          </a:r>
          <a:endParaRPr lang="ru-RU" dirty="0"/>
        </a:p>
      </dgm:t>
    </dgm:pt>
    <dgm:pt modelId="{53DF4911-72EA-4A1F-99C8-B12655AB772D}" type="parTrans" cxnId="{974A4AA0-C9DE-44AA-A228-4A4240E2868E}">
      <dgm:prSet/>
      <dgm:spPr/>
      <dgm:t>
        <a:bodyPr/>
        <a:lstStyle/>
        <a:p>
          <a:endParaRPr lang="ru-RU"/>
        </a:p>
      </dgm:t>
    </dgm:pt>
    <dgm:pt modelId="{A009905F-8BF7-4E21-B795-3D894F477DEB}" type="sibTrans" cxnId="{974A4AA0-C9DE-44AA-A228-4A4240E2868E}">
      <dgm:prSet/>
      <dgm:spPr/>
      <dgm:t>
        <a:bodyPr/>
        <a:lstStyle/>
        <a:p>
          <a:endParaRPr lang="ru-RU"/>
        </a:p>
      </dgm:t>
    </dgm:pt>
    <dgm:pt modelId="{1464B707-8A9F-49D2-B76B-8FA1C9522A2B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0"/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086CE5B5-F804-41DF-A433-E34413EF96E7}" type="parTrans" cxnId="{F42363EB-C6E0-4903-931C-AB87F3A37E61}">
      <dgm:prSet/>
      <dgm:spPr/>
      <dgm:t>
        <a:bodyPr/>
        <a:lstStyle/>
        <a:p>
          <a:endParaRPr lang="ru-RU"/>
        </a:p>
      </dgm:t>
    </dgm:pt>
    <dgm:pt modelId="{9903E4EE-F457-4D89-BE03-181D11058D38}" type="sibTrans" cxnId="{F42363EB-C6E0-4903-931C-AB87F3A37E61}">
      <dgm:prSet/>
      <dgm:spPr/>
      <dgm:t>
        <a:bodyPr/>
        <a:lstStyle/>
        <a:p>
          <a:endParaRPr lang="ru-RU"/>
        </a:p>
      </dgm:t>
    </dgm:pt>
    <dgm:pt modelId="{3E32B0FB-73CF-4EFB-8089-07D8180DA680}">
      <dgm:prSet/>
      <dgm:spPr/>
      <dgm:t>
        <a:bodyPr/>
        <a:lstStyle/>
        <a:p>
          <a:pPr rtl="0"/>
          <a:r>
            <a:rPr lang="ru-RU" dirty="0" smtClean="0"/>
            <a:t>где:   </a:t>
          </a:r>
          <a:r>
            <a:rPr lang="en-US" dirty="0" smtClean="0"/>
            <a:t>V </a:t>
          </a:r>
          <a:r>
            <a:rPr lang="ru-RU" dirty="0" smtClean="0"/>
            <a:t>– скорость ХФР;</a:t>
          </a:r>
        </a:p>
        <a:p>
          <a:r>
            <a:rPr lang="en-US" dirty="0" err="1" smtClean="0"/>
            <a:t>V</a:t>
          </a:r>
          <a:r>
            <a:rPr lang="en-US" baseline="-25000" dirty="0" err="1" smtClean="0"/>
            <a:t>max</a:t>
          </a:r>
          <a:r>
            <a:rPr lang="ru-RU" dirty="0" smtClean="0"/>
            <a:t> – максимальная скорость ХФР;</a:t>
          </a:r>
        </a:p>
        <a:p>
          <a:r>
            <a:rPr lang="en-US" dirty="0" smtClean="0"/>
            <a:t>K</a:t>
          </a:r>
          <a:r>
            <a:rPr lang="ru-RU" dirty="0" smtClean="0"/>
            <a:t>м – константа Михаэлиса;</a:t>
          </a:r>
        </a:p>
        <a:p>
          <a:r>
            <a:rPr lang="ru-RU" dirty="0" smtClean="0"/>
            <a:t>[S] – концентрация субстрата.</a:t>
          </a:r>
        </a:p>
        <a:p>
          <a:r>
            <a:rPr lang="ru-RU" dirty="0" smtClean="0"/>
            <a:t>[Е] – концентрация фермента;</a:t>
          </a:r>
        </a:p>
        <a:p>
          <a:r>
            <a:rPr lang="ru-RU" dirty="0" smtClean="0"/>
            <a:t>К</a:t>
          </a:r>
          <a:r>
            <a:rPr lang="ru-RU" baseline="-25000" dirty="0" smtClean="0"/>
            <a:t>1</a:t>
          </a:r>
          <a:r>
            <a:rPr lang="ru-RU" dirty="0" smtClean="0"/>
            <a:t> - константа диссоциации первой стадии (реакция второго порядка);</a:t>
          </a:r>
        </a:p>
      </dgm:t>
    </dgm:pt>
    <dgm:pt modelId="{386CC662-8DE2-48B7-8B5B-27625D84FA58}" type="parTrans" cxnId="{BB577DC5-44F8-490F-A2AD-8458148FA3D9}">
      <dgm:prSet/>
      <dgm:spPr/>
      <dgm:t>
        <a:bodyPr/>
        <a:lstStyle/>
        <a:p>
          <a:endParaRPr lang="ru-RU"/>
        </a:p>
      </dgm:t>
    </dgm:pt>
    <dgm:pt modelId="{89BA31AA-7718-4448-923C-23C616CFD509}" type="sibTrans" cxnId="{BB577DC5-44F8-490F-A2AD-8458148FA3D9}">
      <dgm:prSet/>
      <dgm:spPr/>
      <dgm:t>
        <a:bodyPr/>
        <a:lstStyle/>
        <a:p>
          <a:endParaRPr lang="ru-RU"/>
        </a:p>
      </dgm:t>
    </dgm:pt>
    <dgm:pt modelId="{2D324426-61BE-420E-A5F2-8B915DEEFB2D}" type="pres">
      <dgm:prSet presAssocID="{5E1E7D64-7E6E-444B-A9B3-659B865EFA75}" presName="linear" presStyleCnt="0">
        <dgm:presLayoutVars>
          <dgm:animLvl val="lvl"/>
          <dgm:resizeHandles val="exact"/>
        </dgm:presLayoutVars>
      </dgm:prSet>
      <dgm:spPr/>
    </dgm:pt>
    <dgm:pt modelId="{91B1EB8C-FF98-48A6-B784-C53782F9F6D5}" type="pres">
      <dgm:prSet presAssocID="{8482C520-85EB-4BBD-B4F9-F5980F706B1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0AA1B7-212F-4E52-A08E-B8EA43041351}" type="pres">
      <dgm:prSet presAssocID="{A009905F-8BF7-4E21-B795-3D894F477DEB}" presName="spacer" presStyleCnt="0"/>
      <dgm:spPr/>
    </dgm:pt>
    <dgm:pt modelId="{27CF6A04-9FBC-43FC-8601-AA4DE9BEF72A}" type="pres">
      <dgm:prSet presAssocID="{1464B707-8A9F-49D2-B76B-8FA1C9522A2B}" presName="parentText" presStyleLbl="node1" presStyleIdx="1" presStyleCnt="3" custScaleY="944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888D3C-2934-430A-B51F-7586DF4D1503}" type="pres">
      <dgm:prSet presAssocID="{9903E4EE-F457-4D89-BE03-181D11058D38}" presName="spacer" presStyleCnt="0"/>
      <dgm:spPr/>
    </dgm:pt>
    <dgm:pt modelId="{9BA30D9A-07EA-4906-8C50-549661EB31BB}" type="pres">
      <dgm:prSet presAssocID="{3E32B0FB-73CF-4EFB-8089-07D8180DA68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ADF7CF-7A30-4D0D-ADBC-004051062C2F}" type="presOf" srcId="{1464B707-8A9F-49D2-B76B-8FA1C9522A2B}" destId="{27CF6A04-9FBC-43FC-8601-AA4DE9BEF72A}" srcOrd="0" destOrd="0" presId="urn:microsoft.com/office/officeart/2005/8/layout/vList2"/>
    <dgm:cxn modelId="{BB577DC5-44F8-490F-A2AD-8458148FA3D9}" srcId="{5E1E7D64-7E6E-444B-A9B3-659B865EFA75}" destId="{3E32B0FB-73CF-4EFB-8089-07D8180DA680}" srcOrd="2" destOrd="0" parTransId="{386CC662-8DE2-48B7-8B5B-27625D84FA58}" sibTransId="{89BA31AA-7718-4448-923C-23C616CFD509}"/>
    <dgm:cxn modelId="{C49F2529-E66E-44B7-BCF6-EBAC935E30AF}" type="presOf" srcId="{3E32B0FB-73CF-4EFB-8089-07D8180DA680}" destId="{9BA30D9A-07EA-4906-8C50-549661EB31BB}" srcOrd="0" destOrd="0" presId="urn:microsoft.com/office/officeart/2005/8/layout/vList2"/>
    <dgm:cxn modelId="{42E5A7D0-FDA8-4E4C-91D9-319D5C90A6A7}" type="presOf" srcId="{8482C520-85EB-4BBD-B4F9-F5980F706B1B}" destId="{91B1EB8C-FF98-48A6-B784-C53782F9F6D5}" srcOrd="0" destOrd="0" presId="urn:microsoft.com/office/officeart/2005/8/layout/vList2"/>
    <dgm:cxn modelId="{F42363EB-C6E0-4903-931C-AB87F3A37E61}" srcId="{5E1E7D64-7E6E-444B-A9B3-659B865EFA75}" destId="{1464B707-8A9F-49D2-B76B-8FA1C9522A2B}" srcOrd="1" destOrd="0" parTransId="{086CE5B5-F804-41DF-A433-E34413EF96E7}" sibTransId="{9903E4EE-F457-4D89-BE03-181D11058D38}"/>
    <dgm:cxn modelId="{24816E4B-609E-40A5-B41E-37E08FD2DD4D}" type="presOf" srcId="{5E1E7D64-7E6E-444B-A9B3-659B865EFA75}" destId="{2D324426-61BE-420E-A5F2-8B915DEEFB2D}" srcOrd="0" destOrd="0" presId="urn:microsoft.com/office/officeart/2005/8/layout/vList2"/>
    <dgm:cxn modelId="{974A4AA0-C9DE-44AA-A228-4A4240E2868E}" srcId="{5E1E7D64-7E6E-444B-A9B3-659B865EFA75}" destId="{8482C520-85EB-4BBD-B4F9-F5980F706B1B}" srcOrd="0" destOrd="0" parTransId="{53DF4911-72EA-4A1F-99C8-B12655AB772D}" sibTransId="{A009905F-8BF7-4E21-B795-3D894F477DEB}"/>
    <dgm:cxn modelId="{C4AF6F8C-5933-434E-82EE-03E602E4025C}" type="presParOf" srcId="{2D324426-61BE-420E-A5F2-8B915DEEFB2D}" destId="{91B1EB8C-FF98-48A6-B784-C53782F9F6D5}" srcOrd="0" destOrd="0" presId="urn:microsoft.com/office/officeart/2005/8/layout/vList2"/>
    <dgm:cxn modelId="{785AC3AF-BDA0-4C07-BB65-5BBE70832F92}" type="presParOf" srcId="{2D324426-61BE-420E-A5F2-8B915DEEFB2D}" destId="{AD0AA1B7-212F-4E52-A08E-B8EA43041351}" srcOrd="1" destOrd="0" presId="urn:microsoft.com/office/officeart/2005/8/layout/vList2"/>
    <dgm:cxn modelId="{72A537CF-10E6-45BA-833B-CDFF2D03D628}" type="presParOf" srcId="{2D324426-61BE-420E-A5F2-8B915DEEFB2D}" destId="{27CF6A04-9FBC-43FC-8601-AA4DE9BEF72A}" srcOrd="2" destOrd="0" presId="urn:microsoft.com/office/officeart/2005/8/layout/vList2"/>
    <dgm:cxn modelId="{EC953B6E-820B-48A8-B8E3-A2A3E47AFD48}" type="presParOf" srcId="{2D324426-61BE-420E-A5F2-8B915DEEFB2D}" destId="{39888D3C-2934-430A-B51F-7586DF4D1503}" srcOrd="3" destOrd="0" presId="urn:microsoft.com/office/officeart/2005/8/layout/vList2"/>
    <dgm:cxn modelId="{05AB911A-F379-4B05-8548-CABFA19FFFCA}" type="presParOf" srcId="{2D324426-61BE-420E-A5F2-8B915DEEFB2D}" destId="{9BA30D9A-07EA-4906-8C50-549661EB31B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E1E7D64-7E6E-444B-A9B3-659B865EFA7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82C520-85EB-4BBD-B4F9-F5980F706B1B}">
      <dgm:prSet/>
      <dgm:spPr/>
      <dgm:t>
        <a:bodyPr/>
        <a:lstStyle/>
        <a:p>
          <a:pPr algn="ctr" rtl="0"/>
          <a:r>
            <a:rPr lang="ru-RU" dirty="0" smtClean="0"/>
            <a:t>Если в ХФР выполняется условие быстро устанавливающегося равновесия первой стадии и k</a:t>
          </a:r>
          <a:r>
            <a:rPr lang="ru-RU" baseline="-25000" dirty="0" smtClean="0"/>
            <a:t>2</a:t>
          </a:r>
          <a:r>
            <a:rPr lang="ru-RU" dirty="0" smtClean="0"/>
            <a:t>&lt;&lt;k</a:t>
          </a:r>
          <a:r>
            <a:rPr lang="ru-RU" baseline="-25000" dirty="0" smtClean="0"/>
            <a:t>1</a:t>
          </a:r>
          <a:r>
            <a:rPr lang="ru-RU" dirty="0" smtClean="0"/>
            <a:t>, k</a:t>
          </a:r>
          <a:r>
            <a:rPr lang="ru-RU" baseline="-25000" dirty="0" smtClean="0"/>
            <a:t>-1</a:t>
          </a:r>
          <a:r>
            <a:rPr lang="ru-RU" dirty="0" smtClean="0"/>
            <a:t>, то константа диссоциации К, которая будет найдена при исследовании зависимости скорости ХФР от концентрации субстрата, является константой диссоциации фермент - субстратного комплекса (первой стадии) </a:t>
          </a:r>
          <a:r>
            <a:rPr lang="ru-RU" dirty="0" err="1" smtClean="0"/>
            <a:t>К</a:t>
          </a:r>
          <a:r>
            <a:rPr lang="ru-RU" baseline="-25000" dirty="0" err="1" smtClean="0"/>
            <a:t>s</a:t>
          </a:r>
          <a:r>
            <a:rPr lang="ru-RU" dirty="0" err="1" smtClean="0"/>
            <a:t>.</a:t>
          </a:r>
          <a:r>
            <a:rPr lang="ru-RU" dirty="0" err="1" smtClean="0"/>
            <a:t>При</a:t>
          </a:r>
          <a:r>
            <a:rPr lang="ru-RU" dirty="0" smtClean="0"/>
            <a:t> выполнении условия стационарности: k</a:t>
          </a:r>
          <a:r>
            <a:rPr lang="ru-RU" baseline="-25000" dirty="0" smtClean="0"/>
            <a:t>2 </a:t>
          </a:r>
          <a:r>
            <a:rPr lang="ru-RU" dirty="0" smtClean="0"/>
            <a:t>= k</a:t>
          </a:r>
          <a:r>
            <a:rPr lang="ru-RU" baseline="-25000" dirty="0" smtClean="0"/>
            <a:t>1</a:t>
          </a:r>
          <a:r>
            <a:rPr lang="ru-RU" dirty="0" smtClean="0"/>
            <a:t>,</a:t>
          </a:r>
          <a:r>
            <a:rPr lang="ru-RU" baseline="-25000" dirty="0" smtClean="0"/>
            <a:t> </a:t>
          </a:r>
          <a:r>
            <a:rPr lang="ru-RU" dirty="0" smtClean="0"/>
            <a:t>(кинетика </a:t>
          </a:r>
          <a:r>
            <a:rPr lang="ru-RU" i="1" dirty="0" err="1" smtClean="0"/>
            <a:t>Бриггса</a:t>
          </a:r>
          <a:r>
            <a:rPr lang="ru-RU" i="1" dirty="0" smtClean="0"/>
            <a:t> и </a:t>
          </a:r>
          <a:r>
            <a:rPr lang="ru-RU" i="1" dirty="0" err="1" smtClean="0"/>
            <a:t>Холдейна</a:t>
          </a:r>
          <a:r>
            <a:rPr lang="ru-RU" i="1" dirty="0" smtClean="0"/>
            <a:t>)</a:t>
          </a:r>
          <a:r>
            <a:rPr lang="ru-RU" dirty="0" smtClean="0"/>
            <a:t>, найденная тем же способом константа будет </a:t>
          </a:r>
          <a:r>
            <a:rPr lang="ru-RU" i="1" dirty="0" smtClean="0"/>
            <a:t>являться константой Михаэлиса</a:t>
          </a:r>
          <a:r>
            <a:rPr lang="ru-RU" dirty="0" smtClean="0"/>
            <a:t>, где K</a:t>
          </a:r>
          <a:r>
            <a:rPr lang="ru-RU" baseline="-25000" dirty="0" smtClean="0"/>
            <a:t>M </a:t>
          </a:r>
          <a:r>
            <a:rPr lang="ru-RU" dirty="0" smtClean="0"/>
            <a:t>= (k</a:t>
          </a:r>
          <a:r>
            <a:rPr lang="ru-RU" baseline="-25000" dirty="0" smtClean="0"/>
            <a:t>-1</a:t>
          </a:r>
          <a:r>
            <a:rPr lang="ru-RU" dirty="0" smtClean="0"/>
            <a:t>+ k</a:t>
          </a:r>
          <a:r>
            <a:rPr lang="ru-RU" baseline="-25000" dirty="0" smtClean="0"/>
            <a:t>2</a:t>
          </a:r>
          <a:r>
            <a:rPr lang="ru-RU" dirty="0" smtClean="0"/>
            <a:t>)/ k</a:t>
          </a:r>
          <a:r>
            <a:rPr lang="ru-RU" baseline="-25000" dirty="0" smtClean="0"/>
            <a:t>1</a:t>
          </a:r>
          <a:r>
            <a:rPr lang="ru-RU" dirty="0" smtClean="0"/>
            <a:t>. </a:t>
          </a:r>
          <a:endParaRPr lang="ru-RU" dirty="0"/>
        </a:p>
      </dgm:t>
    </dgm:pt>
    <dgm:pt modelId="{53DF4911-72EA-4A1F-99C8-B12655AB772D}" type="parTrans" cxnId="{974A4AA0-C9DE-44AA-A228-4A4240E2868E}">
      <dgm:prSet/>
      <dgm:spPr/>
      <dgm:t>
        <a:bodyPr/>
        <a:lstStyle/>
        <a:p>
          <a:endParaRPr lang="ru-RU"/>
        </a:p>
      </dgm:t>
    </dgm:pt>
    <dgm:pt modelId="{A009905F-8BF7-4E21-B795-3D894F477DEB}" type="sibTrans" cxnId="{974A4AA0-C9DE-44AA-A228-4A4240E2868E}">
      <dgm:prSet/>
      <dgm:spPr/>
      <dgm:t>
        <a:bodyPr/>
        <a:lstStyle/>
        <a:p>
          <a:endParaRPr lang="ru-RU"/>
        </a:p>
      </dgm:t>
    </dgm:pt>
    <dgm:pt modelId="{3E32B0FB-73CF-4EFB-8089-07D8180DA680}">
      <dgm:prSet/>
      <dgm:spPr/>
      <dgm:t>
        <a:bodyPr/>
        <a:lstStyle/>
        <a:p>
          <a:pPr algn="ctr"/>
          <a:r>
            <a:rPr lang="ru-RU" dirty="0" smtClean="0"/>
            <a:t>В других реакциях, когда  k</a:t>
          </a:r>
          <a:r>
            <a:rPr lang="ru-RU" baseline="-25000" dirty="0" smtClean="0"/>
            <a:t>1</a:t>
          </a:r>
          <a:r>
            <a:rPr lang="ru-RU" dirty="0" smtClean="0"/>
            <a:t>&lt;&lt;k</a:t>
          </a:r>
          <a:r>
            <a:rPr lang="ru-RU" baseline="-25000" dirty="0" smtClean="0"/>
            <a:t>2,</a:t>
          </a:r>
          <a:r>
            <a:rPr lang="ru-RU" dirty="0" smtClean="0"/>
            <a:t> константа Михаэлиса равняется k</a:t>
          </a:r>
          <a:r>
            <a:rPr lang="ru-RU" baseline="-25000" dirty="0" smtClean="0"/>
            <a:t>2</a:t>
          </a:r>
          <a:r>
            <a:rPr lang="ru-RU" dirty="0" smtClean="0"/>
            <a:t>/k</a:t>
          </a:r>
          <a:r>
            <a:rPr lang="ru-RU" baseline="-25000" dirty="0" smtClean="0"/>
            <a:t>1</a:t>
          </a:r>
          <a:r>
            <a:rPr lang="ru-RU" dirty="0" smtClean="0"/>
            <a:t> и называется, согласно Ван </a:t>
          </a:r>
          <a:r>
            <a:rPr lang="ru-RU" dirty="0" err="1" smtClean="0"/>
            <a:t>Слайку</a:t>
          </a:r>
          <a:r>
            <a:rPr lang="ru-RU" dirty="0" smtClean="0"/>
            <a:t>, </a:t>
          </a:r>
          <a:r>
            <a:rPr lang="ru-RU" i="1" dirty="0" smtClean="0"/>
            <a:t>кинетической константой </a:t>
          </a:r>
          <a:r>
            <a:rPr lang="ru-RU" i="1" dirty="0" err="1" smtClean="0"/>
            <a:t>Кк</a:t>
          </a:r>
          <a:r>
            <a:rPr lang="ru-RU" i="1" dirty="0" smtClean="0"/>
            <a:t>.</a:t>
          </a:r>
        </a:p>
        <a:p>
          <a:pPr algn="ctr"/>
          <a:r>
            <a:rPr lang="ru-RU" dirty="0" smtClean="0"/>
            <a:t>При изменении условий реакции значение константы К также может изменяться. Так, например, в случае пероксидазы, при высокой концентрации субстрата - донора протонов, эта константа является кинетической константой (</a:t>
          </a:r>
          <a:r>
            <a:rPr lang="ru-RU" dirty="0" err="1" smtClean="0"/>
            <a:t>Кк</a:t>
          </a:r>
          <a:r>
            <a:rPr lang="ru-RU" dirty="0" smtClean="0"/>
            <a:t>). При уменьшении концентрации субстрата - донора протонов, константа превращается в константу Михаэлиса  - Км, а при очень низких уровнях субстрата - донора протонов получаем константу диссоциации фермент – субстратного комплекса - </a:t>
          </a:r>
          <a:r>
            <a:rPr lang="ru-RU" dirty="0" err="1" smtClean="0"/>
            <a:t>Кs</a:t>
          </a:r>
          <a:r>
            <a:rPr lang="ru-RU" dirty="0" smtClean="0"/>
            <a:t>. </a:t>
          </a:r>
        </a:p>
      </dgm:t>
    </dgm:pt>
    <dgm:pt modelId="{386CC662-8DE2-48B7-8B5B-27625D84FA58}" type="parTrans" cxnId="{BB577DC5-44F8-490F-A2AD-8458148FA3D9}">
      <dgm:prSet/>
      <dgm:spPr/>
      <dgm:t>
        <a:bodyPr/>
        <a:lstStyle/>
        <a:p>
          <a:endParaRPr lang="ru-RU"/>
        </a:p>
      </dgm:t>
    </dgm:pt>
    <dgm:pt modelId="{89BA31AA-7718-4448-923C-23C616CFD509}" type="sibTrans" cxnId="{BB577DC5-44F8-490F-A2AD-8458148FA3D9}">
      <dgm:prSet/>
      <dgm:spPr/>
      <dgm:t>
        <a:bodyPr/>
        <a:lstStyle/>
        <a:p>
          <a:endParaRPr lang="ru-RU"/>
        </a:p>
      </dgm:t>
    </dgm:pt>
    <dgm:pt modelId="{2D324426-61BE-420E-A5F2-8B915DEEFB2D}" type="pres">
      <dgm:prSet presAssocID="{5E1E7D64-7E6E-444B-A9B3-659B865EFA75}" presName="linear" presStyleCnt="0">
        <dgm:presLayoutVars>
          <dgm:animLvl val="lvl"/>
          <dgm:resizeHandles val="exact"/>
        </dgm:presLayoutVars>
      </dgm:prSet>
      <dgm:spPr/>
    </dgm:pt>
    <dgm:pt modelId="{91B1EB8C-FF98-48A6-B784-C53782F9F6D5}" type="pres">
      <dgm:prSet presAssocID="{8482C520-85EB-4BBD-B4F9-F5980F706B1B}" presName="parentText" presStyleLbl="node1" presStyleIdx="0" presStyleCnt="2" custLinFactY="-10516" custLinFactNeighborX="-89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0AA1B7-212F-4E52-A08E-B8EA43041351}" type="pres">
      <dgm:prSet presAssocID="{A009905F-8BF7-4E21-B795-3D894F477DEB}" presName="spacer" presStyleCnt="0"/>
      <dgm:spPr/>
    </dgm:pt>
    <dgm:pt modelId="{9BA30D9A-07EA-4906-8C50-549661EB31BB}" type="pres">
      <dgm:prSet presAssocID="{3E32B0FB-73CF-4EFB-8089-07D8180DA680}" presName="parentText" presStyleLbl="node1" presStyleIdx="1" presStyleCnt="2" custScaleY="118368" custLinFactNeighborX="893" custLinFactNeighborY="-5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577DC5-44F8-490F-A2AD-8458148FA3D9}" srcId="{5E1E7D64-7E6E-444B-A9B3-659B865EFA75}" destId="{3E32B0FB-73CF-4EFB-8089-07D8180DA680}" srcOrd="1" destOrd="0" parTransId="{386CC662-8DE2-48B7-8B5B-27625D84FA58}" sibTransId="{89BA31AA-7718-4448-923C-23C616CFD509}"/>
    <dgm:cxn modelId="{41FA1219-7676-41A1-98AB-35FE1FC6F06D}" type="presOf" srcId="{8482C520-85EB-4BBD-B4F9-F5980F706B1B}" destId="{91B1EB8C-FF98-48A6-B784-C53782F9F6D5}" srcOrd="0" destOrd="0" presId="urn:microsoft.com/office/officeart/2005/8/layout/vList2"/>
    <dgm:cxn modelId="{B8C1E173-0EF8-498E-93D4-4F53E55744AD}" type="presOf" srcId="{5E1E7D64-7E6E-444B-A9B3-659B865EFA75}" destId="{2D324426-61BE-420E-A5F2-8B915DEEFB2D}" srcOrd="0" destOrd="0" presId="urn:microsoft.com/office/officeart/2005/8/layout/vList2"/>
    <dgm:cxn modelId="{974A4AA0-C9DE-44AA-A228-4A4240E2868E}" srcId="{5E1E7D64-7E6E-444B-A9B3-659B865EFA75}" destId="{8482C520-85EB-4BBD-B4F9-F5980F706B1B}" srcOrd="0" destOrd="0" parTransId="{53DF4911-72EA-4A1F-99C8-B12655AB772D}" sibTransId="{A009905F-8BF7-4E21-B795-3D894F477DEB}"/>
    <dgm:cxn modelId="{14F3C3AE-6D91-49CB-B5C0-744439AE101D}" type="presOf" srcId="{3E32B0FB-73CF-4EFB-8089-07D8180DA680}" destId="{9BA30D9A-07EA-4906-8C50-549661EB31BB}" srcOrd="0" destOrd="0" presId="urn:microsoft.com/office/officeart/2005/8/layout/vList2"/>
    <dgm:cxn modelId="{CBD31125-7BF0-4CA2-A520-2DBD3EE09C0B}" type="presParOf" srcId="{2D324426-61BE-420E-A5F2-8B915DEEFB2D}" destId="{91B1EB8C-FF98-48A6-B784-C53782F9F6D5}" srcOrd="0" destOrd="0" presId="urn:microsoft.com/office/officeart/2005/8/layout/vList2"/>
    <dgm:cxn modelId="{FEACCCBA-82A8-4930-BE10-25E956CDA103}" type="presParOf" srcId="{2D324426-61BE-420E-A5F2-8B915DEEFB2D}" destId="{AD0AA1B7-212F-4E52-A08E-B8EA43041351}" srcOrd="1" destOrd="0" presId="urn:microsoft.com/office/officeart/2005/8/layout/vList2"/>
    <dgm:cxn modelId="{4C569590-6A3C-4F39-B1A6-EBF7B911C3E8}" type="presParOf" srcId="{2D324426-61BE-420E-A5F2-8B915DEEFB2D}" destId="{9BA30D9A-07EA-4906-8C50-549661EB31B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E8B85-18F6-4B09-A3B8-BAE10A9E0D3F}">
      <dsp:nvSpPr>
        <dsp:cNvPr id="0" name=""/>
        <dsp:cNvSpPr/>
      </dsp:nvSpPr>
      <dsp:spPr>
        <a:xfrm>
          <a:off x="0" y="143460"/>
          <a:ext cx="8280920" cy="1769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1. Скорость реакции возрастает прямо пропорционально ли-</a:t>
          </a:r>
          <a:r>
            <a:rPr lang="ru-RU" sz="2100" kern="1200" dirty="0" err="1" smtClean="0"/>
            <a:t>нейно</a:t>
          </a:r>
          <a:r>
            <a:rPr lang="ru-RU" sz="2100" kern="1200" dirty="0" smtClean="0"/>
            <a:t> увеличению субстрата. Порядок реакции в этом случае первый. Скорость реакции на данном отрезке достигает максимальной (</a:t>
          </a:r>
          <a:r>
            <a:rPr lang="en-US" sz="2100" kern="1200" dirty="0" err="1" smtClean="0"/>
            <a:t>V</a:t>
          </a:r>
          <a:r>
            <a:rPr lang="en-US" sz="2100" kern="1200" baseline="-25000" dirty="0" err="1" smtClean="0"/>
            <a:t>max</a:t>
          </a:r>
          <a:r>
            <a:rPr lang="ru-RU" sz="2100" kern="1200" dirty="0" smtClean="0"/>
            <a:t>), когда весь субстрат будет связан с ферментом, и константа ХФР будет соответствовать К</a:t>
          </a:r>
          <a:r>
            <a:rPr lang="en-US" sz="2100" kern="1200" dirty="0" smtClean="0"/>
            <a:t>s</a:t>
          </a:r>
          <a:r>
            <a:rPr lang="ru-RU" sz="2100" kern="1200" dirty="0" smtClean="0"/>
            <a:t>.</a:t>
          </a:r>
          <a:endParaRPr lang="ru-RU" sz="2100" kern="1200" dirty="0"/>
        </a:p>
      </dsp:txBody>
      <dsp:txXfrm>
        <a:off x="86357" y="229817"/>
        <a:ext cx="8108206" cy="1596325"/>
      </dsp:txXfrm>
    </dsp:sp>
    <dsp:sp modelId="{0F0D6BC9-D4B6-4F91-A51A-D85B30712607}">
      <dsp:nvSpPr>
        <dsp:cNvPr id="0" name=""/>
        <dsp:cNvSpPr/>
      </dsp:nvSpPr>
      <dsp:spPr>
        <a:xfrm>
          <a:off x="0" y="1972980"/>
          <a:ext cx="8280920" cy="1769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2. При нарастании концентрации субстрата, график меняется с прямой на параболу. . В этом случае порядок реакции становится дробным (п=1/ 2). В этой части реакции </a:t>
          </a:r>
          <a:r>
            <a:rPr lang="en-US" sz="2100" kern="1200" dirty="0" smtClean="0"/>
            <a:t>S</a:t>
          </a:r>
          <a:r>
            <a:rPr lang="ru-RU" sz="2100" kern="1200" dirty="0" smtClean="0"/>
            <a:t> расходуется, концентрация его уменьшается и становится [</a:t>
          </a:r>
          <a:r>
            <a:rPr lang="en-US" sz="2100" kern="1200" dirty="0" smtClean="0"/>
            <a:t>S</a:t>
          </a:r>
          <a:r>
            <a:rPr lang="ru-RU" sz="2100" kern="1200" dirty="0" smtClean="0"/>
            <a:t>] = Км, а скорость реакции равняется ½ от </a:t>
          </a:r>
          <a:r>
            <a:rPr lang="en-US" sz="2100" kern="1200" dirty="0" err="1" smtClean="0"/>
            <a:t>V</a:t>
          </a:r>
          <a:r>
            <a:rPr lang="en-US" sz="2100" kern="1200" baseline="-25000" dirty="0" err="1" smtClean="0"/>
            <a:t>max</a:t>
          </a:r>
          <a:r>
            <a:rPr lang="ru-RU" sz="2100" kern="1200" dirty="0" smtClean="0"/>
            <a:t>. </a:t>
          </a:r>
          <a:endParaRPr lang="ru-RU" sz="2100" kern="1200" dirty="0"/>
        </a:p>
      </dsp:txBody>
      <dsp:txXfrm>
        <a:off x="86357" y="2059337"/>
        <a:ext cx="8108206" cy="1596325"/>
      </dsp:txXfrm>
    </dsp:sp>
    <dsp:sp modelId="{6D3DF345-5DFA-49E0-B611-00378C8C7DD7}">
      <dsp:nvSpPr>
        <dsp:cNvPr id="0" name=""/>
        <dsp:cNvSpPr/>
      </dsp:nvSpPr>
      <dsp:spPr>
        <a:xfrm>
          <a:off x="0" y="3802500"/>
          <a:ext cx="8280920" cy="17690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3. При дальнейшем увеличении концентрации субстрата </a:t>
          </a:r>
          <a:r>
            <a:rPr lang="en-US" sz="2100" kern="1200" dirty="0" smtClean="0"/>
            <a:t>S</a:t>
          </a:r>
          <a:r>
            <a:rPr lang="ru-RU" sz="2100" kern="1200" dirty="0" smtClean="0"/>
            <a:t>, скорость реакции не увеличивается, а порядок реакции становится нулевым (</a:t>
          </a:r>
          <a:r>
            <a:rPr lang="en-US" sz="2100" kern="1200" dirty="0" smtClean="0"/>
            <a:t>n </a:t>
          </a:r>
          <a:r>
            <a:rPr lang="ru-RU" sz="2100" kern="1200" dirty="0" smtClean="0"/>
            <a:t>= 0), а скорость реакции </a:t>
          </a:r>
          <a:r>
            <a:rPr lang="en-US" sz="2100" kern="1200" dirty="0" smtClean="0"/>
            <a:t>V</a:t>
          </a:r>
          <a:r>
            <a:rPr lang="ru-RU" sz="2100" kern="1200" dirty="0" smtClean="0"/>
            <a:t>= </a:t>
          </a:r>
          <a:r>
            <a:rPr lang="en-US" sz="2100" kern="1200" dirty="0" err="1" smtClean="0"/>
            <a:t>const</a:t>
          </a:r>
          <a:r>
            <a:rPr lang="ru-RU" sz="2100" kern="1200" dirty="0" smtClean="0"/>
            <a:t>. </a:t>
          </a:r>
          <a:endParaRPr lang="ru-RU" sz="2100" kern="1200" dirty="0"/>
        </a:p>
      </dsp:txBody>
      <dsp:txXfrm>
        <a:off x="86357" y="3888857"/>
        <a:ext cx="8108206" cy="159632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E8B85-18F6-4B09-A3B8-BAE10A9E0D3F}">
      <dsp:nvSpPr>
        <dsp:cNvPr id="0" name=""/>
        <dsp:cNvSpPr/>
      </dsp:nvSpPr>
      <dsp:spPr>
        <a:xfrm>
          <a:off x="0" y="47698"/>
          <a:ext cx="8280920" cy="182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Это такая концентрация субстрата [</a:t>
          </a:r>
          <a:r>
            <a:rPr lang="en-US" sz="2700" kern="1200" dirty="0" smtClean="0"/>
            <a:t>S</a:t>
          </a:r>
          <a:r>
            <a:rPr lang="ru-RU" sz="2700" kern="1200" dirty="0" smtClean="0"/>
            <a:t>] при которой, скорость ХФР составляет ½ от максимальной.</a:t>
          </a:r>
        </a:p>
      </dsp:txBody>
      <dsp:txXfrm>
        <a:off x="88911" y="136609"/>
        <a:ext cx="8103098" cy="1643538"/>
      </dsp:txXfrm>
    </dsp:sp>
    <dsp:sp modelId="{0F0D6BC9-D4B6-4F91-A51A-D85B30712607}">
      <dsp:nvSpPr>
        <dsp:cNvPr id="0" name=""/>
        <dsp:cNvSpPr/>
      </dsp:nvSpPr>
      <dsp:spPr>
        <a:xfrm>
          <a:off x="0" y="1946819"/>
          <a:ext cx="8280920" cy="182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Значение констант для каждой ферментативной реакции определяется экспериментально и их значение зависит от </a:t>
          </a:r>
          <a:r>
            <a:rPr lang="en-US" sz="2700" kern="1200" dirty="0" smtClean="0"/>
            <a:t>pH </a:t>
          </a:r>
          <a:r>
            <a:rPr lang="ru-RU" sz="2700" kern="1200" dirty="0" smtClean="0"/>
            <a:t>- среды, температуры, присутствия ингибитора (активатора). </a:t>
          </a:r>
          <a:endParaRPr lang="ru-RU" sz="2700" kern="1200" dirty="0"/>
        </a:p>
      </dsp:txBody>
      <dsp:txXfrm>
        <a:off x="88911" y="2035730"/>
        <a:ext cx="8103098" cy="1643538"/>
      </dsp:txXfrm>
    </dsp:sp>
    <dsp:sp modelId="{6D3DF345-5DFA-49E0-B611-00378C8C7DD7}">
      <dsp:nvSpPr>
        <dsp:cNvPr id="0" name=""/>
        <dsp:cNvSpPr/>
      </dsp:nvSpPr>
      <dsp:spPr>
        <a:xfrm>
          <a:off x="0" y="3845940"/>
          <a:ext cx="8280920" cy="182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Если для фермента определена </a:t>
          </a:r>
          <a:r>
            <a:rPr lang="en-US" sz="2700" kern="1200" dirty="0" smtClean="0"/>
            <a:t>V max</a:t>
          </a:r>
          <a:r>
            <a:rPr lang="ru-RU" sz="2700" kern="1200" dirty="0" smtClean="0"/>
            <a:t> и Км, то можно рассчитать оптимальную концентрацию субстрата </a:t>
          </a:r>
          <a:r>
            <a:rPr lang="en-US" sz="2700" kern="1200" dirty="0" smtClean="0"/>
            <a:t>S</a:t>
          </a:r>
          <a:r>
            <a:rPr lang="ru-RU" sz="2700" kern="1200" dirty="0" smtClean="0"/>
            <a:t>.</a:t>
          </a:r>
          <a:endParaRPr lang="ru-RU" sz="2700" kern="1200" dirty="0"/>
        </a:p>
      </dsp:txBody>
      <dsp:txXfrm>
        <a:off x="88911" y="3934851"/>
        <a:ext cx="8103098" cy="164353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E8B85-18F6-4B09-A3B8-BAE10A9E0D3F}">
      <dsp:nvSpPr>
        <dsp:cNvPr id="0" name=""/>
        <dsp:cNvSpPr/>
      </dsp:nvSpPr>
      <dsp:spPr>
        <a:xfrm>
          <a:off x="0" y="47698"/>
          <a:ext cx="8280920" cy="182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Это такая концентрация субстрата [</a:t>
          </a:r>
          <a:r>
            <a:rPr lang="en-US" sz="2700" kern="1200" dirty="0" smtClean="0"/>
            <a:t>S</a:t>
          </a:r>
          <a:r>
            <a:rPr lang="ru-RU" sz="2700" kern="1200" dirty="0" smtClean="0"/>
            <a:t>] при которой, скорость ХФР составляет ½ от максимальной.</a:t>
          </a:r>
        </a:p>
      </dsp:txBody>
      <dsp:txXfrm>
        <a:off x="88911" y="136609"/>
        <a:ext cx="8103098" cy="1643538"/>
      </dsp:txXfrm>
    </dsp:sp>
    <dsp:sp modelId="{0F0D6BC9-D4B6-4F91-A51A-D85B30712607}">
      <dsp:nvSpPr>
        <dsp:cNvPr id="0" name=""/>
        <dsp:cNvSpPr/>
      </dsp:nvSpPr>
      <dsp:spPr>
        <a:xfrm>
          <a:off x="0" y="1946819"/>
          <a:ext cx="8280920" cy="182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Значение констант для каждой ферментативной реакции определяется экспериментально и их значение зависит от </a:t>
          </a:r>
          <a:r>
            <a:rPr lang="en-US" sz="2700" kern="1200" dirty="0" smtClean="0"/>
            <a:t>pH </a:t>
          </a:r>
          <a:r>
            <a:rPr lang="ru-RU" sz="2700" kern="1200" dirty="0" smtClean="0"/>
            <a:t>- среды, температуры, присутствия ингибитора (активатора). </a:t>
          </a:r>
          <a:endParaRPr lang="ru-RU" sz="2700" kern="1200" dirty="0"/>
        </a:p>
      </dsp:txBody>
      <dsp:txXfrm>
        <a:off x="88911" y="2035730"/>
        <a:ext cx="8103098" cy="1643538"/>
      </dsp:txXfrm>
    </dsp:sp>
    <dsp:sp modelId="{6D3DF345-5DFA-49E0-B611-00378C8C7DD7}">
      <dsp:nvSpPr>
        <dsp:cNvPr id="0" name=""/>
        <dsp:cNvSpPr/>
      </dsp:nvSpPr>
      <dsp:spPr>
        <a:xfrm>
          <a:off x="0" y="3845940"/>
          <a:ext cx="8280920" cy="182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Если для фермента определена </a:t>
          </a:r>
          <a:r>
            <a:rPr lang="en-US" sz="2700" kern="1200" dirty="0" smtClean="0"/>
            <a:t>V max</a:t>
          </a:r>
          <a:r>
            <a:rPr lang="ru-RU" sz="2700" kern="1200" dirty="0" smtClean="0"/>
            <a:t> и Км, то можно рассчитать оптимальную концентрацию субстрата </a:t>
          </a:r>
          <a:r>
            <a:rPr lang="en-US" sz="2700" kern="1200" dirty="0" smtClean="0"/>
            <a:t>S</a:t>
          </a:r>
          <a:r>
            <a:rPr lang="ru-RU" sz="2700" kern="1200" dirty="0" smtClean="0"/>
            <a:t>.</a:t>
          </a:r>
          <a:endParaRPr lang="ru-RU" sz="2700" kern="1200" dirty="0"/>
        </a:p>
      </dsp:txBody>
      <dsp:txXfrm>
        <a:off x="88911" y="3934851"/>
        <a:ext cx="8103098" cy="164353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DB47A5-BBC3-436D-BB92-FA96505C0394}">
      <dsp:nvSpPr>
        <dsp:cNvPr id="0" name=""/>
        <dsp:cNvSpPr/>
      </dsp:nvSpPr>
      <dsp:spPr>
        <a:xfrm>
          <a:off x="0" y="62577"/>
          <a:ext cx="5760640" cy="2120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Определение обратных значений (1/</a:t>
          </a:r>
          <a:r>
            <a:rPr lang="en-US" sz="2500" kern="1200" dirty="0" smtClean="0"/>
            <a:t>V</a:t>
          </a:r>
          <a:r>
            <a:rPr lang="ru-RU" sz="2500" kern="1200" dirty="0" smtClean="0"/>
            <a:t>) скорости ХФР в координатах </a:t>
          </a:r>
          <a:r>
            <a:rPr lang="ru-RU" sz="2500" kern="1200" dirty="0" err="1" smtClean="0"/>
            <a:t>Лайнуивера</a:t>
          </a:r>
          <a:r>
            <a:rPr lang="ru-RU" sz="2500" kern="1200" dirty="0" smtClean="0"/>
            <a:t> – </a:t>
          </a:r>
          <a:r>
            <a:rPr lang="ru-RU" sz="2500" kern="1200" dirty="0" err="1" smtClean="0"/>
            <a:t>Берка</a:t>
          </a:r>
          <a:r>
            <a:rPr lang="ru-RU" sz="2500" kern="1200" dirty="0" smtClean="0"/>
            <a:t> ведется по формуле </a:t>
          </a:r>
          <a:endParaRPr lang="ru-RU" sz="2500" kern="1200" dirty="0"/>
        </a:p>
      </dsp:txBody>
      <dsp:txXfrm>
        <a:off x="103520" y="166097"/>
        <a:ext cx="5553600" cy="1913585"/>
      </dsp:txXfrm>
    </dsp:sp>
    <dsp:sp modelId="{F7E6F332-AB3D-4D31-935A-C83FB8D872EB}">
      <dsp:nvSpPr>
        <dsp:cNvPr id="0" name=""/>
        <dsp:cNvSpPr/>
      </dsp:nvSpPr>
      <dsp:spPr>
        <a:xfrm>
          <a:off x="0" y="2212297"/>
          <a:ext cx="5760640" cy="890195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>
        <a:off x="43456" y="2255753"/>
        <a:ext cx="5673728" cy="803283"/>
      </dsp:txXfrm>
    </dsp:sp>
    <dsp:sp modelId="{612C264F-6AD9-43B9-B096-89ECD6EA7E26}">
      <dsp:nvSpPr>
        <dsp:cNvPr id="0" name=""/>
        <dsp:cNvSpPr/>
      </dsp:nvSpPr>
      <dsp:spPr>
        <a:xfrm>
          <a:off x="0" y="3217397"/>
          <a:ext cx="5760640" cy="2120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где:  </a:t>
          </a:r>
          <a:r>
            <a:rPr lang="en-US" sz="2500" kern="1200" dirty="0" smtClean="0"/>
            <a:t>V </a:t>
          </a:r>
          <a:r>
            <a:rPr lang="ru-RU" sz="2500" kern="1200" dirty="0" smtClean="0"/>
            <a:t>– скорость ХФР;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V</a:t>
          </a:r>
          <a:r>
            <a:rPr lang="en-US" sz="2500" kern="1200" baseline="-25000" dirty="0" err="1" smtClean="0"/>
            <a:t>max</a:t>
          </a:r>
          <a:r>
            <a:rPr lang="ru-RU" sz="2500" kern="1200" dirty="0" smtClean="0"/>
            <a:t> – максимальная скорость ХФР;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K</a:t>
          </a:r>
          <a:r>
            <a:rPr lang="ru-RU" sz="2500" kern="1200" dirty="0" smtClean="0"/>
            <a:t>м – константа Михаэлиса;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[S] – концентрация субстрата.</a:t>
          </a:r>
          <a:endParaRPr lang="ru-RU" sz="2500" kern="1200" dirty="0"/>
        </a:p>
      </dsp:txBody>
      <dsp:txXfrm>
        <a:off x="103520" y="3320917"/>
        <a:ext cx="5553600" cy="191358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2C264F-6AD9-43B9-B096-89ECD6EA7E26}">
      <dsp:nvSpPr>
        <dsp:cNvPr id="0" name=""/>
        <dsp:cNvSpPr/>
      </dsp:nvSpPr>
      <dsp:spPr>
        <a:xfrm>
          <a:off x="0" y="104136"/>
          <a:ext cx="8316924" cy="4239128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206937" y="311073"/>
        <a:ext cx="7903050" cy="3825254"/>
      </dsp:txXfrm>
    </dsp:sp>
    <dsp:sp modelId="{3DE69719-D387-41C0-909A-76BB7B166F21}">
      <dsp:nvSpPr>
        <dsp:cNvPr id="0" name=""/>
        <dsp:cNvSpPr/>
      </dsp:nvSpPr>
      <dsp:spPr>
        <a:xfrm>
          <a:off x="0" y="4416447"/>
          <a:ext cx="8316924" cy="1105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Рисунок - График зависимости скорости ферментативной реакции от концентрации субстрата </a:t>
          </a:r>
          <a:r>
            <a:rPr lang="en-US" sz="2100" kern="1200" dirty="0" smtClean="0"/>
            <a:t>S </a:t>
          </a:r>
          <a:r>
            <a:rPr lang="ru-RU" sz="2100" kern="1200" dirty="0" smtClean="0"/>
            <a:t>по методу </a:t>
          </a:r>
          <a:r>
            <a:rPr lang="ru-RU" sz="2100" kern="1200" dirty="0" err="1" smtClean="0"/>
            <a:t>Лайнуивера</a:t>
          </a:r>
          <a:r>
            <a:rPr lang="ru-RU" sz="2100" kern="1200" dirty="0" smtClean="0"/>
            <a:t> – </a:t>
          </a:r>
          <a:r>
            <a:rPr lang="ru-RU" sz="2100" kern="1200" dirty="0" err="1" smtClean="0"/>
            <a:t>Берка</a:t>
          </a:r>
          <a:r>
            <a:rPr lang="ru-RU" sz="2100" kern="1200" dirty="0" smtClean="0"/>
            <a:t>.</a:t>
          </a:r>
          <a:endParaRPr lang="ru-RU" sz="2100" kern="1200" dirty="0"/>
        </a:p>
      </dsp:txBody>
      <dsp:txXfrm>
        <a:off x="53973" y="4470420"/>
        <a:ext cx="8208978" cy="9977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ED866-976A-45B2-B8FE-115A24EEA24B}">
      <dsp:nvSpPr>
        <dsp:cNvPr id="0" name=""/>
        <dsp:cNvSpPr/>
      </dsp:nvSpPr>
      <dsp:spPr>
        <a:xfrm>
          <a:off x="0" y="108"/>
          <a:ext cx="8568444" cy="63569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/>
            <a:t>Постулаты выполнения уравнения Михаэлиса - Ментена:</a:t>
          </a:r>
          <a:endParaRPr lang="ru-RU" sz="2000" kern="1200" dirty="0" smtClean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в ходе реакции образуется кинетически устойчивый фермент-субстратный комплекс, который существует в определенной концентрации в течении определенного времени;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определяемая с помощью уравнения константа </a:t>
          </a:r>
          <a:r>
            <a:rPr lang="ru-RU" sz="2000" kern="1200" dirty="0" err="1" smtClean="0"/>
            <a:t>Кs</a:t>
          </a:r>
          <a:r>
            <a:rPr lang="ru-RU" sz="2000" kern="1200" dirty="0" smtClean="0"/>
            <a:t> является константой диссоциации фермент-субстратного комплекса: это справедливо, только если k</a:t>
          </a:r>
          <a:r>
            <a:rPr lang="ru-RU" sz="2000" kern="1200" baseline="-25000" dirty="0" smtClean="0"/>
            <a:t>2</a:t>
          </a:r>
          <a:r>
            <a:rPr lang="ru-RU" sz="2000" kern="1200" dirty="0" smtClean="0"/>
            <a:t>&lt;&lt; k</a:t>
          </a:r>
          <a:r>
            <a:rPr lang="ru-RU" sz="2000" kern="1200" baseline="-25000" dirty="0" smtClean="0"/>
            <a:t>1</a:t>
          </a:r>
          <a:r>
            <a:rPr lang="ru-RU" sz="2000" kern="1200" dirty="0" smtClean="0"/>
            <a:t>, k</a:t>
          </a:r>
          <a:r>
            <a:rPr lang="ru-RU" sz="2000" kern="1200" baseline="-25000" dirty="0" smtClean="0"/>
            <a:t>-1;</a:t>
          </a:r>
          <a:r>
            <a:rPr lang="ru-RU" sz="2000" kern="1200" dirty="0" smtClean="0"/>
            <a:t>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концентрация субстрата не меняется в ходе реакции, то есть [S] = [S]</a:t>
          </a:r>
          <a:r>
            <a:rPr lang="ru-RU" sz="2000" kern="1200" baseline="-25000" dirty="0" smtClean="0"/>
            <a:t>0</a:t>
          </a:r>
          <a:r>
            <a:rPr lang="ru-RU" sz="2000" kern="1200" dirty="0" smtClean="0"/>
            <a:t>;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продукт реакции быстро отщепляется от фермента, то есть реакция </a:t>
          </a:r>
          <a:r>
            <a:rPr lang="ru-RU" sz="2000" kern="1200" dirty="0" err="1" smtClean="0"/>
            <a:t>двухстадийная</a:t>
          </a:r>
          <a:r>
            <a:rPr lang="ru-RU" sz="2000" kern="1200" dirty="0" smtClean="0"/>
            <a:t>;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вторая стадия реакции необратима. Так как это практически не выполнимо, мы принимаем во внимание только начальные скорости ХФР;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с каждым активным центром фермента связывается только одна молекула субстрата;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- для всех реагирующих веществ вместо активностей можно использовать их концентрации.</a:t>
          </a:r>
          <a:endParaRPr lang="ru-RU" sz="2000" kern="1200" dirty="0"/>
        </a:p>
      </dsp:txBody>
      <dsp:txXfrm>
        <a:off x="310321" y="310429"/>
        <a:ext cx="7947802" cy="5736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ED866-976A-45B2-B8FE-115A24EEA24B}">
      <dsp:nvSpPr>
        <dsp:cNvPr id="0" name=""/>
        <dsp:cNvSpPr/>
      </dsp:nvSpPr>
      <dsp:spPr>
        <a:xfrm>
          <a:off x="0" y="1650421"/>
          <a:ext cx="8568444" cy="31136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i="1" kern="1200" dirty="0" smtClean="0"/>
            <a:t>Первый постулат:</a:t>
          </a:r>
          <a:endParaRPr lang="ru-RU" sz="3000" kern="1200" dirty="0" smtClean="0"/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в </a:t>
          </a:r>
          <a:r>
            <a:rPr lang="ru-RU" sz="3000" kern="1200" dirty="0" smtClean="0"/>
            <a:t>ходе реакции образуется кинетически устойчивый фермент-субстратный комплекс, который существует в определенной концентрации в течении определенного </a:t>
          </a:r>
          <a:r>
            <a:rPr lang="ru-RU" sz="3000" kern="1200" dirty="0" smtClean="0"/>
            <a:t>времени. </a:t>
          </a:r>
          <a:endParaRPr lang="ru-RU" sz="3000" kern="1200" dirty="0" smtClean="0"/>
        </a:p>
      </dsp:txBody>
      <dsp:txXfrm>
        <a:off x="151994" y="1802415"/>
        <a:ext cx="8264456" cy="28096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ED866-976A-45B2-B8FE-115A24EEA24B}">
      <dsp:nvSpPr>
        <dsp:cNvPr id="0" name=""/>
        <dsp:cNvSpPr/>
      </dsp:nvSpPr>
      <dsp:spPr>
        <a:xfrm>
          <a:off x="0" y="1590974"/>
          <a:ext cx="8568444" cy="32446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1. Теория </a:t>
          </a:r>
          <a:r>
            <a:rPr lang="ru-RU" sz="3000" kern="1200" dirty="0" smtClean="0"/>
            <a:t>образования кинетически устойчивого фермент-субстратного комплекса.</a:t>
          </a:r>
        </a:p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2. </a:t>
          </a:r>
          <a:r>
            <a:rPr lang="ru-RU" sz="3000" i="1" kern="1200" dirty="0" smtClean="0"/>
            <a:t>Теория телекинетических взаимодействий.</a:t>
          </a:r>
        </a:p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2. </a:t>
          </a:r>
          <a:r>
            <a:rPr lang="ru-RU" sz="3000" i="1" kern="1200" dirty="0" smtClean="0"/>
            <a:t>Теория упругих столкновений. </a:t>
          </a:r>
          <a:endParaRPr lang="ru-RU" sz="3000" kern="1200" dirty="0" smtClean="0"/>
        </a:p>
      </dsp:txBody>
      <dsp:txXfrm>
        <a:off x="158392" y="1749366"/>
        <a:ext cx="8251660" cy="29278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1EB8C-FF98-48A6-B784-C53782F9F6D5}">
      <dsp:nvSpPr>
        <dsp:cNvPr id="0" name=""/>
        <dsp:cNvSpPr/>
      </dsp:nvSpPr>
      <dsp:spPr>
        <a:xfrm>
          <a:off x="0" y="18860"/>
          <a:ext cx="8064896" cy="18673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Стационарная кинетика </a:t>
          </a:r>
          <a:r>
            <a:rPr lang="ru-RU" sz="2100" b="1" kern="1200" dirty="0" err="1" smtClean="0"/>
            <a:t>Бриггса</a:t>
          </a:r>
          <a:r>
            <a:rPr lang="ru-RU" sz="2100" b="1" kern="1200" dirty="0" smtClean="0"/>
            <a:t> и </a:t>
          </a:r>
          <a:r>
            <a:rPr lang="ru-RU" sz="2100" b="1" kern="1200" dirty="0" err="1" smtClean="0"/>
            <a:t>Холдейна</a:t>
          </a:r>
          <a:r>
            <a:rPr lang="ru-RU" sz="2100" b="1" i="1" kern="1200" dirty="0" smtClean="0"/>
            <a:t> </a:t>
          </a:r>
          <a:r>
            <a:rPr lang="ru-RU" sz="2100" b="1" kern="1200" dirty="0" smtClean="0"/>
            <a:t>(обоснование второго постулата)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1" kern="1200" dirty="0" smtClean="0"/>
            <a:t>Второй постулат </a:t>
          </a:r>
          <a:r>
            <a:rPr lang="ru-RU" sz="2100" kern="1200" dirty="0" smtClean="0"/>
            <a:t>формулирует, что константа </a:t>
          </a:r>
          <a:r>
            <a:rPr lang="ru-RU" sz="2100" kern="1200" dirty="0" err="1" smtClean="0"/>
            <a:t>Кs</a:t>
          </a:r>
          <a:r>
            <a:rPr lang="ru-RU" sz="2100" kern="1200" dirty="0" smtClean="0"/>
            <a:t> в уравнении М-М является константой диссоциации фермент-субстратного комплекса</a:t>
          </a:r>
          <a:endParaRPr lang="ru-RU" sz="2100" kern="1200" dirty="0"/>
        </a:p>
      </dsp:txBody>
      <dsp:txXfrm>
        <a:off x="91155" y="110015"/>
        <a:ext cx="7882586" cy="1685009"/>
      </dsp:txXfrm>
    </dsp:sp>
    <dsp:sp modelId="{27CF6A04-9FBC-43FC-8601-AA4DE9BEF72A}">
      <dsp:nvSpPr>
        <dsp:cNvPr id="0" name=""/>
        <dsp:cNvSpPr/>
      </dsp:nvSpPr>
      <dsp:spPr>
        <a:xfrm>
          <a:off x="0" y="1946660"/>
          <a:ext cx="8064896" cy="18673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Бриггс</a:t>
          </a:r>
          <a:r>
            <a:rPr lang="ru-RU" sz="2100" kern="1200" dirty="0" smtClean="0"/>
            <a:t> и </a:t>
          </a:r>
          <a:r>
            <a:rPr lang="ru-RU" sz="2100" kern="1200" dirty="0" err="1" smtClean="0"/>
            <a:t>Холдейн</a:t>
          </a:r>
          <a:r>
            <a:rPr lang="ru-RU" sz="2100" kern="1200" dirty="0" smtClean="0"/>
            <a:t> в 1925 году доказали, что исходное уравнение Михаэлиса - Ментена справедливо только при условии k</a:t>
          </a:r>
          <a:r>
            <a:rPr lang="ru-RU" sz="2100" kern="1200" baseline="-25000" dirty="0" smtClean="0"/>
            <a:t>2</a:t>
          </a:r>
          <a:r>
            <a:rPr lang="ru-RU" sz="2100" kern="1200" dirty="0" smtClean="0"/>
            <a:t>&lt;&lt; k</a:t>
          </a:r>
          <a:r>
            <a:rPr lang="ru-RU" sz="2100" kern="1200" baseline="-25000" dirty="0" smtClean="0"/>
            <a:t>1</a:t>
          </a:r>
          <a:r>
            <a:rPr lang="ru-RU" sz="2100" kern="1200" dirty="0" smtClean="0"/>
            <a:t>, </a:t>
          </a:r>
          <a:r>
            <a:rPr lang="ru-RU" sz="2100" kern="1200" dirty="0" smtClean="0"/>
            <a:t>k</a:t>
          </a:r>
          <a:r>
            <a:rPr lang="ru-RU" sz="2100" kern="1200" baseline="-25000" dirty="0" smtClean="0"/>
            <a:t>-1</a:t>
          </a:r>
          <a:r>
            <a:rPr lang="ru-RU" sz="2100" kern="1200" dirty="0" smtClean="0"/>
            <a:t>, т. е. когда равновесие первой стадии </a:t>
          </a:r>
        </a:p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(Е + S &lt;=&gt; ES) устанавливается очень быстро по сравнению со скоростью установления равновесия второй стадии. </a:t>
          </a:r>
          <a:endParaRPr lang="ru-RU" sz="2100" kern="1200" dirty="0"/>
        </a:p>
      </dsp:txBody>
      <dsp:txXfrm>
        <a:off x="91155" y="2037815"/>
        <a:ext cx="7882586" cy="1685009"/>
      </dsp:txXfrm>
    </dsp:sp>
    <dsp:sp modelId="{9BA30D9A-07EA-4906-8C50-549661EB31BB}">
      <dsp:nvSpPr>
        <dsp:cNvPr id="0" name=""/>
        <dsp:cNvSpPr/>
      </dsp:nvSpPr>
      <dsp:spPr>
        <a:xfrm>
          <a:off x="0" y="3874460"/>
          <a:ext cx="8064896" cy="18673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Такие кинетические механизмы, подчиняющиеся начальному условию Михаэлиса-Ментен и имеющие одну медленную стадию, относительно которой равновесия во всех других стадиях устанавливаются быстро, называются </a:t>
          </a:r>
          <a:r>
            <a:rPr lang="ru-RU" sz="2100" i="1" kern="1200" smtClean="0"/>
            <a:t>"быстрым равновесием".</a:t>
          </a:r>
          <a:r>
            <a:rPr lang="ru-RU" sz="2100" kern="1200" smtClean="0"/>
            <a:t> </a:t>
          </a:r>
          <a:endParaRPr lang="ru-RU" sz="2100" kern="1200"/>
        </a:p>
      </dsp:txBody>
      <dsp:txXfrm>
        <a:off x="91155" y="3965615"/>
        <a:ext cx="7882586" cy="168500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1EB8C-FF98-48A6-B784-C53782F9F6D5}">
      <dsp:nvSpPr>
        <dsp:cNvPr id="0" name=""/>
        <dsp:cNvSpPr/>
      </dsp:nvSpPr>
      <dsp:spPr>
        <a:xfrm>
          <a:off x="0" y="27515"/>
          <a:ext cx="8064896" cy="190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Если k</a:t>
          </a:r>
          <a:r>
            <a:rPr lang="ru-RU" sz="1500" kern="1200" baseline="-25000" dirty="0" smtClean="0"/>
            <a:t>2</a:t>
          </a:r>
          <a:r>
            <a:rPr lang="ru-RU" sz="1500" kern="1200" dirty="0" smtClean="0"/>
            <a:t> по порядку величины сравнима с k</a:t>
          </a:r>
          <a:r>
            <a:rPr lang="ru-RU" sz="1500" kern="1200" baseline="-25000" dirty="0" smtClean="0"/>
            <a:t>-1</a:t>
          </a:r>
          <a:r>
            <a:rPr lang="ru-RU" sz="1500" kern="1200" dirty="0" smtClean="0"/>
            <a:t>, то тогда используется кинетика </a:t>
          </a:r>
          <a:r>
            <a:rPr lang="ru-RU" sz="1500" i="1" kern="1200" dirty="0" err="1" smtClean="0"/>
            <a:t>Бриггса</a:t>
          </a:r>
          <a:r>
            <a:rPr lang="ru-RU" sz="1500" i="1" kern="1200" dirty="0" smtClean="0"/>
            <a:t> и </a:t>
          </a:r>
          <a:r>
            <a:rPr lang="ru-RU" sz="1500" i="1" kern="1200" dirty="0" err="1" smtClean="0"/>
            <a:t>Холдейна</a:t>
          </a:r>
          <a:r>
            <a:rPr lang="ru-RU" sz="1500" i="1" kern="1200" dirty="0" smtClean="0"/>
            <a:t> или кинетика стационарности: </a:t>
          </a:r>
          <a:r>
            <a:rPr lang="ru-RU" sz="1500" kern="1200" dirty="0" smtClean="0"/>
            <a:t>когда количество образовавшегося фермент - субстратного комплекса равно количеству распавшегося. В этом случае уравнение начальной скорости ХФР будет следующим: </a:t>
          </a:r>
          <a:endParaRPr lang="ru-RU" sz="1500" kern="1200" dirty="0"/>
        </a:p>
      </dsp:txBody>
      <dsp:txXfrm>
        <a:off x="93168" y="120683"/>
        <a:ext cx="7878560" cy="1722226"/>
      </dsp:txXfrm>
    </dsp:sp>
    <dsp:sp modelId="{27CF6A04-9FBC-43FC-8601-AA4DE9BEF72A}">
      <dsp:nvSpPr>
        <dsp:cNvPr id="0" name=""/>
        <dsp:cNvSpPr/>
      </dsp:nvSpPr>
      <dsp:spPr>
        <a:xfrm>
          <a:off x="0" y="1979278"/>
          <a:ext cx="8064896" cy="1802083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/>
          </a:r>
          <a:br>
            <a:rPr lang="ru-RU" sz="1500" kern="1200" dirty="0" smtClean="0"/>
          </a:br>
          <a:r>
            <a:rPr lang="ru-RU" sz="1500" kern="1200" dirty="0" smtClean="0"/>
            <a:t/>
          </a:r>
          <a:br>
            <a:rPr lang="ru-RU" sz="1500" kern="1200" dirty="0" smtClean="0"/>
          </a:br>
          <a:endParaRPr lang="ru-RU" sz="1500" kern="1200" dirty="0"/>
        </a:p>
      </dsp:txBody>
      <dsp:txXfrm>
        <a:off x="87970" y="2067248"/>
        <a:ext cx="7888956" cy="1626143"/>
      </dsp:txXfrm>
    </dsp:sp>
    <dsp:sp modelId="{9BA30D9A-07EA-4906-8C50-549661EB31BB}">
      <dsp:nvSpPr>
        <dsp:cNvPr id="0" name=""/>
        <dsp:cNvSpPr/>
      </dsp:nvSpPr>
      <dsp:spPr>
        <a:xfrm>
          <a:off x="0" y="3824561"/>
          <a:ext cx="8064896" cy="190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где:   </a:t>
          </a:r>
          <a:r>
            <a:rPr lang="en-US" sz="1500" kern="1200" dirty="0" smtClean="0"/>
            <a:t>V </a:t>
          </a:r>
          <a:r>
            <a:rPr lang="ru-RU" sz="1500" kern="1200" dirty="0" smtClean="0"/>
            <a:t>– скорость ХФР;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V</a:t>
          </a:r>
          <a:r>
            <a:rPr lang="en-US" sz="1500" kern="1200" baseline="-25000" dirty="0" err="1" smtClean="0"/>
            <a:t>max</a:t>
          </a:r>
          <a:r>
            <a:rPr lang="ru-RU" sz="1500" kern="1200" dirty="0" smtClean="0"/>
            <a:t> – максимальная скорость ХФР;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K</a:t>
          </a:r>
          <a:r>
            <a:rPr lang="ru-RU" sz="1500" kern="1200" dirty="0" smtClean="0"/>
            <a:t>м – константа Михаэлиса;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[S] – концентрация субстрата.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[Е] – концентрация фермента;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</a:t>
          </a:r>
          <a:r>
            <a:rPr lang="ru-RU" sz="1500" kern="1200" baseline="-25000" dirty="0" smtClean="0"/>
            <a:t>1</a:t>
          </a:r>
          <a:r>
            <a:rPr lang="ru-RU" sz="1500" kern="1200" dirty="0" smtClean="0"/>
            <a:t> - константа диссоциации первой стадии (реакция второго порядка);</a:t>
          </a:r>
        </a:p>
      </dsp:txBody>
      <dsp:txXfrm>
        <a:off x="93168" y="3917729"/>
        <a:ext cx="7878560" cy="17222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1EB8C-FF98-48A6-B784-C53782F9F6D5}">
      <dsp:nvSpPr>
        <dsp:cNvPr id="0" name=""/>
        <dsp:cNvSpPr/>
      </dsp:nvSpPr>
      <dsp:spPr>
        <a:xfrm>
          <a:off x="0" y="0"/>
          <a:ext cx="8064896" cy="2506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Если в ХФР выполняется условие быстро устанавливающегося равновесия первой стадии и k</a:t>
          </a:r>
          <a:r>
            <a:rPr lang="ru-RU" sz="1700" kern="1200" baseline="-25000" dirty="0" smtClean="0"/>
            <a:t>2</a:t>
          </a:r>
          <a:r>
            <a:rPr lang="ru-RU" sz="1700" kern="1200" dirty="0" smtClean="0"/>
            <a:t>&lt;&lt;k</a:t>
          </a:r>
          <a:r>
            <a:rPr lang="ru-RU" sz="1700" kern="1200" baseline="-25000" dirty="0" smtClean="0"/>
            <a:t>1</a:t>
          </a:r>
          <a:r>
            <a:rPr lang="ru-RU" sz="1700" kern="1200" dirty="0" smtClean="0"/>
            <a:t>, k</a:t>
          </a:r>
          <a:r>
            <a:rPr lang="ru-RU" sz="1700" kern="1200" baseline="-25000" dirty="0" smtClean="0"/>
            <a:t>-1</a:t>
          </a:r>
          <a:r>
            <a:rPr lang="ru-RU" sz="1700" kern="1200" dirty="0" smtClean="0"/>
            <a:t>, то константа диссоциации К, которая будет найдена при исследовании зависимости скорости ХФР от концентрации субстрата, является константой диссоциации фермент - субстратного комплекса (первой стадии) </a:t>
          </a:r>
          <a:r>
            <a:rPr lang="ru-RU" sz="1700" kern="1200" dirty="0" err="1" smtClean="0"/>
            <a:t>К</a:t>
          </a:r>
          <a:r>
            <a:rPr lang="ru-RU" sz="1700" kern="1200" baseline="-25000" dirty="0" err="1" smtClean="0"/>
            <a:t>s</a:t>
          </a:r>
          <a:r>
            <a:rPr lang="ru-RU" sz="1700" kern="1200" dirty="0" err="1" smtClean="0"/>
            <a:t>.</a:t>
          </a:r>
          <a:r>
            <a:rPr lang="ru-RU" sz="1700" kern="1200" dirty="0" err="1" smtClean="0"/>
            <a:t>При</a:t>
          </a:r>
          <a:r>
            <a:rPr lang="ru-RU" sz="1700" kern="1200" dirty="0" smtClean="0"/>
            <a:t> выполнении условия стационарности: k</a:t>
          </a:r>
          <a:r>
            <a:rPr lang="ru-RU" sz="1700" kern="1200" baseline="-25000" dirty="0" smtClean="0"/>
            <a:t>2 </a:t>
          </a:r>
          <a:r>
            <a:rPr lang="ru-RU" sz="1700" kern="1200" dirty="0" smtClean="0"/>
            <a:t>= k</a:t>
          </a:r>
          <a:r>
            <a:rPr lang="ru-RU" sz="1700" kern="1200" baseline="-25000" dirty="0" smtClean="0"/>
            <a:t>1</a:t>
          </a:r>
          <a:r>
            <a:rPr lang="ru-RU" sz="1700" kern="1200" dirty="0" smtClean="0"/>
            <a:t>,</a:t>
          </a:r>
          <a:r>
            <a:rPr lang="ru-RU" sz="1700" kern="1200" baseline="-25000" dirty="0" smtClean="0"/>
            <a:t> </a:t>
          </a:r>
          <a:r>
            <a:rPr lang="ru-RU" sz="1700" kern="1200" dirty="0" smtClean="0"/>
            <a:t>(кинетика </a:t>
          </a:r>
          <a:r>
            <a:rPr lang="ru-RU" sz="1700" i="1" kern="1200" dirty="0" err="1" smtClean="0"/>
            <a:t>Бриггса</a:t>
          </a:r>
          <a:r>
            <a:rPr lang="ru-RU" sz="1700" i="1" kern="1200" dirty="0" smtClean="0"/>
            <a:t> и </a:t>
          </a:r>
          <a:r>
            <a:rPr lang="ru-RU" sz="1700" i="1" kern="1200" dirty="0" err="1" smtClean="0"/>
            <a:t>Холдейна</a:t>
          </a:r>
          <a:r>
            <a:rPr lang="ru-RU" sz="1700" i="1" kern="1200" dirty="0" smtClean="0"/>
            <a:t>)</a:t>
          </a:r>
          <a:r>
            <a:rPr lang="ru-RU" sz="1700" kern="1200" dirty="0" smtClean="0"/>
            <a:t>, найденная тем же способом константа будет </a:t>
          </a:r>
          <a:r>
            <a:rPr lang="ru-RU" sz="1700" i="1" kern="1200" dirty="0" smtClean="0"/>
            <a:t>являться константой Михаэлиса</a:t>
          </a:r>
          <a:r>
            <a:rPr lang="ru-RU" sz="1700" kern="1200" dirty="0" smtClean="0"/>
            <a:t>, где K</a:t>
          </a:r>
          <a:r>
            <a:rPr lang="ru-RU" sz="1700" kern="1200" baseline="-25000" dirty="0" smtClean="0"/>
            <a:t>M </a:t>
          </a:r>
          <a:r>
            <a:rPr lang="ru-RU" sz="1700" kern="1200" dirty="0" smtClean="0"/>
            <a:t>= (k</a:t>
          </a:r>
          <a:r>
            <a:rPr lang="ru-RU" sz="1700" kern="1200" baseline="-25000" dirty="0" smtClean="0"/>
            <a:t>-1</a:t>
          </a:r>
          <a:r>
            <a:rPr lang="ru-RU" sz="1700" kern="1200" dirty="0" smtClean="0"/>
            <a:t>+ k</a:t>
          </a:r>
          <a:r>
            <a:rPr lang="ru-RU" sz="1700" kern="1200" baseline="-25000" dirty="0" smtClean="0"/>
            <a:t>2</a:t>
          </a:r>
          <a:r>
            <a:rPr lang="ru-RU" sz="1700" kern="1200" dirty="0" smtClean="0"/>
            <a:t>)/ k</a:t>
          </a:r>
          <a:r>
            <a:rPr lang="ru-RU" sz="1700" kern="1200" baseline="-25000" dirty="0" smtClean="0"/>
            <a:t>1</a:t>
          </a:r>
          <a:r>
            <a:rPr lang="ru-RU" sz="1700" kern="1200" dirty="0" smtClean="0"/>
            <a:t>. </a:t>
          </a:r>
          <a:endParaRPr lang="ru-RU" sz="1700" kern="1200" dirty="0"/>
        </a:p>
      </dsp:txBody>
      <dsp:txXfrm>
        <a:off x="122340" y="122340"/>
        <a:ext cx="7820216" cy="2261460"/>
      </dsp:txXfrm>
    </dsp:sp>
    <dsp:sp modelId="{9BA30D9A-07EA-4906-8C50-549661EB31BB}">
      <dsp:nvSpPr>
        <dsp:cNvPr id="0" name=""/>
        <dsp:cNvSpPr/>
      </dsp:nvSpPr>
      <dsp:spPr>
        <a:xfrm>
          <a:off x="0" y="2794172"/>
          <a:ext cx="8064896" cy="29664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 других реакциях, когда  k</a:t>
          </a:r>
          <a:r>
            <a:rPr lang="ru-RU" sz="1700" kern="1200" baseline="-25000" dirty="0" smtClean="0"/>
            <a:t>1</a:t>
          </a:r>
          <a:r>
            <a:rPr lang="ru-RU" sz="1700" kern="1200" dirty="0" smtClean="0"/>
            <a:t>&lt;&lt;k</a:t>
          </a:r>
          <a:r>
            <a:rPr lang="ru-RU" sz="1700" kern="1200" baseline="-25000" dirty="0" smtClean="0"/>
            <a:t>2,</a:t>
          </a:r>
          <a:r>
            <a:rPr lang="ru-RU" sz="1700" kern="1200" dirty="0" smtClean="0"/>
            <a:t> константа Михаэлиса равняется k</a:t>
          </a:r>
          <a:r>
            <a:rPr lang="ru-RU" sz="1700" kern="1200" baseline="-25000" dirty="0" smtClean="0"/>
            <a:t>2</a:t>
          </a:r>
          <a:r>
            <a:rPr lang="ru-RU" sz="1700" kern="1200" dirty="0" smtClean="0"/>
            <a:t>/k</a:t>
          </a:r>
          <a:r>
            <a:rPr lang="ru-RU" sz="1700" kern="1200" baseline="-25000" dirty="0" smtClean="0"/>
            <a:t>1</a:t>
          </a:r>
          <a:r>
            <a:rPr lang="ru-RU" sz="1700" kern="1200" dirty="0" smtClean="0"/>
            <a:t> и называется, согласно Ван </a:t>
          </a:r>
          <a:r>
            <a:rPr lang="ru-RU" sz="1700" kern="1200" dirty="0" err="1" smtClean="0"/>
            <a:t>Слайку</a:t>
          </a:r>
          <a:r>
            <a:rPr lang="ru-RU" sz="1700" kern="1200" dirty="0" smtClean="0"/>
            <a:t>, </a:t>
          </a:r>
          <a:r>
            <a:rPr lang="ru-RU" sz="1700" i="1" kern="1200" dirty="0" smtClean="0"/>
            <a:t>кинетической константой </a:t>
          </a:r>
          <a:r>
            <a:rPr lang="ru-RU" sz="1700" i="1" kern="1200" dirty="0" err="1" smtClean="0"/>
            <a:t>Кк</a:t>
          </a:r>
          <a:r>
            <a:rPr lang="ru-RU" sz="1700" i="1" kern="1200" dirty="0" smtClean="0"/>
            <a:t>.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При изменении условий реакции значение константы К также может изменяться. Так, например, в случае пероксидазы, при высокой концентрации субстрата - донора протонов, эта константа является кинетической константой (</a:t>
          </a:r>
          <a:r>
            <a:rPr lang="ru-RU" sz="1700" kern="1200" dirty="0" err="1" smtClean="0"/>
            <a:t>Кк</a:t>
          </a:r>
          <a:r>
            <a:rPr lang="ru-RU" sz="1700" kern="1200" dirty="0" smtClean="0"/>
            <a:t>). При уменьшении концентрации субстрата - донора протонов, константа превращается в константу Михаэлиса  - Км, а при очень низких уровнях субстрата - донора протонов получаем константу диссоциации фермент – субстратного комплекса - </a:t>
          </a:r>
          <a:r>
            <a:rPr lang="ru-RU" sz="1700" kern="1200" dirty="0" err="1" smtClean="0"/>
            <a:t>Кs</a:t>
          </a:r>
          <a:r>
            <a:rPr lang="ru-RU" sz="1700" kern="1200" dirty="0" smtClean="0"/>
            <a:t>. </a:t>
          </a:r>
        </a:p>
      </dsp:txBody>
      <dsp:txXfrm>
        <a:off x="144811" y="2938983"/>
        <a:ext cx="7775274" cy="2676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AEBA6-7B8C-43BD-9A6F-B15E76976E8A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48F3F-6AD6-4D7F-A6A9-B164C13B4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1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Михаэлис и Ментен вывели уравнение с учетом двух условий: быстро устанавливающееся равновесие первой стадии и значительный избыток субстрата. Позднее было доказано, что уравнение справедливо, при выполнении семи условий или постулатов.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388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настоящему времени по данным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рентгено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структурного анализа имеются сотни экспериментальных доказательств, демонстрирующих образование кинетически устойчивых фермент - субстратных комплексов в ходе ферментативных реакций. Хотя выдвигались также и другие теории, без образование в ХФР фермент - субстратного комплекса. 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820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/>
            <a:r>
              <a:rPr lang="ru-RU" dirty="0" smtClean="0"/>
              <a:t>предполагает, что фермент увеличивает энергию молекулы субстрата с помощью каких-либо телекинетических взаимодействий (электростатическое притяжение или отталкивание, электромагнитное излучение и т. д.). </a:t>
            </a:r>
          </a:p>
          <a:p>
            <a:pPr lvl="0"/>
            <a:r>
              <a:rPr lang="ru-RU" dirty="0" smtClean="0"/>
              <a:t>Считается, что фермент передает энергию субстрату при упругих столкновениях. При этом молекула субстрата достигает энергии выше определенного уровня и может вступать в реакцию или разрушаться с образованием продуктов. </a:t>
            </a:r>
          </a:p>
          <a:p>
            <a:pPr lvl="0"/>
            <a:r>
              <a:rPr lang="ru-RU" dirty="0" smtClean="0"/>
              <a:t>Несмотря на то, что для данных теорий были составлены кинетические уравнения, когда фермент отделен от субстрата растворителем (т. е. может происходить телекинез в передаче энергии субстрату), такие теории до сих пор не нашли экспериментального подтверждения.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Это означает, что обязательно происходит во всех известных ферментативных реакциях. Поэтому первое условие, определяющее справедливость кинетики Михаэлиса - Ментена, можно считать доказанным. </a:t>
            </a:r>
          </a:p>
          <a:p>
            <a:pPr lvl="0"/>
            <a:endParaRPr lang="ru-RU" dirty="0" smtClean="0"/>
          </a:p>
          <a:p>
            <a:pPr lvl="0" rtl="0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898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Данное уравнение аналогично уравнению (2.16), но оно расширяет область применимости исходного уравнения Михаэлиса-Ментена.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48F3F-6AD6-4D7F-A6A9-B164C13B48B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058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48F3F-6AD6-4D7F-A6A9-B164C13B48B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725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Поскольку значение константы Михаэлиса меняется в зависимости от условий реакции, константу Км также обозначают, как Км 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.). График зависимости скорости ферментативной реакции от начальной концентрации субстрата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согласно уравнения (2.16) будет иметь гиперболическую форму (рисунок 2.1). На данном графике видно, что в начале реакции скорость реакции возрастает прямо пропорционально линейно с увеличением 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концентрации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субстрата. Порядок реакции в этом случае будет первым. Скорость реакции на данном отрезке достигает максимальной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</a:t>
            </a:r>
            <a:r>
              <a:rPr lang="en-US" sz="1200" kern="1200" baseline="-25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когда весь субстрат будет связан с ферментом, и константа ХФР будет соответствовать 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48F3F-6AD6-4D7F-A6A9-B164C13B48B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89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Ферменты используются во многих отраслях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промышлен-ности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(медицине, микробиологии, фармацевтике). Для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удо-бства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работы с ними необходимы количественные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измере-ния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такую).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48F3F-6AD6-4D7F-A6A9-B164C13B48B6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552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решения практических задач энзимологии график гиперболический зависимости скорости ферментативной реакции от концентрации субстрата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является весьма неудобным. Поэтому на практике используются методы линеаризации экспериментальных данных.</a:t>
            </a:r>
            <a:r>
              <a:rPr lang="ru-RU" dirty="0" smtClean="0"/>
              <a:t> Метод </a:t>
            </a:r>
            <a:r>
              <a:rPr lang="ru-RU" dirty="0" err="1" smtClean="0"/>
              <a:t>Лайнуивера</a:t>
            </a:r>
            <a:r>
              <a:rPr lang="ru-RU" dirty="0" smtClean="0"/>
              <a:t> – </a:t>
            </a:r>
            <a:r>
              <a:rPr lang="ru-RU" dirty="0" err="1" smtClean="0"/>
              <a:t>Берка</a:t>
            </a:r>
            <a:r>
              <a:rPr lang="ru-RU" dirty="0" smtClean="0"/>
              <a:t> называется методом двойных обратных величин. График зависимости скорости ХФР от концентрации субстрата имеет линейный вид</a:t>
            </a:r>
          </a:p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48F3F-6AD6-4D7F-A6A9-B164C13B48B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300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0258"/>
            <a:ext cx="6410573" cy="129614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№9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«Кинетика Михаэлиса-Ментена» 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ПРОФЕССИОНАЛЬНОГО ОБРАЗОВАНИЯ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186809"/>
            <a:ext cx="29523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0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96944" cy="72008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effectLst/>
              </a:rPr>
              <a:t>Природа константы К в уравнении Михаэлиса-Ментена 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842160497"/>
              </p:ext>
            </p:extLst>
          </p:nvPr>
        </p:nvGraphicFramePr>
        <p:xfrm>
          <a:off x="611560" y="980728"/>
          <a:ext cx="8064896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8266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График зависимости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скорости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ХФР от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концентрации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ggfgffg.png"/>
          <p:cNvPicPr>
            <a:picLocks noGrp="1" noChangeAspect="1"/>
          </p:cNvPicPr>
          <p:nvPr>
            <p:ph sz="quarter" idx="13"/>
          </p:nvPr>
        </p:nvPicPr>
        <p:blipFill>
          <a:blip r:embed="rId3" cstate="print"/>
          <a:stretch>
            <a:fillRect/>
          </a:stretch>
        </p:blipFill>
        <p:spPr>
          <a:xfrm>
            <a:off x="1115616" y="1988840"/>
            <a:ext cx="6840760" cy="409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График зависимости скорости ХФР от концентрации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18885497"/>
              </p:ext>
            </p:extLst>
          </p:nvPr>
        </p:nvGraphicFramePr>
        <p:xfrm>
          <a:off x="467544" y="1143000"/>
          <a:ext cx="828092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i="1" dirty="0" smtClean="0">
                <a:effectLst/>
              </a:rPr>
              <a:t>Физический </a:t>
            </a:r>
            <a:r>
              <a:rPr lang="ru-RU" sz="3200" i="1" dirty="0">
                <a:effectLst/>
              </a:rPr>
              <a:t>смысл константы Михаэлиса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97665390"/>
              </p:ext>
            </p:extLst>
          </p:nvPr>
        </p:nvGraphicFramePr>
        <p:xfrm>
          <a:off x="467544" y="1143000"/>
          <a:ext cx="828092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4759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i="1" dirty="0" smtClean="0">
                <a:effectLst/>
              </a:rPr>
              <a:t>Физический </a:t>
            </a:r>
            <a:r>
              <a:rPr lang="ru-RU" sz="3200" i="1" dirty="0">
                <a:effectLst/>
              </a:rPr>
              <a:t>смысл константы Михаэлиса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97665390"/>
              </p:ext>
            </p:extLst>
          </p:nvPr>
        </p:nvGraphicFramePr>
        <p:xfrm>
          <a:off x="467544" y="1143000"/>
          <a:ext cx="828092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8065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/>
              <a:t>Координаты </a:t>
            </a:r>
            <a:r>
              <a:rPr lang="ru-RU" sz="3200" dirty="0" err="1"/>
              <a:t>Лайнуивера</a:t>
            </a:r>
            <a:r>
              <a:rPr lang="ru-RU" sz="3200" dirty="0"/>
              <a:t> – </a:t>
            </a:r>
            <a:r>
              <a:rPr lang="ru-RU" sz="3200" dirty="0" err="1"/>
              <a:t>Берка</a:t>
            </a:r>
            <a:r>
              <a:rPr lang="ru-RU" sz="3200" dirty="0"/>
              <a:t> (1/</a:t>
            </a:r>
            <a:r>
              <a:rPr lang="en-US" sz="3200" dirty="0"/>
              <a:t>V </a:t>
            </a:r>
            <a:r>
              <a:rPr lang="ru-RU" sz="3200" dirty="0"/>
              <a:t>и 1/</a:t>
            </a:r>
            <a:r>
              <a:rPr lang="en-US" sz="3200" dirty="0"/>
              <a:t>S</a:t>
            </a:r>
            <a:r>
              <a:rPr lang="ru-RU" sz="3200" dirty="0" smtClean="0"/>
              <a:t>)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45384309"/>
              </p:ext>
            </p:extLst>
          </p:nvPr>
        </p:nvGraphicFramePr>
        <p:xfrm>
          <a:off x="1475656" y="980728"/>
          <a:ext cx="576064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pPr lvl="2" algn="ctr" rtl="0"/>
            <a:r>
              <a:rPr lang="ru-RU" dirty="0"/>
              <a:t>Методы графического определения кинетических </a:t>
            </a:r>
            <a:r>
              <a:rPr lang="ru-RU" dirty="0" smtClean="0"/>
              <a:t>параметров. </a:t>
            </a:r>
            <a:r>
              <a:rPr lang="ru-RU" dirty="0"/>
              <a:t>Координаты </a:t>
            </a:r>
            <a:r>
              <a:rPr lang="ru-RU" dirty="0" err="1"/>
              <a:t>Лайнуивера</a:t>
            </a:r>
            <a:r>
              <a:rPr lang="ru-RU" dirty="0"/>
              <a:t> – </a:t>
            </a:r>
            <a:r>
              <a:rPr lang="ru-RU" dirty="0" err="1"/>
              <a:t>Берка</a:t>
            </a:r>
            <a:r>
              <a:rPr lang="ru-RU" dirty="0"/>
              <a:t> (1/</a:t>
            </a:r>
            <a:r>
              <a:rPr lang="en-US" dirty="0"/>
              <a:t>V </a:t>
            </a:r>
            <a:r>
              <a:rPr lang="ru-RU" dirty="0"/>
              <a:t>и 1/</a:t>
            </a:r>
            <a:r>
              <a:rPr lang="en-US" dirty="0"/>
              <a:t>S</a:t>
            </a:r>
            <a:r>
              <a:rPr lang="ru-RU" dirty="0"/>
              <a:t>).</a:t>
            </a:r>
            <a:br>
              <a:rPr lang="ru-RU" dirty="0"/>
            </a:br>
            <a:r>
              <a:rPr lang="ru-RU" dirty="0" smtClean="0"/>
              <a:t> </a:t>
            </a: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40646576"/>
              </p:ext>
            </p:extLst>
          </p:nvPr>
        </p:nvGraphicFramePr>
        <p:xfrm>
          <a:off x="395536" y="980728"/>
          <a:ext cx="8316924" cy="5638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0691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0880" cy="4392488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Уравнение Михаэлиса-Ментена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Значение констант К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,К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,К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Уравнение гиперболической зависимости скорости ферментативной реакции от начальной концентрации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Активность фермента и ее единицы измерения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7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0258"/>
            <a:ext cx="6410573" cy="129614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№8</a:t>
            </a:r>
          </a:p>
          <a:p>
            <a:pPr algn="ctr"/>
            <a:r>
              <a:rPr lang="ru-RU" b="1" dirty="0" smtClean="0"/>
              <a:t>Кинетика </a:t>
            </a:r>
            <a:r>
              <a:rPr lang="ru-RU" b="1" dirty="0"/>
              <a:t>Михаэлиса – </a:t>
            </a:r>
            <a:r>
              <a:rPr lang="ru-RU" b="1" dirty="0" smtClean="0"/>
              <a:t>Ментена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ПРОФЕССИОНАЛЬНОГО ОБРАЗОВАНИЯ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186809"/>
            <a:ext cx="29523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86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0880" cy="4392488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о химической кинетике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Порядок реакции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Зависимость скорости реакции от концентрации Е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Кинетика простой ферментативной реакции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Зависимость скорости (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V)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от концентрации(Е). Уравнение Михаэлиса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Зависимость скорости (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V)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от концентрации(Е). Уравнение Михаэлиса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Зависимость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реакции от концентрации субстрата</a:t>
            </a:r>
          </a:p>
          <a:p>
            <a:pPr marL="4572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829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effectLst/>
              </a:rPr>
              <a:t>Ограничения кинетики Михаэлиса-Ментена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323528" y="601217"/>
          <a:ext cx="8640960" cy="955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251520" y="601216"/>
          <a:ext cx="8568444" cy="646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29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effectLst/>
              </a:rPr>
              <a:t>Образование кинетически устойчивого фермент-субстратного комплекса (обоснование первого постулата)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323528" y="601217"/>
          <a:ext cx="8640960" cy="955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9083613"/>
              </p:ext>
            </p:extLst>
          </p:nvPr>
        </p:nvGraphicFramePr>
        <p:xfrm>
          <a:off x="251520" y="601216"/>
          <a:ext cx="8568444" cy="646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01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effectLst/>
              </a:rPr>
              <a:t>Образование кинетически устойчивого фермент-субстратного комплекса (обоснование первого постулата)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323528" y="601217"/>
          <a:ext cx="8640960" cy="955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66201893"/>
              </p:ext>
            </p:extLst>
          </p:nvPr>
        </p:nvGraphicFramePr>
        <p:xfrm>
          <a:off x="251520" y="601216"/>
          <a:ext cx="8568444" cy="646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25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33195" y="116632"/>
            <a:ext cx="5966666" cy="72008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>
                <a:effectLst/>
              </a:rPr>
              <a:t>Природа константы К в уравнении Михаэлиса - Ментена</a:t>
            </a:r>
            <a:endParaRPr lang="ru-RU" sz="2400" dirty="0"/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22195583"/>
              </p:ext>
            </p:extLst>
          </p:nvPr>
        </p:nvGraphicFramePr>
        <p:xfrm>
          <a:off x="611560" y="980728"/>
          <a:ext cx="806489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2357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96944" cy="720080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sz="2400" dirty="0"/>
              <a:t>Стационарная кинетика </a:t>
            </a:r>
            <a:r>
              <a:rPr lang="ru-RU" sz="2400" dirty="0" err="1"/>
              <a:t>Бриггса</a:t>
            </a:r>
            <a:r>
              <a:rPr lang="ru-RU" sz="2400" dirty="0"/>
              <a:t> и </a:t>
            </a:r>
            <a:r>
              <a:rPr lang="ru-RU" sz="2400" dirty="0" err="1"/>
              <a:t>Холдейна</a:t>
            </a:r>
            <a:r>
              <a:rPr lang="ru-RU" sz="2400" i="1" dirty="0"/>
              <a:t> </a:t>
            </a:r>
            <a:r>
              <a:rPr lang="ru-RU" sz="2400" dirty="0"/>
              <a:t>(обоснование второго постулата)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512942692"/>
              </p:ext>
            </p:extLst>
          </p:nvPr>
        </p:nvGraphicFramePr>
        <p:xfrm>
          <a:off x="611560" y="980728"/>
          <a:ext cx="806489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23120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553</TotalTime>
  <Words>1466</Words>
  <Application>Microsoft Office PowerPoint</Application>
  <PresentationFormat>Экран (4:3)</PresentationFormat>
  <Paragraphs>96</Paragraphs>
  <Slides>16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Georgia</vt:lpstr>
      <vt:lpstr>Times New Roman</vt:lpstr>
      <vt:lpstr>Trebuchet MS</vt:lpstr>
      <vt:lpstr>Тема1</vt:lpstr>
      <vt:lpstr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Ограничения кинетики Михаэлиса-Ментена</vt:lpstr>
      <vt:lpstr>Образование кинетически устойчивого фермент-субстратного комплекса (обоснование первого постулата) </vt:lpstr>
      <vt:lpstr>Образование кинетически устойчивого фермент-субстратного комплекса (обоснование первого постулата) </vt:lpstr>
      <vt:lpstr>Природа константы К в уравнении Михаэлиса - Ментена</vt:lpstr>
      <vt:lpstr>Стационарная кинетика Бриггса и Холдейна (обоснование второго постулата)</vt:lpstr>
      <vt:lpstr>Природа константы К в уравнении Михаэлиса-Ментена </vt:lpstr>
      <vt:lpstr>График зависимости скорости ХФР от концентрации S </vt:lpstr>
      <vt:lpstr>График зависимости скорости ХФР от концентрации S </vt:lpstr>
      <vt:lpstr>Физический смысл константы Михаэлиса </vt:lpstr>
      <vt:lpstr>Физический смысл константы Михаэлиса </vt:lpstr>
      <vt:lpstr>Координаты Лайнуивера – Берка (1/V и 1/S) </vt:lpstr>
      <vt:lpstr>Методы графического определения кинетических параметров. Координаты Лайнуивера – Берка (1/V и 1/S).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 </dc:title>
  <dc:creator>Марина Лавренова</dc:creator>
  <cp:lastModifiedBy>Ольга</cp:lastModifiedBy>
  <cp:revision>62</cp:revision>
  <dcterms:created xsi:type="dcterms:W3CDTF">2016-03-13T09:46:43Z</dcterms:created>
  <dcterms:modified xsi:type="dcterms:W3CDTF">2017-03-27T05:36:41Z</dcterms:modified>
</cp:coreProperties>
</file>