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5" r:id="rId12"/>
    <p:sldId id="266" r:id="rId13"/>
    <p:sldId id="268" r:id="rId14"/>
    <p:sldId id="269" r:id="rId15"/>
    <p:sldId id="270" r:id="rId16"/>
    <p:sldId id="273" r:id="rId17"/>
    <p:sldId id="271" r:id="rId18"/>
    <p:sldId id="272"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78" y="4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D568DD-8BEF-47A2-89AD-BDA04C9BFA19}"/>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44723E98-D632-4314-8109-977607819C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10F48BD8-1992-40FD-AB38-788B21D2CE49}"/>
              </a:ext>
            </a:extLst>
          </p:cNvPr>
          <p:cNvSpPr>
            <a:spLocks noGrp="1"/>
          </p:cNvSpPr>
          <p:nvPr>
            <p:ph type="dt" sz="half" idx="10"/>
          </p:nvPr>
        </p:nvSpPr>
        <p:spPr/>
        <p:txBody>
          <a:bodyPr/>
          <a:lstStyle/>
          <a:p>
            <a:fld id="{04969DCF-0D50-451A-9081-725401EA5693}" type="datetimeFigureOut">
              <a:rPr lang="ru-RU" smtClean="0"/>
              <a:t>16.10.2020</a:t>
            </a:fld>
            <a:endParaRPr lang="ru-RU"/>
          </a:p>
        </p:txBody>
      </p:sp>
      <p:sp>
        <p:nvSpPr>
          <p:cNvPr id="5" name="Нижний колонтитул 4">
            <a:extLst>
              <a:ext uri="{FF2B5EF4-FFF2-40B4-BE49-F238E27FC236}">
                <a16:creationId xmlns:a16="http://schemas.microsoft.com/office/drawing/2014/main" id="{AB4AFAE5-4960-4C5B-99DE-450AB4618EB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302FCE5-270B-4FAE-B3C1-73BAA2706158}"/>
              </a:ext>
            </a:extLst>
          </p:cNvPr>
          <p:cNvSpPr>
            <a:spLocks noGrp="1"/>
          </p:cNvSpPr>
          <p:nvPr>
            <p:ph type="sldNum" sz="quarter" idx="12"/>
          </p:nvPr>
        </p:nvSpPr>
        <p:spPr/>
        <p:txBody>
          <a:bodyPr/>
          <a:lstStyle/>
          <a:p>
            <a:fld id="{08283EDF-A89E-46D7-BC7E-4AEC1F18D898}" type="slidenum">
              <a:rPr lang="ru-RU" smtClean="0"/>
              <a:t>‹#›</a:t>
            </a:fld>
            <a:endParaRPr lang="ru-RU"/>
          </a:p>
        </p:txBody>
      </p:sp>
    </p:spTree>
    <p:extLst>
      <p:ext uri="{BB962C8B-B14F-4D97-AF65-F5344CB8AC3E}">
        <p14:creationId xmlns:p14="http://schemas.microsoft.com/office/powerpoint/2010/main" val="3021786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ECD30D-DC70-4DC0-8827-9B6823C2CCA7}"/>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1AB115AF-7BC6-49D7-BA6A-8CCB6426B5D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A3E8935-3F33-41FF-94D9-2C0D3CA536C3}"/>
              </a:ext>
            </a:extLst>
          </p:cNvPr>
          <p:cNvSpPr>
            <a:spLocks noGrp="1"/>
          </p:cNvSpPr>
          <p:nvPr>
            <p:ph type="dt" sz="half" idx="10"/>
          </p:nvPr>
        </p:nvSpPr>
        <p:spPr/>
        <p:txBody>
          <a:bodyPr/>
          <a:lstStyle/>
          <a:p>
            <a:fld id="{04969DCF-0D50-451A-9081-725401EA5693}" type="datetimeFigureOut">
              <a:rPr lang="ru-RU" smtClean="0"/>
              <a:t>16.10.2020</a:t>
            </a:fld>
            <a:endParaRPr lang="ru-RU"/>
          </a:p>
        </p:txBody>
      </p:sp>
      <p:sp>
        <p:nvSpPr>
          <p:cNvPr id="5" name="Нижний колонтитул 4">
            <a:extLst>
              <a:ext uri="{FF2B5EF4-FFF2-40B4-BE49-F238E27FC236}">
                <a16:creationId xmlns:a16="http://schemas.microsoft.com/office/drawing/2014/main" id="{1D44D8A7-0550-454E-A574-74922E46A41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9488993-5BF6-4EB0-B770-AB2AF0740C93}"/>
              </a:ext>
            </a:extLst>
          </p:cNvPr>
          <p:cNvSpPr>
            <a:spLocks noGrp="1"/>
          </p:cNvSpPr>
          <p:nvPr>
            <p:ph type="sldNum" sz="quarter" idx="12"/>
          </p:nvPr>
        </p:nvSpPr>
        <p:spPr/>
        <p:txBody>
          <a:bodyPr/>
          <a:lstStyle/>
          <a:p>
            <a:fld id="{08283EDF-A89E-46D7-BC7E-4AEC1F18D898}" type="slidenum">
              <a:rPr lang="ru-RU" smtClean="0"/>
              <a:t>‹#›</a:t>
            </a:fld>
            <a:endParaRPr lang="ru-RU"/>
          </a:p>
        </p:txBody>
      </p:sp>
    </p:spTree>
    <p:extLst>
      <p:ext uri="{BB962C8B-B14F-4D97-AF65-F5344CB8AC3E}">
        <p14:creationId xmlns:p14="http://schemas.microsoft.com/office/powerpoint/2010/main" val="524816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FE75A09-8CE9-452F-8CAA-7651FAF829EF}"/>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AE6C78CC-CD7E-4732-AF52-82DD6B00F40A}"/>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80ABB5B-A36D-4475-BAEE-099295443F74}"/>
              </a:ext>
            </a:extLst>
          </p:cNvPr>
          <p:cNvSpPr>
            <a:spLocks noGrp="1"/>
          </p:cNvSpPr>
          <p:nvPr>
            <p:ph type="dt" sz="half" idx="10"/>
          </p:nvPr>
        </p:nvSpPr>
        <p:spPr/>
        <p:txBody>
          <a:bodyPr/>
          <a:lstStyle/>
          <a:p>
            <a:fld id="{04969DCF-0D50-451A-9081-725401EA5693}" type="datetimeFigureOut">
              <a:rPr lang="ru-RU" smtClean="0"/>
              <a:t>16.10.2020</a:t>
            </a:fld>
            <a:endParaRPr lang="ru-RU"/>
          </a:p>
        </p:txBody>
      </p:sp>
      <p:sp>
        <p:nvSpPr>
          <p:cNvPr id="5" name="Нижний колонтитул 4">
            <a:extLst>
              <a:ext uri="{FF2B5EF4-FFF2-40B4-BE49-F238E27FC236}">
                <a16:creationId xmlns:a16="http://schemas.microsoft.com/office/drawing/2014/main" id="{7B52862A-B341-4CE3-84B8-6B75F77C89C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8890F30-B61E-4A7E-ACAF-0AB388B10B0A}"/>
              </a:ext>
            </a:extLst>
          </p:cNvPr>
          <p:cNvSpPr>
            <a:spLocks noGrp="1"/>
          </p:cNvSpPr>
          <p:nvPr>
            <p:ph type="sldNum" sz="quarter" idx="12"/>
          </p:nvPr>
        </p:nvSpPr>
        <p:spPr/>
        <p:txBody>
          <a:bodyPr/>
          <a:lstStyle/>
          <a:p>
            <a:fld id="{08283EDF-A89E-46D7-BC7E-4AEC1F18D898}" type="slidenum">
              <a:rPr lang="ru-RU" smtClean="0"/>
              <a:t>‹#›</a:t>
            </a:fld>
            <a:endParaRPr lang="ru-RU"/>
          </a:p>
        </p:txBody>
      </p:sp>
    </p:spTree>
    <p:extLst>
      <p:ext uri="{BB962C8B-B14F-4D97-AF65-F5344CB8AC3E}">
        <p14:creationId xmlns:p14="http://schemas.microsoft.com/office/powerpoint/2010/main" val="1328862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EF97BE-C5FD-4DE6-BFB5-00B8324B967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EB627001-B46C-49F8-BD4D-B5F4B9B9DD57}"/>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325BE6D-31F7-44D9-A093-2087D2B92DD6}"/>
              </a:ext>
            </a:extLst>
          </p:cNvPr>
          <p:cNvSpPr>
            <a:spLocks noGrp="1"/>
          </p:cNvSpPr>
          <p:nvPr>
            <p:ph type="dt" sz="half" idx="10"/>
          </p:nvPr>
        </p:nvSpPr>
        <p:spPr/>
        <p:txBody>
          <a:bodyPr/>
          <a:lstStyle/>
          <a:p>
            <a:fld id="{04969DCF-0D50-451A-9081-725401EA5693}" type="datetimeFigureOut">
              <a:rPr lang="ru-RU" smtClean="0"/>
              <a:t>16.10.2020</a:t>
            </a:fld>
            <a:endParaRPr lang="ru-RU"/>
          </a:p>
        </p:txBody>
      </p:sp>
      <p:sp>
        <p:nvSpPr>
          <p:cNvPr id="5" name="Нижний колонтитул 4">
            <a:extLst>
              <a:ext uri="{FF2B5EF4-FFF2-40B4-BE49-F238E27FC236}">
                <a16:creationId xmlns:a16="http://schemas.microsoft.com/office/drawing/2014/main" id="{D50C87A3-256A-4617-ACE8-16E6CEE785C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826BB25-C778-4E9C-9235-E31FF607AFC3}"/>
              </a:ext>
            </a:extLst>
          </p:cNvPr>
          <p:cNvSpPr>
            <a:spLocks noGrp="1"/>
          </p:cNvSpPr>
          <p:nvPr>
            <p:ph type="sldNum" sz="quarter" idx="12"/>
          </p:nvPr>
        </p:nvSpPr>
        <p:spPr/>
        <p:txBody>
          <a:bodyPr/>
          <a:lstStyle/>
          <a:p>
            <a:fld id="{08283EDF-A89E-46D7-BC7E-4AEC1F18D898}" type="slidenum">
              <a:rPr lang="ru-RU" smtClean="0"/>
              <a:t>‹#›</a:t>
            </a:fld>
            <a:endParaRPr lang="ru-RU"/>
          </a:p>
        </p:txBody>
      </p:sp>
    </p:spTree>
    <p:extLst>
      <p:ext uri="{BB962C8B-B14F-4D97-AF65-F5344CB8AC3E}">
        <p14:creationId xmlns:p14="http://schemas.microsoft.com/office/powerpoint/2010/main" val="105652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1FF322-A4D8-4D1C-91BD-5A408834E70E}"/>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3EBECDEA-0FBD-44B2-AD76-8E35C03A71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835F00FD-E457-41C4-A2A0-956B60E85184}"/>
              </a:ext>
            </a:extLst>
          </p:cNvPr>
          <p:cNvSpPr>
            <a:spLocks noGrp="1"/>
          </p:cNvSpPr>
          <p:nvPr>
            <p:ph type="dt" sz="half" idx="10"/>
          </p:nvPr>
        </p:nvSpPr>
        <p:spPr/>
        <p:txBody>
          <a:bodyPr/>
          <a:lstStyle/>
          <a:p>
            <a:fld id="{04969DCF-0D50-451A-9081-725401EA5693}" type="datetimeFigureOut">
              <a:rPr lang="ru-RU" smtClean="0"/>
              <a:t>16.10.2020</a:t>
            </a:fld>
            <a:endParaRPr lang="ru-RU"/>
          </a:p>
        </p:txBody>
      </p:sp>
      <p:sp>
        <p:nvSpPr>
          <p:cNvPr id="5" name="Нижний колонтитул 4">
            <a:extLst>
              <a:ext uri="{FF2B5EF4-FFF2-40B4-BE49-F238E27FC236}">
                <a16:creationId xmlns:a16="http://schemas.microsoft.com/office/drawing/2014/main" id="{837BCFF4-3035-493C-BB08-703D6F44241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69E1936-7AF9-443B-A06A-D40EC1DE1F9D}"/>
              </a:ext>
            </a:extLst>
          </p:cNvPr>
          <p:cNvSpPr>
            <a:spLocks noGrp="1"/>
          </p:cNvSpPr>
          <p:nvPr>
            <p:ph type="sldNum" sz="quarter" idx="12"/>
          </p:nvPr>
        </p:nvSpPr>
        <p:spPr/>
        <p:txBody>
          <a:bodyPr/>
          <a:lstStyle/>
          <a:p>
            <a:fld id="{08283EDF-A89E-46D7-BC7E-4AEC1F18D898}" type="slidenum">
              <a:rPr lang="ru-RU" smtClean="0"/>
              <a:t>‹#›</a:t>
            </a:fld>
            <a:endParaRPr lang="ru-RU"/>
          </a:p>
        </p:txBody>
      </p:sp>
    </p:spTree>
    <p:extLst>
      <p:ext uri="{BB962C8B-B14F-4D97-AF65-F5344CB8AC3E}">
        <p14:creationId xmlns:p14="http://schemas.microsoft.com/office/powerpoint/2010/main" val="3285208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195ADB-978B-42AA-8BEB-C0332B177F3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29A6E3A1-B430-4952-8D61-3044D4368C2F}"/>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1E42C295-DAB2-499C-9DCE-372EDED601A2}"/>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530F63E2-4AB4-4994-BD94-C7382492C157}"/>
              </a:ext>
            </a:extLst>
          </p:cNvPr>
          <p:cNvSpPr>
            <a:spLocks noGrp="1"/>
          </p:cNvSpPr>
          <p:nvPr>
            <p:ph type="dt" sz="half" idx="10"/>
          </p:nvPr>
        </p:nvSpPr>
        <p:spPr/>
        <p:txBody>
          <a:bodyPr/>
          <a:lstStyle/>
          <a:p>
            <a:fld id="{04969DCF-0D50-451A-9081-725401EA5693}" type="datetimeFigureOut">
              <a:rPr lang="ru-RU" smtClean="0"/>
              <a:t>16.10.2020</a:t>
            </a:fld>
            <a:endParaRPr lang="ru-RU"/>
          </a:p>
        </p:txBody>
      </p:sp>
      <p:sp>
        <p:nvSpPr>
          <p:cNvPr id="6" name="Нижний колонтитул 5">
            <a:extLst>
              <a:ext uri="{FF2B5EF4-FFF2-40B4-BE49-F238E27FC236}">
                <a16:creationId xmlns:a16="http://schemas.microsoft.com/office/drawing/2014/main" id="{8E23059D-8D97-4659-B019-CF5556F5FF2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F3105E4-1D26-42CC-BCFD-6128AED224CB}"/>
              </a:ext>
            </a:extLst>
          </p:cNvPr>
          <p:cNvSpPr>
            <a:spLocks noGrp="1"/>
          </p:cNvSpPr>
          <p:nvPr>
            <p:ph type="sldNum" sz="quarter" idx="12"/>
          </p:nvPr>
        </p:nvSpPr>
        <p:spPr/>
        <p:txBody>
          <a:bodyPr/>
          <a:lstStyle/>
          <a:p>
            <a:fld id="{08283EDF-A89E-46D7-BC7E-4AEC1F18D898}" type="slidenum">
              <a:rPr lang="ru-RU" smtClean="0"/>
              <a:t>‹#›</a:t>
            </a:fld>
            <a:endParaRPr lang="ru-RU"/>
          </a:p>
        </p:txBody>
      </p:sp>
    </p:spTree>
    <p:extLst>
      <p:ext uri="{BB962C8B-B14F-4D97-AF65-F5344CB8AC3E}">
        <p14:creationId xmlns:p14="http://schemas.microsoft.com/office/powerpoint/2010/main" val="948954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FDF588-ADF4-4539-A34C-BBF05A0198E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D7BCC04F-A793-4343-93A9-90E12397E9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D39E1A98-057B-4980-84BC-3316F84B957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EB8ED18F-AADF-45D1-9AAB-9747272B5C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E266678E-8802-44FE-A249-7F35C3688334}"/>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6E7EA722-6E59-4730-9EA9-5D6671AC288C}"/>
              </a:ext>
            </a:extLst>
          </p:cNvPr>
          <p:cNvSpPr>
            <a:spLocks noGrp="1"/>
          </p:cNvSpPr>
          <p:nvPr>
            <p:ph type="dt" sz="half" idx="10"/>
          </p:nvPr>
        </p:nvSpPr>
        <p:spPr/>
        <p:txBody>
          <a:bodyPr/>
          <a:lstStyle/>
          <a:p>
            <a:fld id="{04969DCF-0D50-451A-9081-725401EA5693}" type="datetimeFigureOut">
              <a:rPr lang="ru-RU" smtClean="0"/>
              <a:t>16.10.2020</a:t>
            </a:fld>
            <a:endParaRPr lang="ru-RU"/>
          </a:p>
        </p:txBody>
      </p:sp>
      <p:sp>
        <p:nvSpPr>
          <p:cNvPr id="8" name="Нижний колонтитул 7">
            <a:extLst>
              <a:ext uri="{FF2B5EF4-FFF2-40B4-BE49-F238E27FC236}">
                <a16:creationId xmlns:a16="http://schemas.microsoft.com/office/drawing/2014/main" id="{51590A02-5D0B-462A-AC90-A9EE7EB11FD6}"/>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F8C30262-C6ED-4F02-ADBF-158DE149AFAB}"/>
              </a:ext>
            </a:extLst>
          </p:cNvPr>
          <p:cNvSpPr>
            <a:spLocks noGrp="1"/>
          </p:cNvSpPr>
          <p:nvPr>
            <p:ph type="sldNum" sz="quarter" idx="12"/>
          </p:nvPr>
        </p:nvSpPr>
        <p:spPr/>
        <p:txBody>
          <a:bodyPr/>
          <a:lstStyle/>
          <a:p>
            <a:fld id="{08283EDF-A89E-46D7-BC7E-4AEC1F18D898}" type="slidenum">
              <a:rPr lang="ru-RU" smtClean="0"/>
              <a:t>‹#›</a:t>
            </a:fld>
            <a:endParaRPr lang="ru-RU"/>
          </a:p>
        </p:txBody>
      </p:sp>
    </p:spTree>
    <p:extLst>
      <p:ext uri="{BB962C8B-B14F-4D97-AF65-F5344CB8AC3E}">
        <p14:creationId xmlns:p14="http://schemas.microsoft.com/office/powerpoint/2010/main" val="1431398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E8A8E4-79B5-4A87-9719-895A0FD1CA31}"/>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769E6BDA-1DA5-42FE-9C9B-D75B43C12A10}"/>
              </a:ext>
            </a:extLst>
          </p:cNvPr>
          <p:cNvSpPr>
            <a:spLocks noGrp="1"/>
          </p:cNvSpPr>
          <p:nvPr>
            <p:ph type="dt" sz="half" idx="10"/>
          </p:nvPr>
        </p:nvSpPr>
        <p:spPr/>
        <p:txBody>
          <a:bodyPr/>
          <a:lstStyle/>
          <a:p>
            <a:fld id="{04969DCF-0D50-451A-9081-725401EA5693}" type="datetimeFigureOut">
              <a:rPr lang="ru-RU" smtClean="0"/>
              <a:t>16.10.2020</a:t>
            </a:fld>
            <a:endParaRPr lang="ru-RU"/>
          </a:p>
        </p:txBody>
      </p:sp>
      <p:sp>
        <p:nvSpPr>
          <p:cNvPr id="4" name="Нижний колонтитул 3">
            <a:extLst>
              <a:ext uri="{FF2B5EF4-FFF2-40B4-BE49-F238E27FC236}">
                <a16:creationId xmlns:a16="http://schemas.microsoft.com/office/drawing/2014/main" id="{7D051241-7E56-4254-9890-265899949972}"/>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2E6DEC0D-D06A-43EF-A28C-5A4C886E75A8}"/>
              </a:ext>
            </a:extLst>
          </p:cNvPr>
          <p:cNvSpPr>
            <a:spLocks noGrp="1"/>
          </p:cNvSpPr>
          <p:nvPr>
            <p:ph type="sldNum" sz="quarter" idx="12"/>
          </p:nvPr>
        </p:nvSpPr>
        <p:spPr/>
        <p:txBody>
          <a:bodyPr/>
          <a:lstStyle/>
          <a:p>
            <a:fld id="{08283EDF-A89E-46D7-BC7E-4AEC1F18D898}" type="slidenum">
              <a:rPr lang="ru-RU" smtClean="0"/>
              <a:t>‹#›</a:t>
            </a:fld>
            <a:endParaRPr lang="ru-RU"/>
          </a:p>
        </p:txBody>
      </p:sp>
    </p:spTree>
    <p:extLst>
      <p:ext uri="{BB962C8B-B14F-4D97-AF65-F5344CB8AC3E}">
        <p14:creationId xmlns:p14="http://schemas.microsoft.com/office/powerpoint/2010/main" val="3985378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F2C35331-EC2A-41F9-86E1-7EB0B43363F4}"/>
              </a:ext>
            </a:extLst>
          </p:cNvPr>
          <p:cNvSpPr>
            <a:spLocks noGrp="1"/>
          </p:cNvSpPr>
          <p:nvPr>
            <p:ph type="dt" sz="half" idx="10"/>
          </p:nvPr>
        </p:nvSpPr>
        <p:spPr/>
        <p:txBody>
          <a:bodyPr/>
          <a:lstStyle/>
          <a:p>
            <a:fld id="{04969DCF-0D50-451A-9081-725401EA5693}" type="datetimeFigureOut">
              <a:rPr lang="ru-RU" smtClean="0"/>
              <a:t>16.10.2020</a:t>
            </a:fld>
            <a:endParaRPr lang="ru-RU"/>
          </a:p>
        </p:txBody>
      </p:sp>
      <p:sp>
        <p:nvSpPr>
          <p:cNvPr id="3" name="Нижний колонтитул 2">
            <a:extLst>
              <a:ext uri="{FF2B5EF4-FFF2-40B4-BE49-F238E27FC236}">
                <a16:creationId xmlns:a16="http://schemas.microsoft.com/office/drawing/2014/main" id="{0D58BA71-8BD4-4C8D-995B-4BABD0B9CB72}"/>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D9367EC0-CB34-42D7-A4D0-4FCDEBA2267E}"/>
              </a:ext>
            </a:extLst>
          </p:cNvPr>
          <p:cNvSpPr>
            <a:spLocks noGrp="1"/>
          </p:cNvSpPr>
          <p:nvPr>
            <p:ph type="sldNum" sz="quarter" idx="12"/>
          </p:nvPr>
        </p:nvSpPr>
        <p:spPr/>
        <p:txBody>
          <a:bodyPr/>
          <a:lstStyle/>
          <a:p>
            <a:fld id="{08283EDF-A89E-46D7-BC7E-4AEC1F18D898}" type="slidenum">
              <a:rPr lang="ru-RU" smtClean="0"/>
              <a:t>‹#›</a:t>
            </a:fld>
            <a:endParaRPr lang="ru-RU"/>
          </a:p>
        </p:txBody>
      </p:sp>
    </p:spTree>
    <p:extLst>
      <p:ext uri="{BB962C8B-B14F-4D97-AF65-F5344CB8AC3E}">
        <p14:creationId xmlns:p14="http://schemas.microsoft.com/office/powerpoint/2010/main" val="2554408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437A7C-4674-41A3-B681-A3341FD4D2A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1328CBDA-4AF1-4193-A112-D90FB7A25B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C5D222F4-BE6B-4C5E-BC96-77AA8BB510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05F3A07-5030-464B-BB3C-5254F75B6161}"/>
              </a:ext>
            </a:extLst>
          </p:cNvPr>
          <p:cNvSpPr>
            <a:spLocks noGrp="1"/>
          </p:cNvSpPr>
          <p:nvPr>
            <p:ph type="dt" sz="half" idx="10"/>
          </p:nvPr>
        </p:nvSpPr>
        <p:spPr/>
        <p:txBody>
          <a:bodyPr/>
          <a:lstStyle/>
          <a:p>
            <a:fld id="{04969DCF-0D50-451A-9081-725401EA5693}" type="datetimeFigureOut">
              <a:rPr lang="ru-RU" smtClean="0"/>
              <a:t>16.10.2020</a:t>
            </a:fld>
            <a:endParaRPr lang="ru-RU"/>
          </a:p>
        </p:txBody>
      </p:sp>
      <p:sp>
        <p:nvSpPr>
          <p:cNvPr id="6" name="Нижний колонтитул 5">
            <a:extLst>
              <a:ext uri="{FF2B5EF4-FFF2-40B4-BE49-F238E27FC236}">
                <a16:creationId xmlns:a16="http://schemas.microsoft.com/office/drawing/2014/main" id="{85B8E53B-B64A-4138-ACB1-9891E701F7A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7063C68-4B27-4469-B6F7-99163167FA07}"/>
              </a:ext>
            </a:extLst>
          </p:cNvPr>
          <p:cNvSpPr>
            <a:spLocks noGrp="1"/>
          </p:cNvSpPr>
          <p:nvPr>
            <p:ph type="sldNum" sz="quarter" idx="12"/>
          </p:nvPr>
        </p:nvSpPr>
        <p:spPr/>
        <p:txBody>
          <a:bodyPr/>
          <a:lstStyle/>
          <a:p>
            <a:fld id="{08283EDF-A89E-46D7-BC7E-4AEC1F18D898}" type="slidenum">
              <a:rPr lang="ru-RU" smtClean="0"/>
              <a:t>‹#›</a:t>
            </a:fld>
            <a:endParaRPr lang="ru-RU"/>
          </a:p>
        </p:txBody>
      </p:sp>
    </p:spTree>
    <p:extLst>
      <p:ext uri="{BB962C8B-B14F-4D97-AF65-F5344CB8AC3E}">
        <p14:creationId xmlns:p14="http://schemas.microsoft.com/office/powerpoint/2010/main" val="1682461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1466E6-AE88-4EC4-B846-E9E8318CDCA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98829843-2608-43AD-8074-4941F22496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3BD11F95-3D55-4679-897D-A2918BBB2F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7A0DCD6-A1C2-4FB8-A341-0772D17A5CF0}"/>
              </a:ext>
            </a:extLst>
          </p:cNvPr>
          <p:cNvSpPr>
            <a:spLocks noGrp="1"/>
          </p:cNvSpPr>
          <p:nvPr>
            <p:ph type="dt" sz="half" idx="10"/>
          </p:nvPr>
        </p:nvSpPr>
        <p:spPr/>
        <p:txBody>
          <a:bodyPr/>
          <a:lstStyle/>
          <a:p>
            <a:fld id="{04969DCF-0D50-451A-9081-725401EA5693}" type="datetimeFigureOut">
              <a:rPr lang="ru-RU" smtClean="0"/>
              <a:t>16.10.2020</a:t>
            </a:fld>
            <a:endParaRPr lang="ru-RU"/>
          </a:p>
        </p:txBody>
      </p:sp>
      <p:sp>
        <p:nvSpPr>
          <p:cNvPr id="6" name="Нижний колонтитул 5">
            <a:extLst>
              <a:ext uri="{FF2B5EF4-FFF2-40B4-BE49-F238E27FC236}">
                <a16:creationId xmlns:a16="http://schemas.microsoft.com/office/drawing/2014/main" id="{2C9094DC-02B9-4B72-9D0F-2177186C38C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F880FEA-3770-41AE-AF48-49C3807C3CB5}"/>
              </a:ext>
            </a:extLst>
          </p:cNvPr>
          <p:cNvSpPr>
            <a:spLocks noGrp="1"/>
          </p:cNvSpPr>
          <p:nvPr>
            <p:ph type="sldNum" sz="quarter" idx="12"/>
          </p:nvPr>
        </p:nvSpPr>
        <p:spPr/>
        <p:txBody>
          <a:bodyPr/>
          <a:lstStyle/>
          <a:p>
            <a:fld id="{08283EDF-A89E-46D7-BC7E-4AEC1F18D898}" type="slidenum">
              <a:rPr lang="ru-RU" smtClean="0"/>
              <a:t>‹#›</a:t>
            </a:fld>
            <a:endParaRPr lang="ru-RU"/>
          </a:p>
        </p:txBody>
      </p:sp>
    </p:spTree>
    <p:extLst>
      <p:ext uri="{BB962C8B-B14F-4D97-AF65-F5344CB8AC3E}">
        <p14:creationId xmlns:p14="http://schemas.microsoft.com/office/powerpoint/2010/main" val="1181306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FA690A-B83A-4914-BF29-EA91E32C05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3B449664-ED3F-483D-B4D9-FAA057665E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914E90A-2F76-4A33-8ACF-37B2DDD7F2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969DCF-0D50-451A-9081-725401EA5693}" type="datetimeFigureOut">
              <a:rPr lang="ru-RU" smtClean="0"/>
              <a:t>16.10.2020</a:t>
            </a:fld>
            <a:endParaRPr lang="ru-RU"/>
          </a:p>
        </p:txBody>
      </p:sp>
      <p:sp>
        <p:nvSpPr>
          <p:cNvPr id="5" name="Нижний колонтитул 4">
            <a:extLst>
              <a:ext uri="{FF2B5EF4-FFF2-40B4-BE49-F238E27FC236}">
                <a16:creationId xmlns:a16="http://schemas.microsoft.com/office/drawing/2014/main" id="{ABB5CDA1-5D45-4C7E-AF3B-4B9BF7CA10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39F4B7AA-FF82-4AF5-AAFF-EC73041DC2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83EDF-A89E-46D7-BC7E-4AEC1F18D898}" type="slidenum">
              <a:rPr lang="ru-RU" smtClean="0"/>
              <a:t>‹#›</a:t>
            </a:fld>
            <a:endParaRPr lang="ru-RU"/>
          </a:p>
        </p:txBody>
      </p:sp>
    </p:spTree>
    <p:extLst>
      <p:ext uri="{BB962C8B-B14F-4D97-AF65-F5344CB8AC3E}">
        <p14:creationId xmlns:p14="http://schemas.microsoft.com/office/powerpoint/2010/main" val="791663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2C9440-7976-4CBF-8D45-6C80441E0377}"/>
              </a:ext>
            </a:extLst>
          </p:cNvPr>
          <p:cNvSpPr>
            <a:spLocks noGrp="1"/>
          </p:cNvSpPr>
          <p:nvPr>
            <p:ph type="ctrTitle"/>
          </p:nvPr>
        </p:nvSpPr>
        <p:spPr/>
        <p:txBody>
          <a:bodyPr>
            <a:normAutofit fontScale="90000"/>
          </a:bodyPr>
          <a:lstStyle/>
          <a:p>
            <a:r>
              <a:rPr lang="ru-RU" dirty="0"/>
              <a:t>Понятие экономической концентрации</a:t>
            </a:r>
            <a:br>
              <a:rPr lang="ru-RU" dirty="0"/>
            </a:br>
            <a:r>
              <a:rPr lang="ru-RU" dirty="0"/>
              <a:t>Одной из основных функций российских антимонопольных органов является осуществление контроля за экономической концентрацией.</a:t>
            </a:r>
            <a:br>
              <a:rPr lang="ru-RU" dirty="0"/>
            </a:br>
            <a:r>
              <a:rPr lang="ru-RU" dirty="0"/>
              <a:t>В соответствии с легальным определением, приведенным в ст. 4 Федерального закона «О защите конкуренции», под экономической концентрацией понимаются сделки, иные действия, осуществление которых оказывает влияние на состояние конкуренции.</a:t>
            </a:r>
            <a:br>
              <a:rPr lang="ru-RU" dirty="0"/>
            </a:br>
            <a:endParaRPr lang="ru-RU" dirty="0"/>
          </a:p>
        </p:txBody>
      </p:sp>
      <p:sp>
        <p:nvSpPr>
          <p:cNvPr id="3" name="Подзаголовок 2">
            <a:extLst>
              <a:ext uri="{FF2B5EF4-FFF2-40B4-BE49-F238E27FC236}">
                <a16:creationId xmlns:a16="http://schemas.microsoft.com/office/drawing/2014/main" id="{3D832AC6-6705-4670-88FE-6CBD5B36F8BC}"/>
              </a:ext>
            </a:extLst>
          </p:cNvPr>
          <p:cNvSpPr>
            <a:spLocks noGrp="1"/>
          </p:cNvSpPr>
          <p:nvPr>
            <p:ph type="subTitle" idx="1"/>
          </p:nvPr>
        </p:nvSpPr>
        <p:spPr/>
        <p:txBody>
          <a:bodyPr/>
          <a:lstStyle/>
          <a:p>
            <a:endParaRPr lang="ru-RU"/>
          </a:p>
        </p:txBody>
      </p:sp>
    </p:spTree>
    <p:extLst>
      <p:ext uri="{BB962C8B-B14F-4D97-AF65-F5344CB8AC3E}">
        <p14:creationId xmlns:p14="http://schemas.microsoft.com/office/powerpoint/2010/main" val="333200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C0D727-AE85-475F-8123-0144DDC22F73}"/>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1451F4C5-A00E-45EB-9AD7-E37A2954999A}"/>
              </a:ext>
            </a:extLst>
          </p:cNvPr>
          <p:cNvSpPr>
            <a:spLocks noGrp="1"/>
          </p:cNvSpPr>
          <p:nvPr>
            <p:ph idx="1"/>
          </p:nvPr>
        </p:nvSpPr>
        <p:spPr/>
        <p:txBody>
          <a:bodyPr/>
          <a:lstStyle/>
          <a:p>
            <a:r>
              <a:rPr lang="ru-RU" dirty="0"/>
              <a:t>Упомянутое изменение состояния конкурентной среды может производиться различными путями. Во-первых, два предприятия могут объединить свои активы, осуществив слияние или присоединение. Во-вторых, хозяйствующий субъект может увеличить свои активы путем приобретения имущественного комплекса — основных произвол-</a:t>
            </a:r>
            <a:r>
              <a:rPr lang="ru-RU" dirty="0" err="1"/>
              <a:t>ственных</a:t>
            </a:r>
            <a:r>
              <a:rPr lang="ru-RU" dirty="0"/>
              <a:t> средств и (или) нематериальных активов на основании договора купли-продажи. В-третьих, хозяйствующий субъект может приобрести права распоряжения определенным количеством голосов на общем собрании участников хозяйственного общества или иным образом влиять на принимаемые таким обществом решения.</a:t>
            </a:r>
          </a:p>
        </p:txBody>
      </p:sp>
    </p:spTree>
    <p:extLst>
      <p:ext uri="{BB962C8B-B14F-4D97-AF65-F5344CB8AC3E}">
        <p14:creationId xmlns:p14="http://schemas.microsoft.com/office/powerpoint/2010/main" val="3670598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CB850B-D62C-49F2-B6E7-4C6731DF8B0A}"/>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749FDFC1-9E6A-485A-8BED-36282D601F70}"/>
              </a:ext>
            </a:extLst>
          </p:cNvPr>
          <p:cNvSpPr>
            <a:spLocks noGrp="1"/>
          </p:cNvSpPr>
          <p:nvPr>
            <p:ph idx="1"/>
          </p:nvPr>
        </p:nvSpPr>
        <p:spPr/>
        <p:txBody>
          <a:bodyPr/>
          <a:lstStyle/>
          <a:p>
            <a:r>
              <a:rPr lang="ru-RU" dirty="0"/>
              <a:t>В любом случае экономическая концентрация приводит к изменению рыночного потенциала отдельных хозяйствующих субъектов (усилению одних и ослаблению других) или к снижению количества независимо действующих производственных объектов. В крайнем проявлении экономическая концентрация может привести к сосредоточению в одних руках контроля всех предприятий на рынке.</a:t>
            </a:r>
          </a:p>
        </p:txBody>
      </p:sp>
    </p:spTree>
    <p:extLst>
      <p:ext uri="{BB962C8B-B14F-4D97-AF65-F5344CB8AC3E}">
        <p14:creationId xmlns:p14="http://schemas.microsoft.com/office/powerpoint/2010/main" val="2703086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5F30BD-A452-4C8E-8475-13B5197120AD}"/>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B7E02A4F-E6D9-4511-9A3A-689AB8D8E86F}"/>
              </a:ext>
            </a:extLst>
          </p:cNvPr>
          <p:cNvSpPr>
            <a:spLocks noGrp="1"/>
          </p:cNvSpPr>
          <p:nvPr>
            <p:ph idx="1"/>
          </p:nvPr>
        </p:nvSpPr>
        <p:spPr/>
        <p:txBody>
          <a:bodyPr/>
          <a:lstStyle/>
          <a:p>
            <a:r>
              <a:rPr lang="ru-RU" dirty="0"/>
              <a:t>Необходимо рассмотреть еще один подход к пониманию экономической концентрации. В данном случае концентрация может рассматриваться как показатель состояния рынка.</a:t>
            </a:r>
          </a:p>
        </p:txBody>
      </p:sp>
    </p:spTree>
    <p:extLst>
      <p:ext uri="{BB962C8B-B14F-4D97-AF65-F5344CB8AC3E}">
        <p14:creationId xmlns:p14="http://schemas.microsoft.com/office/powerpoint/2010/main" val="1588718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5FEC83-4719-45DD-9DCA-04CB7ECDCA9A}"/>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A6C6E383-51B8-4CAB-B509-1267D069E297}"/>
              </a:ext>
            </a:extLst>
          </p:cNvPr>
          <p:cNvSpPr>
            <a:spLocks noGrp="1"/>
          </p:cNvSpPr>
          <p:nvPr>
            <p:ph idx="1"/>
          </p:nvPr>
        </p:nvSpPr>
        <p:spPr/>
        <p:txBody>
          <a:bodyPr/>
          <a:lstStyle/>
          <a:p>
            <a:r>
              <a:rPr lang="ru-RU" dirty="0"/>
              <a:t>Более подробно правила оценки уровня концентрации товарного рынка регламентируется Порядком проведения анализа состояния конкуренции на товарном рынке. Для оценки уровня концентрации может применяться несколько показателей, в том числе коэффициент рыночной концентрации, индекс </a:t>
            </a:r>
            <a:r>
              <a:rPr lang="ru-RU" dirty="0" err="1"/>
              <a:t>Герфиндаля</a:t>
            </a:r>
            <a:r>
              <a:rPr lang="ru-RU" dirty="0"/>
              <a:t> — </a:t>
            </a:r>
            <a:r>
              <a:rPr lang="ru-RU" dirty="0" err="1"/>
              <a:t>Гиршмана</a:t>
            </a:r>
            <a:r>
              <a:rPr lang="ru-RU" dirty="0"/>
              <a:t>, индекс Линда. В целом данные показатели основываются на оценке уровня концентрации, исходя из соотношения долей нескольких наиболее крупных хозяйствующих субъектов, присутствующих на товарном рынке.</a:t>
            </a:r>
          </a:p>
        </p:txBody>
      </p:sp>
    </p:spTree>
    <p:extLst>
      <p:ext uri="{BB962C8B-B14F-4D97-AF65-F5344CB8AC3E}">
        <p14:creationId xmlns:p14="http://schemas.microsoft.com/office/powerpoint/2010/main" val="573523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3F6EC0-59C8-417D-BB7E-9B1427924492}"/>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55220D1F-309A-4FA3-AA01-8FFB3D321CD7}"/>
              </a:ext>
            </a:extLst>
          </p:cNvPr>
          <p:cNvSpPr>
            <a:spLocks noGrp="1"/>
          </p:cNvSpPr>
          <p:nvPr>
            <p:ph idx="1"/>
          </p:nvPr>
        </p:nvSpPr>
        <p:spPr/>
        <p:txBody>
          <a:bodyPr/>
          <a:lstStyle/>
          <a:p>
            <a:r>
              <a:rPr lang="ru-RU" dirty="0"/>
              <a:t>На основании оценки уровня концентрации рынок может быть признан высококонцентрированным, </a:t>
            </a:r>
            <a:r>
              <a:rPr lang="ru-RU" dirty="0" err="1"/>
              <a:t>умеренноконцентрированным</a:t>
            </a:r>
            <a:r>
              <a:rPr lang="ru-RU" dirty="0"/>
              <a:t> или </a:t>
            </a:r>
            <a:r>
              <a:rPr lang="ru-RU" dirty="0" err="1"/>
              <a:t>низкоконцентрированным</a:t>
            </a:r>
            <a:r>
              <a:rPr lang="ru-RU" dirty="0"/>
              <a:t>. Высокий уровень концентрации предполагает сосредоточение производственных активов в руках незначительного количества хозяйствующих субъектов.</a:t>
            </a:r>
          </a:p>
        </p:txBody>
      </p:sp>
    </p:spTree>
    <p:extLst>
      <p:ext uri="{BB962C8B-B14F-4D97-AF65-F5344CB8AC3E}">
        <p14:creationId xmlns:p14="http://schemas.microsoft.com/office/powerpoint/2010/main" val="28195035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7A7B92-A8EF-4BCE-89A7-5711E17794DB}"/>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98018264-E0C7-4B18-A8F5-C7CAA9933990}"/>
              </a:ext>
            </a:extLst>
          </p:cNvPr>
          <p:cNvSpPr>
            <a:spLocks noGrp="1"/>
          </p:cNvSpPr>
          <p:nvPr>
            <p:ph idx="1"/>
          </p:nvPr>
        </p:nvSpPr>
        <p:spPr/>
        <p:txBody>
          <a:bodyPr/>
          <a:lstStyle/>
          <a:p>
            <a:r>
              <a:rPr lang="ru-RU" dirty="0"/>
              <a:t>Стоит отметить, что сам по себе высокий уровень концентрации на рынке не является признаком монополизации рынка или нарушения конкурентного законодательства. К высокому уровню концентрации могут привести вполне законные действия хозяйствующих субъектов.</a:t>
            </a:r>
          </a:p>
        </p:txBody>
      </p:sp>
    </p:spTree>
    <p:extLst>
      <p:ext uri="{BB962C8B-B14F-4D97-AF65-F5344CB8AC3E}">
        <p14:creationId xmlns:p14="http://schemas.microsoft.com/office/powerpoint/2010/main" val="2091679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40817C-A9F5-4301-9011-FCEB31268CDC}"/>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BFF1CD86-043A-47E0-933B-579BED033D24}"/>
              </a:ext>
            </a:extLst>
          </p:cNvPr>
          <p:cNvSpPr>
            <a:spLocks noGrp="1"/>
          </p:cNvSpPr>
          <p:nvPr>
            <p:ph idx="1"/>
          </p:nvPr>
        </p:nvSpPr>
        <p:spPr/>
        <p:txBody>
          <a:bodyPr/>
          <a:lstStyle/>
          <a:p>
            <a:r>
              <a:rPr lang="ru-RU" dirty="0"/>
              <a:t>Для предотвращения чрезмерной концентрации производственных средств у отдельных хозяйствующих субъектов Федеральный закон «О защите конкуренции» возлагает на антимонопольный орган функции контроля за состоянием конкурентной среды на товарных рынках и недопущения критического повышения уровня концентрации. При этом под чрезмерным в данном случае понимается такой уровень концентрации, при котором отдельные субъекты получают возможность влиять на общие условия обращения товара на рынке (см. определение понятия «конкуренция»).</a:t>
            </a:r>
          </a:p>
        </p:txBody>
      </p:sp>
    </p:spTree>
    <p:extLst>
      <p:ext uri="{BB962C8B-B14F-4D97-AF65-F5344CB8AC3E}">
        <p14:creationId xmlns:p14="http://schemas.microsoft.com/office/powerpoint/2010/main" val="3608620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796992-E5D0-43C6-8506-BB2BE5E9AEF5}"/>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6ADDC0AC-AA66-4F98-975C-22C2F4C20B3B}"/>
              </a:ext>
            </a:extLst>
          </p:cNvPr>
          <p:cNvSpPr>
            <a:spLocks noGrp="1"/>
          </p:cNvSpPr>
          <p:nvPr>
            <p:ph idx="1"/>
          </p:nvPr>
        </p:nvSpPr>
        <p:spPr/>
        <p:txBody>
          <a:bodyPr/>
          <a:lstStyle/>
          <a:p>
            <a:r>
              <a:rPr lang="ru-RU" dirty="0"/>
              <a:t>Выполнение указанных функций предполагает, что при определенных условиях хозяйствующие субъекты и иные лица обязаны:</a:t>
            </a:r>
          </a:p>
          <a:p>
            <a:r>
              <a:rPr lang="ru-RU" dirty="0"/>
              <a:t>1) предварительно получить согласие антимонопольного органа на создание (реорганизацию) коммерческой организации, совершение сделок с ее акциями (долями) или ее имуществом или</a:t>
            </a:r>
          </a:p>
          <a:p>
            <a:r>
              <a:rPr lang="ru-RU" dirty="0"/>
              <a:t>2) уведомить антимонопольный орган о таких действиях или сделках, а антимонопольный орган в пределах своей компетенции рассмотрит указанные ходатайства и уведомления.</a:t>
            </a:r>
          </a:p>
          <a:p>
            <a:endParaRPr lang="ru-RU" dirty="0"/>
          </a:p>
        </p:txBody>
      </p:sp>
    </p:spTree>
    <p:extLst>
      <p:ext uri="{BB962C8B-B14F-4D97-AF65-F5344CB8AC3E}">
        <p14:creationId xmlns:p14="http://schemas.microsoft.com/office/powerpoint/2010/main" val="2326476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9727EE-B1C6-49AA-BB5F-0B892789E8BE}"/>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DD58657E-AD90-4F79-8D13-3FD806D20D95}"/>
              </a:ext>
            </a:extLst>
          </p:cNvPr>
          <p:cNvSpPr>
            <a:spLocks noGrp="1"/>
          </p:cNvSpPr>
          <p:nvPr>
            <p:ph idx="1"/>
          </p:nvPr>
        </p:nvSpPr>
        <p:spPr/>
        <p:txBody>
          <a:bodyPr/>
          <a:lstStyle/>
          <a:p>
            <a:endParaRPr lang="ru-RU"/>
          </a:p>
        </p:txBody>
      </p:sp>
      <p:sp>
        <p:nvSpPr>
          <p:cNvPr id="4" name="Прямоугольник 3">
            <a:extLst>
              <a:ext uri="{FF2B5EF4-FFF2-40B4-BE49-F238E27FC236}">
                <a16:creationId xmlns:a16="http://schemas.microsoft.com/office/drawing/2014/main" id="{2025EB58-804B-4252-A8CD-A27DBDA08C58}"/>
              </a:ext>
            </a:extLst>
          </p:cNvPr>
          <p:cNvSpPr/>
          <p:nvPr/>
        </p:nvSpPr>
        <p:spPr>
          <a:xfrm>
            <a:off x="3048000" y="2828836"/>
            <a:ext cx="6096000" cy="1200329"/>
          </a:xfrm>
          <a:prstGeom prst="rect">
            <a:avLst/>
          </a:prstGeom>
        </p:spPr>
        <p:txBody>
          <a:bodyPr>
            <a:spAutoFit/>
          </a:bodyPr>
          <a:lstStyle/>
          <a:p>
            <a:r>
              <a:rPr lang="ru-RU" b="0" i="0" dirty="0">
                <a:solidFill>
                  <a:srgbClr val="646464"/>
                </a:solidFill>
                <a:effectLst/>
                <a:latin typeface="Roboto"/>
              </a:rPr>
              <a:t>Соответственно, нарушение данного порядка является основанием для привлечения виновных лиц к административной ответственности и признания сделок недействительными.</a:t>
            </a:r>
            <a:endParaRPr lang="ru-RU" dirty="0"/>
          </a:p>
        </p:txBody>
      </p:sp>
    </p:spTree>
    <p:extLst>
      <p:ext uri="{BB962C8B-B14F-4D97-AF65-F5344CB8AC3E}">
        <p14:creationId xmlns:p14="http://schemas.microsoft.com/office/powerpoint/2010/main" val="1455991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0FE6CE-DAC5-4FE3-A0C2-CDCA091E0AA2}"/>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6135C327-089B-4C3C-826F-B38B533ECC0F}"/>
              </a:ext>
            </a:extLst>
          </p:cNvPr>
          <p:cNvSpPr>
            <a:spLocks noGrp="1"/>
          </p:cNvSpPr>
          <p:nvPr>
            <p:ph idx="1"/>
          </p:nvPr>
        </p:nvSpPr>
        <p:spPr/>
        <p:txBody>
          <a:bodyPr/>
          <a:lstStyle/>
          <a:p>
            <a:r>
              <a:rPr lang="ru-RU" dirty="0"/>
              <a:t>Таким образом, под осуществлением контроля экономической концентрации понимается выполнение антимонопольным органом государственной функции по рассмотрению ходатайств о даче предварительного согласия на создание и реорганизацию коммерческих организаций, совершение сделок с акциями (долями) и имуществом коммерческих организаций, если эти действия или сделки могут привести к изменению рыночного потенциала отдельных хозяйствующих субъектов или уменьшению количества независимых хозяйствующих субъектов, действующих на товарном рынке, а также по рассмотрению уведомлений о совершении указанных действий или сделок.</a:t>
            </a:r>
          </a:p>
        </p:txBody>
      </p:sp>
    </p:spTree>
    <p:extLst>
      <p:ext uri="{BB962C8B-B14F-4D97-AF65-F5344CB8AC3E}">
        <p14:creationId xmlns:p14="http://schemas.microsoft.com/office/powerpoint/2010/main" val="2341207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DDB996-E01F-42CD-A379-A28EB8076174}"/>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AFDF936C-D22B-4BC4-AED6-ACBB4B054D3E}"/>
              </a:ext>
            </a:extLst>
          </p:cNvPr>
          <p:cNvSpPr>
            <a:spLocks noGrp="1"/>
          </p:cNvSpPr>
          <p:nvPr>
            <p:ph idx="1"/>
          </p:nvPr>
        </p:nvSpPr>
        <p:spPr/>
        <p:txBody>
          <a:bodyPr/>
          <a:lstStyle/>
          <a:p>
            <a:endParaRPr lang="ru-RU"/>
          </a:p>
        </p:txBody>
      </p:sp>
      <p:sp>
        <p:nvSpPr>
          <p:cNvPr id="4" name="Прямоугольник 3">
            <a:extLst>
              <a:ext uri="{FF2B5EF4-FFF2-40B4-BE49-F238E27FC236}">
                <a16:creationId xmlns:a16="http://schemas.microsoft.com/office/drawing/2014/main" id="{1DB7541F-37E1-47B3-B99B-D61AB6D4B069}"/>
              </a:ext>
            </a:extLst>
          </p:cNvPr>
          <p:cNvSpPr/>
          <p:nvPr/>
        </p:nvSpPr>
        <p:spPr>
          <a:xfrm>
            <a:off x="3048000" y="1997839"/>
            <a:ext cx="6096000" cy="2862322"/>
          </a:xfrm>
          <a:prstGeom prst="rect">
            <a:avLst/>
          </a:prstGeom>
        </p:spPr>
        <p:txBody>
          <a:bodyPr>
            <a:spAutoFit/>
          </a:bodyPr>
          <a:lstStyle/>
          <a:p>
            <a:r>
              <a:rPr lang="ru-RU" b="0" i="0" dirty="0">
                <a:solidFill>
                  <a:srgbClr val="646464"/>
                </a:solidFill>
                <a:effectLst/>
                <a:latin typeface="Roboto"/>
              </a:rPr>
              <a:t>экономическая концентрация может осуществляться в двух формах: путем осуществления действий (реорганизации или создания коммерческих организаций) и посредством заключения сделок. Однако не любые действия или сделки хозяйствующих субъектов могут считаться экономической концентрацией. Определяющим является то воздействие на состояние конкурентной среды на конкретном товарном рынке, которое такие действия или сделки оказывают.</a:t>
            </a:r>
            <a:endParaRPr lang="ru-RU" dirty="0"/>
          </a:p>
        </p:txBody>
      </p:sp>
    </p:spTree>
    <p:extLst>
      <p:ext uri="{BB962C8B-B14F-4D97-AF65-F5344CB8AC3E}">
        <p14:creationId xmlns:p14="http://schemas.microsoft.com/office/powerpoint/2010/main" val="11919190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238FD0-B74B-4A09-A389-A5685EDD65E1}"/>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30ED3FA1-BE02-4653-8333-271E4A14C38C}"/>
              </a:ext>
            </a:extLst>
          </p:cNvPr>
          <p:cNvSpPr>
            <a:spLocks noGrp="1"/>
          </p:cNvSpPr>
          <p:nvPr>
            <p:ph idx="1"/>
          </p:nvPr>
        </p:nvSpPr>
        <p:spPr/>
        <p:txBody>
          <a:bodyPr/>
          <a:lstStyle/>
          <a:p>
            <a:r>
              <a:rPr lang="ru-RU" dirty="0"/>
              <a:t>Соответствующие обязанности по получению предварительного согласия антимонопольного органа или по его уведомлению лежат на субъектах экономической концентрации — сторонах указанных сделок, участниках реорганизации или учредителях коммерческой организации.</a:t>
            </a:r>
          </a:p>
        </p:txBody>
      </p:sp>
    </p:spTree>
    <p:extLst>
      <p:ext uri="{BB962C8B-B14F-4D97-AF65-F5344CB8AC3E}">
        <p14:creationId xmlns:p14="http://schemas.microsoft.com/office/powerpoint/2010/main" val="3207475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0CC8BA-B60D-4CFD-A165-075A2D120316}"/>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92F0E7A0-1EE9-4982-B500-FAA524A65ECF}"/>
              </a:ext>
            </a:extLst>
          </p:cNvPr>
          <p:cNvSpPr>
            <a:spLocks noGrp="1"/>
          </p:cNvSpPr>
          <p:nvPr>
            <p:ph idx="1"/>
          </p:nvPr>
        </p:nvSpPr>
        <p:spPr/>
        <p:txBody>
          <a:bodyPr/>
          <a:lstStyle/>
          <a:p>
            <a:r>
              <a:rPr lang="ru-RU" dirty="0"/>
              <a:t>Федеральный закон «О защите конкуренции» определяет условия, при которых действия или сделки хозяйствующих субъектов подлежат антимонопольному контролю. Такие условия можно разделить на две группы:</a:t>
            </a:r>
          </a:p>
          <a:p>
            <a:r>
              <a:rPr lang="ru-RU" dirty="0"/>
              <a:t>1) относящиеся к финансовым показателям деятельности субъектов и объекта экономической концентрации;</a:t>
            </a:r>
          </a:p>
          <a:p>
            <a:r>
              <a:rPr lang="ru-RU" dirty="0"/>
              <a:t>2) относящиеся к форме и содержанию совершаемого действия или сделки.</a:t>
            </a:r>
          </a:p>
          <a:p>
            <a:endParaRPr lang="ru-RU" dirty="0"/>
          </a:p>
        </p:txBody>
      </p:sp>
    </p:spTree>
    <p:extLst>
      <p:ext uri="{BB962C8B-B14F-4D97-AF65-F5344CB8AC3E}">
        <p14:creationId xmlns:p14="http://schemas.microsoft.com/office/powerpoint/2010/main" val="10153507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351C13-C403-432C-AEFA-B7F1F0763B68}"/>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A2D256AA-E7E7-4852-9282-ED856575F91F}"/>
              </a:ext>
            </a:extLst>
          </p:cNvPr>
          <p:cNvSpPr>
            <a:spLocks noGrp="1"/>
          </p:cNvSpPr>
          <p:nvPr>
            <p:ph idx="1"/>
          </p:nvPr>
        </p:nvSpPr>
        <p:spPr/>
        <p:txBody>
          <a:bodyPr/>
          <a:lstStyle/>
          <a:p>
            <a:r>
              <a:rPr lang="ru-RU" dirty="0"/>
              <a:t>Кроме того, необходимо принимать во внимание следующее: условия, относящиеся к финансовым показателям деятельности хозяйствующих субъектов, не исследуются и не применяются, если субъекты или объект экономической концентрации либо какой-либо хозяйствующий субъект, входящий с ними в группу лиц, включены в реестр хозяйствующих субъектов, имеющих на рынке определенного товара более 35% (подробнее о реестре см. в описании полномочий антимонопольных органов).</a:t>
            </a:r>
          </a:p>
        </p:txBody>
      </p:sp>
    </p:spTree>
    <p:extLst>
      <p:ext uri="{BB962C8B-B14F-4D97-AF65-F5344CB8AC3E}">
        <p14:creationId xmlns:p14="http://schemas.microsoft.com/office/powerpoint/2010/main" val="34601592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C967D2-766A-43A6-A11C-4F46576E30B9}"/>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48D19A01-5BC1-43C9-81C6-6EB8D35D01C0}"/>
              </a:ext>
            </a:extLst>
          </p:cNvPr>
          <p:cNvSpPr>
            <a:spLocks noGrp="1"/>
          </p:cNvSpPr>
          <p:nvPr>
            <p:ph idx="1"/>
          </p:nvPr>
        </p:nvSpPr>
        <p:spPr/>
        <p:txBody>
          <a:bodyPr/>
          <a:lstStyle/>
          <a:p>
            <a:r>
              <a:rPr lang="ru-RU" dirty="0"/>
              <a:t>Необходимо также отметить, что в сферу антимонопольного контроля прежде всего попадают действия и сделки в отношении активов российских финансовых организаций и находящихся на территории РФ основных производственных средств или нематериальных активов либо в отношении голосующих акций, долей, прав российских коммерческих и некоммерческих организаций.</a:t>
            </a:r>
          </a:p>
        </p:txBody>
      </p:sp>
    </p:spTree>
    <p:extLst>
      <p:ext uri="{BB962C8B-B14F-4D97-AF65-F5344CB8AC3E}">
        <p14:creationId xmlns:p14="http://schemas.microsoft.com/office/powerpoint/2010/main" val="3067717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5E46F0-7310-4373-8F39-84991B61D606}"/>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65B48FD8-2B49-4AB4-ADD7-C05E733BD473}"/>
              </a:ext>
            </a:extLst>
          </p:cNvPr>
          <p:cNvSpPr>
            <a:spLocks noGrp="1"/>
          </p:cNvSpPr>
          <p:nvPr>
            <p:ph idx="1"/>
          </p:nvPr>
        </p:nvSpPr>
        <p:spPr/>
        <p:txBody>
          <a:bodyPr>
            <a:normAutofit fontScale="85000" lnSpcReduction="20000"/>
          </a:bodyPr>
          <a:lstStyle/>
          <a:p>
            <a:r>
              <a:rPr lang="ru-RU" dirty="0"/>
              <a:t>Также при осуществлении контроля экономической концентрации установленный Федеральным законом «О защите конкуренции» порядок применяется в определенных случаях и к сделкам, которые осуществляются за пределами Российской Федерации. В соответствии с его ст. 26</a:t>
            </a:r>
            <a:r>
              <a:rPr lang="ru-RU" baseline="30000" dirty="0"/>
              <a:t>1</a:t>
            </a:r>
            <a:r>
              <a:rPr lang="ru-RU" dirty="0"/>
              <a:t> порядок проведения контроля экономической концентрации, установленный гл. 7 этого Закона, применяется в отношении иностранных лиц и (или) организаций, осуществляющих поставки товаров на территорию РФ на сумму более 1 млрд руб. в течение года, предшествующего дате осуществления сделки, иного действия, подлежащих государственному контролю. Предварительное согласие антимонопольного органа требуется на приобретение более 50% голосующих акций (долей) юридического лица, учрежденного за пределами территории РФ, либо иных прав, позволяющих определять условия осуществления таким юридическим лицом предпринимательской деятельности или осуществлять функции его исполнительного органа.</a:t>
            </a:r>
          </a:p>
        </p:txBody>
      </p:sp>
    </p:spTree>
    <p:extLst>
      <p:ext uri="{BB962C8B-B14F-4D97-AF65-F5344CB8AC3E}">
        <p14:creationId xmlns:p14="http://schemas.microsoft.com/office/powerpoint/2010/main" val="2810402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3AE8BE-0C09-4A6C-8217-9401C982F8CE}"/>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4C8FD7FC-B182-4600-9010-435E08850284}"/>
              </a:ext>
            </a:extLst>
          </p:cNvPr>
          <p:cNvSpPr>
            <a:spLocks noGrp="1"/>
          </p:cNvSpPr>
          <p:nvPr>
            <p:ph idx="1"/>
          </p:nvPr>
        </p:nvSpPr>
        <p:spPr/>
        <p:txBody>
          <a:bodyPr/>
          <a:lstStyle/>
          <a:p>
            <a:r>
              <a:rPr lang="ru-RU" dirty="0"/>
              <a:t>Таким образом, иностранные граждане или организации, которые не владеют и не распоряжаются активами российских компаний и не осуществляют поставок на территорию РФ товаров на сумму более 1 млрд руб., не подпадают под сферу действия Федерального закона «О защите конкуренции».</a:t>
            </a:r>
          </a:p>
        </p:txBody>
      </p:sp>
    </p:spTree>
    <p:extLst>
      <p:ext uri="{BB962C8B-B14F-4D97-AF65-F5344CB8AC3E}">
        <p14:creationId xmlns:p14="http://schemas.microsoft.com/office/powerpoint/2010/main" val="2995924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10C33D-7F58-49BE-8277-57CB3E5D8537}"/>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B5B579F8-0327-43ED-B48A-C005089CD0D2}"/>
              </a:ext>
            </a:extLst>
          </p:cNvPr>
          <p:cNvSpPr>
            <a:spLocks noGrp="1"/>
          </p:cNvSpPr>
          <p:nvPr>
            <p:ph idx="1"/>
          </p:nvPr>
        </p:nvSpPr>
        <p:spPr/>
        <p:txBody>
          <a:bodyPr/>
          <a:lstStyle/>
          <a:p>
            <a:endParaRPr lang="ru-RU"/>
          </a:p>
        </p:txBody>
      </p:sp>
    </p:spTree>
    <p:extLst>
      <p:ext uri="{BB962C8B-B14F-4D97-AF65-F5344CB8AC3E}">
        <p14:creationId xmlns:p14="http://schemas.microsoft.com/office/powerpoint/2010/main" val="4003906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97B800-1D86-4A20-99E0-A5469FB0CE1A}"/>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B406CBFE-DFAB-4980-BD1F-EC900DF3F2FF}"/>
              </a:ext>
            </a:extLst>
          </p:cNvPr>
          <p:cNvSpPr>
            <a:spLocks noGrp="1"/>
          </p:cNvSpPr>
          <p:nvPr>
            <p:ph idx="1"/>
          </p:nvPr>
        </p:nvSpPr>
        <p:spPr/>
        <p:txBody>
          <a:bodyPr/>
          <a:lstStyle/>
          <a:p>
            <a:r>
              <a:rPr lang="ru-RU" dirty="0"/>
              <a:t>В более широком смысле экономическая концентрация может рассматриваться как определенный процесс, который предполагает изменение состояния конкурентной среды на товарном рынке и наличие причинно-следственной связи между таким изменением и действиями хозяйствующего субъекта или его сделками.</a:t>
            </a:r>
          </a:p>
        </p:txBody>
      </p:sp>
    </p:spTree>
    <p:extLst>
      <p:ext uri="{BB962C8B-B14F-4D97-AF65-F5344CB8AC3E}">
        <p14:creationId xmlns:p14="http://schemas.microsoft.com/office/powerpoint/2010/main" val="3091327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E0AB3E-8609-4620-BD7A-4CCD30996106}"/>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70AC4D58-6D55-4313-B61D-B162825A4FA3}"/>
              </a:ext>
            </a:extLst>
          </p:cNvPr>
          <p:cNvSpPr>
            <a:spLocks noGrp="1"/>
          </p:cNvSpPr>
          <p:nvPr>
            <p:ph idx="1"/>
          </p:nvPr>
        </p:nvSpPr>
        <p:spPr/>
        <p:txBody>
          <a:bodyPr/>
          <a:lstStyle/>
          <a:p>
            <a:r>
              <a:rPr lang="ru-RU" dirty="0"/>
              <a:t>В отличие от экономической концентрации, связанной с указанными действиями или сделками коммерческих организаций, аналогичное изменение состояния конкурентной среды может быть связано с экономическим ростом отдельных хозяйствующих субъектов, входом или выходом с рынка отдельных хозяйствующих субъектов. Однако подобные процессы, происходящие на товарном рынке, не являются предметом антимонопольного контроля.</a:t>
            </a:r>
          </a:p>
        </p:txBody>
      </p:sp>
    </p:spTree>
    <p:extLst>
      <p:ext uri="{BB962C8B-B14F-4D97-AF65-F5344CB8AC3E}">
        <p14:creationId xmlns:p14="http://schemas.microsoft.com/office/powerpoint/2010/main" val="1175374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412BA5-0B0C-4A1E-AB84-D7F4A927F037}"/>
              </a:ext>
            </a:extLst>
          </p:cNvPr>
          <p:cNvSpPr>
            <a:spLocks noGrp="1"/>
          </p:cNvSpPr>
          <p:nvPr>
            <p:ph type="title"/>
          </p:nvPr>
        </p:nvSpPr>
        <p:spPr/>
        <p:txBody>
          <a:bodyPr>
            <a:normAutofit fontScale="90000"/>
          </a:bodyPr>
          <a:lstStyle/>
          <a:p>
            <a:r>
              <a:rPr lang="ru-RU" dirty="0"/>
              <a:t>Рассмотрим, какие изменения состояния конкурентной среды могут свидетельствовать об экономической концентрации.</a:t>
            </a:r>
          </a:p>
        </p:txBody>
      </p:sp>
      <p:sp>
        <p:nvSpPr>
          <p:cNvPr id="3" name="Объект 2">
            <a:extLst>
              <a:ext uri="{FF2B5EF4-FFF2-40B4-BE49-F238E27FC236}">
                <a16:creationId xmlns:a16="http://schemas.microsoft.com/office/drawing/2014/main" id="{74C913E0-109F-4E8F-8718-9748BD87285C}"/>
              </a:ext>
            </a:extLst>
          </p:cNvPr>
          <p:cNvSpPr>
            <a:spLocks noGrp="1"/>
          </p:cNvSpPr>
          <p:nvPr>
            <p:ph idx="1"/>
          </p:nvPr>
        </p:nvSpPr>
        <p:spPr/>
        <p:txBody>
          <a:bodyPr/>
          <a:lstStyle/>
          <a:p>
            <a:r>
              <a:rPr lang="ru-RU" dirty="0"/>
              <a:t>Каждое предприятие, осуществляющее деятельность на товарном рынке, обладает определенным набором активов: имущество, включая основные производственные средства, имущественные права, нематериальные активы. Именно эти средства позволяют хозяйствующему субъекту вести предпринимательскую деятельность, осуществлять производство и продажу товаров, оказание услуг и, в конечном счете, участвовать в конкурентной борьбе.</a:t>
            </a:r>
          </a:p>
        </p:txBody>
      </p:sp>
    </p:spTree>
    <p:extLst>
      <p:ext uri="{BB962C8B-B14F-4D97-AF65-F5344CB8AC3E}">
        <p14:creationId xmlns:p14="http://schemas.microsoft.com/office/powerpoint/2010/main" val="1964441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9FE07A-98D8-4BA8-9531-919D18CB3BD9}"/>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40FD1CA2-AC9A-4571-8B56-12CA46C1FAC7}"/>
              </a:ext>
            </a:extLst>
          </p:cNvPr>
          <p:cNvSpPr>
            <a:spLocks noGrp="1"/>
          </p:cNvSpPr>
          <p:nvPr>
            <p:ph idx="1"/>
          </p:nvPr>
        </p:nvSpPr>
        <p:spPr/>
        <p:txBody>
          <a:bodyPr/>
          <a:lstStyle/>
          <a:p>
            <a:r>
              <a:rPr lang="ru-RU" dirty="0"/>
              <a:t>Федеральный закон «О защите конкуренции» использует в отношении обладателя таких активов понятие «объект экономической концентрации», под которым понимается лицо, чьи акции (доли), активы, основные производственные средства и (или) нематериальные активы приобретаются или вносятся в уставный капитал, и (или) лицо, права в отношении которого приобретаются.</a:t>
            </a:r>
          </a:p>
        </p:txBody>
      </p:sp>
    </p:spTree>
    <p:extLst>
      <p:ext uri="{BB962C8B-B14F-4D97-AF65-F5344CB8AC3E}">
        <p14:creationId xmlns:p14="http://schemas.microsoft.com/office/powerpoint/2010/main" val="3280905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C5228E-340F-4510-86E1-9A82D1F1FA4F}"/>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98F95312-B5DD-4C76-811D-FD99D4EC71C8}"/>
              </a:ext>
            </a:extLst>
          </p:cNvPr>
          <p:cNvSpPr>
            <a:spLocks noGrp="1"/>
          </p:cNvSpPr>
          <p:nvPr>
            <p:ph idx="1"/>
          </p:nvPr>
        </p:nvSpPr>
        <p:spPr/>
        <p:txBody>
          <a:bodyPr/>
          <a:lstStyle/>
          <a:p>
            <a:r>
              <a:rPr lang="ru-RU" dirty="0"/>
              <a:t>под субъектами экономической концентрации далее будут пониматься лица, намеревающиеся совершить действия или заключить сделки, способные оказать влияние на состояние конкурентной среды.</a:t>
            </a:r>
          </a:p>
          <a:p>
            <a:r>
              <a:rPr lang="ru-RU" dirty="0"/>
              <a:t>Обратите внимание: при осуществлении экономической концентрации в форме реорганизации (слияния или присоединения) субъекты и объекты экономической концентрации фактически совпадают.</a:t>
            </a:r>
          </a:p>
          <a:p>
            <a:endParaRPr lang="ru-RU" dirty="0"/>
          </a:p>
        </p:txBody>
      </p:sp>
    </p:spTree>
    <p:extLst>
      <p:ext uri="{BB962C8B-B14F-4D97-AF65-F5344CB8AC3E}">
        <p14:creationId xmlns:p14="http://schemas.microsoft.com/office/powerpoint/2010/main" val="3520289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4C96F8-3FBC-4938-869F-491CB12FCF18}"/>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72588995-8753-43D7-8212-1A00AAD84C72}"/>
              </a:ext>
            </a:extLst>
          </p:cNvPr>
          <p:cNvSpPr>
            <a:spLocks noGrp="1"/>
          </p:cNvSpPr>
          <p:nvPr>
            <p:ph idx="1"/>
          </p:nvPr>
        </p:nvSpPr>
        <p:spPr/>
        <p:txBody>
          <a:bodyPr/>
          <a:lstStyle/>
          <a:p>
            <a:r>
              <a:rPr lang="ru-RU" dirty="0"/>
              <a:t>Необходимо отметить, что непосредственное приобретение активов предприятия по своему эффекту практически идентично приобретению корпоративных или управленческих прав у собственника этих активов либо слиянию с ним (присоединению к нему).</a:t>
            </a:r>
          </a:p>
        </p:txBody>
      </p:sp>
    </p:spTree>
    <p:extLst>
      <p:ext uri="{BB962C8B-B14F-4D97-AF65-F5344CB8AC3E}">
        <p14:creationId xmlns:p14="http://schemas.microsoft.com/office/powerpoint/2010/main" val="1963160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800484-1005-4E3F-851A-1E2DCBDF348D}"/>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B5B61AA8-4823-425D-AA0D-F6B453637C34}"/>
              </a:ext>
            </a:extLst>
          </p:cNvPr>
          <p:cNvSpPr>
            <a:spLocks noGrp="1"/>
          </p:cNvSpPr>
          <p:nvPr>
            <p:ph idx="1"/>
          </p:nvPr>
        </p:nvSpPr>
        <p:spPr/>
        <p:txBody>
          <a:bodyPr/>
          <a:lstStyle/>
          <a:p>
            <a:endParaRPr lang="ru-RU"/>
          </a:p>
        </p:txBody>
      </p:sp>
      <p:sp>
        <p:nvSpPr>
          <p:cNvPr id="4" name="Прямоугольник 3">
            <a:extLst>
              <a:ext uri="{FF2B5EF4-FFF2-40B4-BE49-F238E27FC236}">
                <a16:creationId xmlns:a16="http://schemas.microsoft.com/office/drawing/2014/main" id="{19AD5E1E-871F-447D-B8D9-B8B3A604B6E3}"/>
              </a:ext>
            </a:extLst>
          </p:cNvPr>
          <p:cNvSpPr/>
          <p:nvPr/>
        </p:nvSpPr>
        <p:spPr>
          <a:xfrm>
            <a:off x="3048000" y="1859340"/>
            <a:ext cx="6096000" cy="3139321"/>
          </a:xfrm>
          <a:prstGeom prst="rect">
            <a:avLst/>
          </a:prstGeom>
        </p:spPr>
        <p:txBody>
          <a:bodyPr>
            <a:spAutoFit/>
          </a:bodyPr>
          <a:lstStyle/>
          <a:p>
            <a:r>
              <a:rPr lang="ru-RU" b="0" i="0" dirty="0">
                <a:solidFill>
                  <a:srgbClr val="646464"/>
                </a:solidFill>
                <a:effectLst/>
                <a:latin typeface="Roboto"/>
              </a:rPr>
              <a:t>таким образом, справедливо сделать вывод о том, что конкурентная борьба осуществляется между не зависящими друг от друга хозяйствующими субъектами (группами лиц), которые контролируют указанные активы. Соответственно, экономическая концентрация предполагает такое изменение структуры прав собственности или управления объектом экономической концентрации или его имуществом, которое может привести к изменению производственного потенциала отдельных хозяйствующих субъектов.</a:t>
            </a:r>
            <a:endParaRPr lang="ru-RU" dirty="0"/>
          </a:p>
        </p:txBody>
      </p:sp>
    </p:spTree>
    <p:extLst>
      <p:ext uri="{BB962C8B-B14F-4D97-AF65-F5344CB8AC3E}">
        <p14:creationId xmlns:p14="http://schemas.microsoft.com/office/powerpoint/2010/main" val="350887041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1355</Words>
  <Application>Microsoft Office PowerPoint</Application>
  <PresentationFormat>Широкоэкранный</PresentationFormat>
  <Paragraphs>31</Paragraphs>
  <Slides>26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26</vt:i4>
      </vt:variant>
    </vt:vector>
  </HeadingPairs>
  <TitlesOfParts>
    <vt:vector size="31" baseType="lpstr">
      <vt:lpstr>Arial</vt:lpstr>
      <vt:lpstr>Calibri</vt:lpstr>
      <vt:lpstr>Calibri Light</vt:lpstr>
      <vt:lpstr>Roboto</vt:lpstr>
      <vt:lpstr>Тема Office</vt:lpstr>
      <vt:lpstr>Понятие экономической концентрации Одной из основных функций российских антимонопольных органов является осуществление контроля за экономической концентрацией. В соответствии с легальным определением, приведенным в ст. 4 Федерального закона «О защите конкуренции», под экономической концентрацией понимаются сделки, иные действия, осуществление которых оказывает влияние на состояние конкуренции. </vt:lpstr>
      <vt:lpstr>Презентация PowerPoint</vt:lpstr>
      <vt:lpstr>Презентация PowerPoint</vt:lpstr>
      <vt:lpstr>Презентация PowerPoint</vt:lpstr>
      <vt:lpstr>Рассмотрим, какие изменения состояния конкурентной среды могут свидетельствовать об экономической концентрации.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Понятие экономической концентрации Одной из основных функций российских антимонопольных органов является осуществление контроля за экономической концентрацией. В соответствии с легальным определением, приведенным в ст. 4 Федерального закона «О защите конкуренции», под экономической концентрацией понимаются сделки, иные действия, осуществление которых оказывает влияние на состояние конкуренции.</dc:title>
  <dc:creator>User</dc:creator>
  <cp:lastModifiedBy>User</cp:lastModifiedBy>
  <cp:revision>2</cp:revision>
  <dcterms:created xsi:type="dcterms:W3CDTF">2020-10-16T09:20:39Z</dcterms:created>
  <dcterms:modified xsi:type="dcterms:W3CDTF">2020-10-16T09:32:30Z</dcterms:modified>
</cp:coreProperties>
</file>