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3"/>
  </p:notesMasterIdLst>
  <p:sldIdLst>
    <p:sldId id="278" r:id="rId2"/>
    <p:sldId id="279" r:id="rId3"/>
    <p:sldId id="280" r:id="rId4"/>
    <p:sldId id="281" r:id="rId5"/>
    <p:sldId id="282" r:id="rId6"/>
    <p:sldId id="283" r:id="rId7"/>
    <p:sldId id="284" r:id="rId8"/>
    <p:sldId id="285" r:id="rId9"/>
    <p:sldId id="286" r:id="rId10"/>
    <p:sldId id="287" r:id="rId11"/>
    <p:sldId id="288" r:id="rId12"/>
    <p:sldId id="295" r:id="rId13"/>
    <p:sldId id="289" r:id="rId14"/>
    <p:sldId id="290" r:id="rId15"/>
    <p:sldId id="291" r:id="rId16"/>
    <p:sldId id="292" r:id="rId17"/>
    <p:sldId id="293" r:id="rId18"/>
    <p:sldId id="294" r:id="rId19"/>
    <p:sldId id="256" r:id="rId20"/>
    <p:sldId id="257" r:id="rId21"/>
    <p:sldId id="258" r:id="rId22"/>
    <p:sldId id="259" r:id="rId23"/>
    <p:sldId id="260" r:id="rId24"/>
    <p:sldId id="261" r:id="rId25"/>
    <p:sldId id="262" r:id="rId26"/>
    <p:sldId id="263" r:id="rId27"/>
    <p:sldId id="264" r:id="rId28"/>
    <p:sldId id="265" r:id="rId29"/>
    <p:sldId id="266" r:id="rId30"/>
    <p:sldId id="267" r:id="rId31"/>
    <p:sldId id="268" r:id="rId32"/>
    <p:sldId id="269" r:id="rId33"/>
    <p:sldId id="271" r:id="rId34"/>
    <p:sldId id="270" r:id="rId35"/>
    <p:sldId id="272" r:id="rId36"/>
    <p:sldId id="273" r:id="rId37"/>
    <p:sldId id="274" r:id="rId38"/>
    <p:sldId id="275" r:id="rId39"/>
    <p:sldId id="276" r:id="rId40"/>
    <p:sldId id="277" r:id="rId41"/>
    <p:sldId id="29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08" d="100"/>
          <a:sy n="108" d="100"/>
        </p:scale>
        <p:origin x="171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22CF9C-9BD7-445F-AC4A-6080980B2676}" type="datetimeFigureOut">
              <a:rPr lang="ru-RU" smtClean="0"/>
              <a:pPr/>
              <a:t>09.10.2020</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A0C1FB-3FBD-4292-A467-FD03FFC0AD46}" type="slidenum">
              <a:rPr lang="ru-RU" smtClean="0"/>
              <a:pPr/>
              <a:t>‹#›</a:t>
            </a:fld>
            <a:endParaRPr lang="ru-R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7A0C1FB-3FBD-4292-A467-FD03FFC0AD46}" type="slidenum">
              <a:rPr lang="ru-RU" smtClean="0"/>
              <a:pPr/>
              <a:t>19</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F56FC831-CB89-4E90-9C76-099169FB84D3}" type="datetimeFigureOut">
              <a:rPr lang="ru-RU" smtClean="0"/>
              <a:pPr/>
              <a:t>09.10.2020</a:t>
            </a:fld>
            <a:endParaRPr lang="ru-RU" dirty="0"/>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dirty="0"/>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E724BFA-1717-4F1B-BBC0-8F5E122ADAC7}"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6" name="Дата 25"/>
          <p:cNvSpPr>
            <a:spLocks noGrp="1"/>
          </p:cNvSpPr>
          <p:nvPr>
            <p:ph type="dt" sz="half" idx="10"/>
          </p:nvPr>
        </p:nvSpPr>
        <p:spPr/>
        <p:txBody>
          <a:bodyPr rtlCol="0"/>
          <a:lstStyle/>
          <a:p>
            <a:fld id="{F56FC831-CB89-4E90-9C76-099169FB84D3}" type="datetimeFigureOut">
              <a:rPr lang="ru-RU" smtClean="0"/>
              <a:pPr/>
              <a:t>09.10.2020</a:t>
            </a:fld>
            <a:endParaRPr lang="ru-RU" dirty="0"/>
          </a:p>
        </p:txBody>
      </p:sp>
      <p:sp>
        <p:nvSpPr>
          <p:cNvPr id="27" name="Номер слайда 26"/>
          <p:cNvSpPr>
            <a:spLocks noGrp="1"/>
          </p:cNvSpPr>
          <p:nvPr>
            <p:ph type="sldNum" sz="quarter" idx="11"/>
          </p:nvPr>
        </p:nvSpPr>
        <p:spPr/>
        <p:txBody>
          <a:bodyPr rtlCol="0"/>
          <a:lstStyle/>
          <a:p>
            <a:fld id="{1E724BFA-1717-4F1B-BBC0-8F5E122ADAC7}" type="slidenum">
              <a:rPr lang="ru-RU" smtClean="0"/>
              <a:pPr/>
              <a:t>‹#›</a:t>
            </a:fld>
            <a:endParaRPr lang="ru-RU" dirty="0"/>
          </a:p>
        </p:txBody>
      </p:sp>
      <p:sp>
        <p:nvSpPr>
          <p:cNvPr id="28" name="Нижний колонтитул 27"/>
          <p:cNvSpPr>
            <a:spLocks noGrp="1"/>
          </p:cNvSpPr>
          <p:nvPr>
            <p:ph type="ftr" sz="quarter" idx="12"/>
          </p:nvPr>
        </p:nvSpPr>
        <p:spPr/>
        <p:txBody>
          <a:bodyPr rtlCol="0"/>
          <a:lstStyle/>
          <a:p>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F56FC831-CB89-4E90-9C76-099169FB84D3}" type="datetimeFigureOut">
              <a:rPr lang="ru-RU" smtClean="0"/>
              <a:pPr/>
              <a:t>09.10.2020</a:t>
            </a:fld>
            <a:endParaRPr lang="ru-RU" dirty="0"/>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dirty="0"/>
          </a:p>
        </p:txBody>
      </p:sp>
      <p:sp>
        <p:nvSpPr>
          <p:cNvPr id="5" name="Номер слайда 4"/>
          <p:cNvSpPr>
            <a:spLocks noGrp="1"/>
          </p:cNvSpPr>
          <p:nvPr>
            <p:ph type="sldNum" sz="quarter" idx="12"/>
          </p:nvPr>
        </p:nvSpPr>
        <p:spPr>
          <a:xfrm>
            <a:off x="8174736" y="2272"/>
            <a:ext cx="762000" cy="365760"/>
          </a:xfrm>
        </p:spPr>
        <p:txBody>
          <a:bodyPr/>
          <a:lstStyle/>
          <a:p>
            <a:fld id="{1E724BFA-1717-4F1B-BBC0-8F5E122ADAC7}"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F56FC831-CB89-4E90-9C76-099169FB84D3}" type="datetimeFigureOut">
              <a:rPr lang="ru-RU" smtClean="0"/>
              <a:pPr/>
              <a:t>09.10.2020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E724BFA-1717-4F1B-BBC0-8F5E122ADAC7}"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56FC831-CB89-4E90-9C76-099169FB84D3}" type="datetimeFigureOut">
              <a:rPr lang="ru-RU" smtClean="0"/>
              <a:pPr/>
              <a:t>09.10.2020</a:t>
            </a:fld>
            <a:endParaRPr lang="ru-RU" dirty="0"/>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dirty="0"/>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E724BFA-1717-4F1B-BBC0-8F5E122ADAC7}"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consultant.ru/document/cons_doc_LAW_163959/"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332656"/>
            <a:ext cx="8280920" cy="2952328"/>
          </a:xfrm>
        </p:spPr>
        <p:txBody>
          <a:bodyPr>
            <a:normAutofit/>
          </a:bodyPr>
          <a:lstStyle/>
          <a:p>
            <a:pPr algn="ctr"/>
            <a:r>
              <a:rPr lang="ru-RU"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Анализ </a:t>
            </a:r>
            <a:br>
              <a:rPr lang="ru-RU"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ru-RU"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Федерального закона</a:t>
            </a:r>
            <a:br>
              <a:rPr lang="ru-RU"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ru-RU"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r>
              <a:rPr lang="ru-RU"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О защите конкуренции</a:t>
            </a:r>
            <a:r>
              <a:rPr lang="en-US"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ru-RU"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Рисунок 4" descr="загруженное.jpg"/>
          <p:cNvPicPr>
            <a:picLocks noChangeAspect="1"/>
          </p:cNvPicPr>
          <p:nvPr/>
        </p:nvPicPr>
        <p:blipFill>
          <a:blip r:embed="rId2" cstate="print"/>
          <a:stretch>
            <a:fillRect/>
          </a:stretch>
        </p:blipFill>
        <p:spPr>
          <a:xfrm>
            <a:off x="251520" y="4005063"/>
            <a:ext cx="3600400" cy="2638461"/>
          </a:xfrm>
          <a:prstGeom prst="rect">
            <a:avLst/>
          </a:prstGeom>
        </p:spPr>
      </p:pic>
      <p:sp>
        <p:nvSpPr>
          <p:cNvPr id="6" name="Подзаголовок 5">
            <a:extLst>
              <a:ext uri="{FF2B5EF4-FFF2-40B4-BE49-F238E27FC236}">
                <a16:creationId xmlns:a16="http://schemas.microsoft.com/office/drawing/2014/main" id="{6502AA76-0A7B-4B31-904B-3EB11B5DCF27}"/>
              </a:ext>
            </a:extLst>
          </p:cNvPr>
          <p:cNvSpPr>
            <a:spLocks noGrp="1"/>
          </p:cNvSpPr>
          <p:nvPr>
            <p:ph type="subTitle" idx="1"/>
          </p:nvPr>
        </p:nvSpPr>
        <p:spPr/>
        <p:txBody>
          <a:bodyPr/>
          <a:lstStyle/>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620688"/>
            <a:ext cx="8640960" cy="5953848"/>
          </a:xfrm>
        </p:spPr>
        <p:txBody>
          <a:bodyPr>
            <a:normAutofit/>
          </a:bodyPr>
          <a:lstStyle/>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5) хозяйственное общество (хозяйственное партнерство) и физическое лицо или юридическое лицо, если по предложению такого физического лица или такого юридического лица назначен или избран единоличный исполнительный орган этого хозяйственного общества (хозяйственного партнерства);</a:t>
            </a:r>
          </a:p>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6) хозяйственное общество и физическое лицо или юридическое лицо, если по предложению такого физического лица или такого юридического лица избрано более чем пятьдесят процентов количественного состава коллегиального исполнительного органа либо совета директоров (наблюдательного совета) этого хозяйственного общества;</a:t>
            </a:r>
          </a:p>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7) физическое лицо, его супруг, родители (в том числе усыновители), дети (в том числе усыновленные), полнородные и </a:t>
            </a:r>
            <a:r>
              <a:rPr lang="ru-RU" sz="1400" dirty="0" err="1">
                <a:latin typeface="Times New Roman" pitchFamily="18" charset="0"/>
                <a:cs typeface="Times New Roman" pitchFamily="18" charset="0"/>
              </a:rPr>
              <a:t>неполнородные</a:t>
            </a:r>
            <a:r>
              <a:rPr lang="ru-RU" sz="1400" dirty="0">
                <a:latin typeface="Times New Roman" pitchFamily="18" charset="0"/>
                <a:cs typeface="Times New Roman" pitchFamily="18" charset="0"/>
              </a:rPr>
              <a:t> братья и сестры;</a:t>
            </a:r>
          </a:p>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8) лица, каждое из которых по какому-либо из указанных в пунктах 1 - 7 настоящей части признаку входит в группу с одним и тем же лицом, а также другие лица, входящие с любым из таких лиц в группу по какому-либо из указанных в пунктах 1 - 7 настоящей части признаку;</a:t>
            </a:r>
          </a:p>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9) хозяйственное общество (товарищество, хозяйственное партнерство), физические лица и (или) юридические лица, которые по какому-либо из указанных в пунктах 1 - 8 настоящей части признаков входят в группу лиц, если такие лица в силу своего совместного участия в этом хозяйственном обществе (товариществе, хозяйственном партнерстве) или в соответствии с полномочиями, полученными от других лиц, имеют более чем пятьдесят процентов общего количества голосов, приходящихся на голосующие акции (доли) в уставном (складочном) капитале этого хозяйственного общества (товарищества, хозяйственного партнерства).</a:t>
            </a: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340768"/>
            <a:ext cx="9144000" cy="2016224"/>
          </a:xfrm>
          <a:solidFill>
            <a:schemeClr val="accent2">
              <a:lumMod val="60000"/>
              <a:lumOff val="40000"/>
            </a:schemeClr>
          </a:solidFill>
          <a:ln>
            <a:solidFill>
              <a:schemeClr val="accent6">
                <a:lumMod val="75000"/>
              </a:schemeClr>
            </a:solidFill>
          </a:ln>
        </p:spPr>
        <p:txBody>
          <a:bodyPr>
            <a:normAutofit fontScale="90000"/>
          </a:bodyPr>
          <a:lstStyle/>
          <a:p>
            <a:r>
              <a:rPr lang="ru-RU" dirty="0"/>
              <a:t>Глава 2.</a:t>
            </a:r>
            <a:br>
              <a:rPr lang="ru-RU" dirty="0"/>
            </a:br>
            <a:r>
              <a:rPr lang="ru-RU" dirty="0"/>
              <a:t> Монополистическая деятельность. Недобросовестная конкуренция. </a:t>
            </a:r>
            <a:br>
              <a:rPr lang="ru-RU" dirty="0"/>
            </a:br>
            <a:endParaRPr lang="ru-RU" dirty="0"/>
          </a:p>
        </p:txBody>
      </p:sp>
      <p:pic>
        <p:nvPicPr>
          <p:cNvPr id="4" name="Рисунок 3" descr="1386059875571.jpg"/>
          <p:cNvPicPr>
            <a:picLocks noChangeAspect="1"/>
          </p:cNvPicPr>
          <p:nvPr/>
        </p:nvPicPr>
        <p:blipFill>
          <a:blip r:embed="rId2" cstate="print"/>
          <a:stretch>
            <a:fillRect/>
          </a:stretch>
        </p:blipFill>
        <p:spPr>
          <a:xfrm>
            <a:off x="1907704" y="3420401"/>
            <a:ext cx="5184576" cy="3437599"/>
          </a:xfrm>
          <a:prstGeom prst="rect">
            <a:avLst/>
          </a:prstGeom>
          <a:effectLst>
            <a:softEdge rad="3175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76672"/>
            <a:ext cx="8532440" cy="1066800"/>
          </a:xfrm>
        </p:spPr>
        <p:txBody>
          <a:bodyPr>
            <a:normAutofit/>
          </a:bodyPr>
          <a:lstStyle/>
          <a:p>
            <a:pPr algn="ctr"/>
            <a:r>
              <a:rPr lang="ru-RU" sz="2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Недобросовестная конкуренция </a:t>
            </a:r>
          </a:p>
        </p:txBody>
      </p:sp>
      <p:sp>
        <p:nvSpPr>
          <p:cNvPr id="3" name="Содержимое 2"/>
          <p:cNvSpPr>
            <a:spLocks noGrp="1"/>
          </p:cNvSpPr>
          <p:nvPr>
            <p:ph idx="1"/>
          </p:nvPr>
        </p:nvSpPr>
        <p:spPr>
          <a:xfrm>
            <a:off x="457200" y="1556792"/>
            <a:ext cx="4618856" cy="5017744"/>
          </a:xfrm>
        </p:spPr>
        <p:txBody>
          <a:bodyPr>
            <a:normAutofit/>
          </a:bodyPr>
          <a:lstStyle/>
          <a:p>
            <a:pPr indent="256032">
              <a:buNone/>
            </a:pPr>
            <a:r>
              <a:rPr lang="ru-RU" sz="1800" dirty="0">
                <a:latin typeface="Times New Roman" pitchFamily="18" charset="0"/>
                <a:cs typeface="Times New Roman" pitchFamily="18" charset="0"/>
              </a:rPr>
              <a:t>это любые направленные на приобретение преимуществ в предпринимательской деятельности действия хозяйствующих субъектов, которые противоречат положениям законодательства, обычаям делового оборота, требованиям добропорядочности, разумности, справедливости и могут причинить или причинили убытки другим хозяйствующим субъектам-конкурентам или нанести ущерб их деловой репутации. </a:t>
            </a:r>
          </a:p>
        </p:txBody>
      </p:sp>
      <p:pic>
        <p:nvPicPr>
          <p:cNvPr id="4" name="Рисунок 3" descr="img1448.jpg"/>
          <p:cNvPicPr>
            <a:picLocks noChangeAspect="1"/>
          </p:cNvPicPr>
          <p:nvPr/>
        </p:nvPicPr>
        <p:blipFill>
          <a:blip r:embed="rId2" cstate="print"/>
          <a:stretch>
            <a:fillRect/>
          </a:stretch>
        </p:blipFill>
        <p:spPr>
          <a:xfrm>
            <a:off x="5364088" y="1700808"/>
            <a:ext cx="3384376" cy="3960440"/>
          </a:xfrm>
          <a:prstGeom prst="rect">
            <a:avLst/>
          </a:prstGeom>
          <a:effectLst>
            <a:softEdge rad="317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908720"/>
            <a:ext cx="8640960" cy="504056"/>
          </a:xfrm>
        </p:spPr>
        <p:txBody>
          <a:bodyPr>
            <a:normAutofit fontScale="90000"/>
          </a:bodyPr>
          <a:lstStyle/>
          <a:p>
            <a:br>
              <a:rPr lang="ru-RU" dirty="0"/>
            </a:br>
            <a:endParaRPr lang="ru-RU" dirty="0"/>
          </a:p>
        </p:txBody>
      </p:sp>
      <p:graphicFrame>
        <p:nvGraphicFramePr>
          <p:cNvPr id="6" name="Таблица 5"/>
          <p:cNvGraphicFramePr>
            <a:graphicFrameLocks noGrp="1"/>
          </p:cNvGraphicFramePr>
          <p:nvPr/>
        </p:nvGraphicFramePr>
        <p:xfrm>
          <a:off x="0" y="0"/>
          <a:ext cx="9144000" cy="6858000"/>
        </p:xfrm>
        <a:graphic>
          <a:graphicData uri="http://schemas.openxmlformats.org/drawingml/2006/table">
            <a:tbl>
              <a:tblPr firstRow="1" bandRow="1">
                <a:tableStyleId>{69CF1AB2-1976-4502-BF36-3FF5EA218861}</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81757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400" b="1" kern="1200" dirty="0">
                          <a:solidFill>
                            <a:schemeClr val="dk1"/>
                          </a:solidFill>
                          <a:latin typeface="Times New Roman" pitchFamily="18" charset="0"/>
                          <a:ea typeface="+mn-ea"/>
                          <a:cs typeface="Times New Roman" pitchFamily="18" charset="0"/>
                        </a:rPr>
                        <a:t>Статья 10. Запрет на злоупотребление хозяйствующим субъектом доминирующим положением</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400" b="1" kern="1200" dirty="0">
                          <a:solidFill>
                            <a:schemeClr val="dk1"/>
                          </a:solidFill>
                          <a:latin typeface="Times New Roman" pitchFamily="18" charset="0"/>
                          <a:ea typeface="+mn-ea"/>
                          <a:cs typeface="Times New Roman" pitchFamily="18" charset="0"/>
                        </a:rPr>
                        <a:t>Статья 11. Запрет на ограничивающие конкуренцию соглашения хозяйствующих субъектов</a:t>
                      </a:r>
                    </a:p>
                    <a:p>
                      <a:pPr marL="0" marR="0" indent="0" algn="ctr" defTabSz="914400" rtl="0" eaLnBrk="1" fontAlgn="auto" latinLnBrk="0" hangingPunct="1">
                        <a:lnSpc>
                          <a:spcPct val="100000"/>
                        </a:lnSpc>
                        <a:spcBef>
                          <a:spcPts val="0"/>
                        </a:spcBef>
                        <a:spcAft>
                          <a:spcPts val="0"/>
                        </a:spcAft>
                        <a:buClrTx/>
                        <a:buSzTx/>
                        <a:buFontTx/>
                        <a:buNone/>
                        <a:tabLst/>
                        <a:defRPr/>
                      </a:pPr>
                      <a:endParaRPr kumimoji="0" lang="ru-RU" sz="1400" b="1" kern="1200" dirty="0">
                        <a:solidFill>
                          <a:schemeClr val="dk1"/>
                        </a:solidFill>
                        <a:latin typeface="Times New Roman" pitchFamily="18" charset="0"/>
                        <a:ea typeface="+mn-ea"/>
                        <a:cs typeface="Times New Roman" pitchFamily="18" charset="0"/>
                      </a:endParaRPr>
                    </a:p>
                  </a:txBody>
                  <a:tcPr/>
                </a:tc>
                <a:extLst>
                  <a:ext uri="{0D108BD9-81ED-4DB2-BD59-A6C34878D82A}">
                    <a16:rowId xmlns:a16="http://schemas.microsoft.com/office/drawing/2014/main" val="10000"/>
                  </a:ext>
                </a:extLst>
              </a:tr>
              <a:tr h="6040430">
                <a:tc>
                  <a:txBody>
                    <a:bodyPr/>
                    <a:lstStyle/>
                    <a:p>
                      <a:pPr indent="256032">
                        <a:buNone/>
                      </a:pPr>
                      <a:r>
                        <a:rPr lang="ru-RU" sz="1400" dirty="0">
                          <a:latin typeface="Times New Roman" pitchFamily="18" charset="0"/>
                          <a:cs typeface="Times New Roman" pitchFamily="18" charset="0"/>
                        </a:rPr>
                        <a:t>Запрещаются действия (бездействие) занимающего доминирующее положение хозяйствующего субъекта, результатом которых являются или могут являться недопущение, ограничение, устранение конкуренции и (или) ущемление интересов других лиц, в том числе следующие действия (бездействие):</a:t>
                      </a:r>
                    </a:p>
                    <a:p>
                      <a:pPr indent="256032">
                        <a:buNone/>
                      </a:pPr>
                      <a:r>
                        <a:rPr lang="ru-RU" sz="1400" dirty="0">
                          <a:latin typeface="Times New Roman" pitchFamily="18" charset="0"/>
                          <a:cs typeface="Times New Roman" pitchFamily="18" charset="0"/>
                        </a:rPr>
                        <a:t>1) установление, поддержание монопольно высокой или монопольно низкой цены товара;</a:t>
                      </a:r>
                    </a:p>
                    <a:p>
                      <a:pPr indent="256032">
                        <a:buNone/>
                      </a:pPr>
                      <a:r>
                        <a:rPr lang="ru-RU" sz="1400" dirty="0">
                          <a:latin typeface="Times New Roman" pitchFamily="18" charset="0"/>
                          <a:cs typeface="Times New Roman" pitchFamily="18" charset="0"/>
                        </a:rPr>
                        <a:t>2) изъятие товара из обращения, если результатом такого изъятия явилось повышение цены товара;</a:t>
                      </a:r>
                    </a:p>
                    <a:p>
                      <a:pPr indent="256032">
                        <a:buNone/>
                      </a:pPr>
                      <a:r>
                        <a:rPr lang="ru-RU" sz="1400" dirty="0">
                          <a:latin typeface="Times New Roman" pitchFamily="18" charset="0"/>
                          <a:cs typeface="Times New Roman" pitchFamily="18" charset="0"/>
                        </a:rPr>
                        <a:t>3) навязывание контрагенту условий договора, невыгодных для него или не относящихся к предмету договора (экономически или технологически не обоснованные и (или) прямо не предусмотренные федеральными законами, нормативными правовыми актами Президента Российской Федерации, нормативными правовыми актами Правительства Российской Федерации, нормативными правовыми актами уполномоченных федеральных органов исполнительной власти или судебными актами требования о передаче финансовых средств, иного имущества, в том числе имущественных прав, а также согласие заключить договор при условии внесения в него положений относительно товара, в котором контрагент не заинтересован, и другие требования);</a:t>
                      </a:r>
                    </a:p>
                    <a:p>
                      <a:pPr indent="256032">
                        <a:buNone/>
                      </a:pPr>
                      <a:r>
                        <a:rPr lang="ru-RU" sz="1400" dirty="0">
                          <a:latin typeface="Times New Roman" pitchFamily="18" charset="0"/>
                          <a:cs typeface="Times New Roman" pitchFamily="18" charset="0"/>
                        </a:rPr>
                        <a:t>4) и т.д.</a:t>
                      </a:r>
                    </a:p>
                  </a:txBody>
                  <a:tcPr/>
                </a:tc>
                <a:tc>
                  <a:txBody>
                    <a:bodyPr/>
                    <a:lstStyle/>
                    <a:p>
                      <a:pPr marL="0" indent="256032" algn="l" rtl="0" eaLnBrk="1" latinLnBrk="0" hangingPunct="1">
                        <a:buNone/>
                      </a:pPr>
                      <a:r>
                        <a:rPr kumimoji="0" lang="ru-RU" sz="1400" kern="1200" dirty="0">
                          <a:solidFill>
                            <a:schemeClr val="dk1"/>
                          </a:solidFill>
                          <a:latin typeface="Times New Roman" pitchFamily="18" charset="0"/>
                          <a:ea typeface="+mn-ea"/>
                          <a:cs typeface="Times New Roman" pitchFamily="18" charset="0"/>
                        </a:rPr>
                        <a:t>Признаются картелем и запрещаются соглашения между хозяйствующими субъектами-конкурентами, то есть между хозяйствующими субъектами, осуществляющими продажу товаров на одном товарном рынке, если такие соглашения приводят или могут привести к:</a:t>
                      </a:r>
                    </a:p>
                    <a:p>
                      <a:pPr marL="0" indent="256032" algn="l" rtl="0" eaLnBrk="1" latinLnBrk="0" hangingPunct="1">
                        <a:buNone/>
                      </a:pPr>
                      <a:r>
                        <a:rPr kumimoji="0" lang="ru-RU" sz="1400" kern="1200" dirty="0">
                          <a:solidFill>
                            <a:schemeClr val="dk1"/>
                          </a:solidFill>
                          <a:latin typeface="Times New Roman" pitchFamily="18" charset="0"/>
                          <a:ea typeface="+mn-ea"/>
                          <a:cs typeface="Times New Roman" pitchFamily="18" charset="0"/>
                        </a:rPr>
                        <a:t>1) установлению или поддержанию цен (тарифов), скидок, надбавок (доплат) и (или) наценок;</a:t>
                      </a:r>
                    </a:p>
                    <a:p>
                      <a:pPr marL="0" indent="256032" algn="l" rtl="0" eaLnBrk="1" latinLnBrk="0" hangingPunct="1">
                        <a:buNone/>
                      </a:pPr>
                      <a:r>
                        <a:rPr kumimoji="0" lang="ru-RU" sz="1400" kern="1200" dirty="0">
                          <a:solidFill>
                            <a:schemeClr val="dk1"/>
                          </a:solidFill>
                          <a:latin typeface="Times New Roman" pitchFamily="18" charset="0"/>
                          <a:ea typeface="+mn-ea"/>
                          <a:cs typeface="Times New Roman" pitchFamily="18" charset="0"/>
                        </a:rPr>
                        <a:t>2) повышению, снижению или поддержанию цен на торгах;</a:t>
                      </a:r>
                    </a:p>
                    <a:p>
                      <a:pPr marL="0" indent="256032" algn="l" rtl="0" eaLnBrk="1" latinLnBrk="0" hangingPunct="1">
                        <a:buNone/>
                      </a:pPr>
                      <a:r>
                        <a:rPr kumimoji="0" lang="ru-RU" sz="1400" kern="1200" dirty="0">
                          <a:solidFill>
                            <a:schemeClr val="dk1"/>
                          </a:solidFill>
                          <a:latin typeface="Times New Roman" pitchFamily="18" charset="0"/>
                          <a:ea typeface="+mn-ea"/>
                          <a:cs typeface="Times New Roman" pitchFamily="18" charset="0"/>
                        </a:rPr>
                        <a:t>3) разделу товарного рынка по территориальному принципу, объему продажи или покупки товаров, ассортименту реализуемых товаров либо составу продавцов или покупателей (заказчиков);</a:t>
                      </a:r>
                    </a:p>
                    <a:p>
                      <a:pPr marL="0" indent="256032" algn="l" rtl="0" eaLnBrk="1" latinLnBrk="0" hangingPunct="1">
                        <a:buNone/>
                      </a:pPr>
                      <a:r>
                        <a:rPr kumimoji="0" lang="ru-RU" sz="1400" kern="1200" dirty="0">
                          <a:solidFill>
                            <a:schemeClr val="dk1"/>
                          </a:solidFill>
                          <a:latin typeface="Times New Roman" pitchFamily="18" charset="0"/>
                          <a:ea typeface="+mn-ea"/>
                          <a:cs typeface="Times New Roman" pitchFamily="18" charset="0"/>
                        </a:rPr>
                        <a:t>4) сокращению или прекращению производства товаров;</a:t>
                      </a:r>
                    </a:p>
                    <a:p>
                      <a:pPr marL="0" indent="256032" algn="l" rtl="0" eaLnBrk="1" latinLnBrk="0" hangingPunct="1">
                        <a:buNone/>
                      </a:pPr>
                      <a:r>
                        <a:rPr kumimoji="0" lang="ru-RU" sz="1400" kern="1200" dirty="0">
                          <a:solidFill>
                            <a:schemeClr val="dk1"/>
                          </a:solidFill>
                          <a:latin typeface="Times New Roman" pitchFamily="18" charset="0"/>
                          <a:ea typeface="+mn-ea"/>
                          <a:cs typeface="Times New Roman" pitchFamily="18" charset="0"/>
                        </a:rPr>
                        <a:t>5) отказу от заключения договоров с определенными продавцами или покупателями (заказчиками).</a:t>
                      </a:r>
                    </a:p>
                    <a:p>
                      <a:endParaRPr lang="ru-RU" dirty="0"/>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0" y="0"/>
          <a:ext cx="9144000" cy="6858000"/>
        </p:xfrm>
        <a:graphic>
          <a:graphicData uri="http://schemas.openxmlformats.org/drawingml/2006/table">
            <a:tbl>
              <a:tblPr firstRow="1" bandRow="1">
                <a:tableStyleId>{69CF1AB2-1976-4502-BF36-3FF5EA218861}</a:tableStyleId>
              </a:tblPr>
              <a:tblGrid>
                <a:gridCol w="4788024">
                  <a:extLst>
                    <a:ext uri="{9D8B030D-6E8A-4147-A177-3AD203B41FA5}">
                      <a16:colId xmlns:a16="http://schemas.microsoft.com/office/drawing/2014/main" val="20000"/>
                    </a:ext>
                  </a:extLst>
                </a:gridCol>
                <a:gridCol w="4355976">
                  <a:extLst>
                    <a:ext uri="{9D8B030D-6E8A-4147-A177-3AD203B41FA5}">
                      <a16:colId xmlns:a16="http://schemas.microsoft.com/office/drawing/2014/main" val="20001"/>
                    </a:ext>
                  </a:extLst>
                </a:gridCol>
              </a:tblGrid>
              <a:tr h="76470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400" b="1" kern="1200" dirty="0">
                          <a:solidFill>
                            <a:schemeClr val="dk1"/>
                          </a:solidFill>
                          <a:latin typeface="Times New Roman" pitchFamily="18" charset="0"/>
                          <a:ea typeface="+mn-ea"/>
                          <a:cs typeface="Times New Roman" pitchFamily="18" charset="0"/>
                        </a:rPr>
                        <a:t>Статья 11.1. Запрет на согласованные действия хозяйствующих субъектов, ограничивающие конкуренцию</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400" b="1" kern="1200" dirty="0">
                          <a:solidFill>
                            <a:schemeClr val="dk1"/>
                          </a:solidFill>
                          <a:latin typeface="Times New Roman" pitchFamily="18" charset="0"/>
                          <a:ea typeface="+mn-ea"/>
                          <a:cs typeface="Times New Roman" pitchFamily="18" charset="0"/>
                        </a:rPr>
                        <a:t>Статья 14. Запрет на недобросовестную конкуренцию</a:t>
                      </a:r>
                    </a:p>
                    <a:p>
                      <a:endParaRPr lang="ru-RU" dirty="0"/>
                    </a:p>
                  </a:txBody>
                  <a:tcPr/>
                </a:tc>
                <a:extLst>
                  <a:ext uri="{0D108BD9-81ED-4DB2-BD59-A6C34878D82A}">
                    <a16:rowId xmlns:a16="http://schemas.microsoft.com/office/drawing/2014/main" val="10000"/>
                  </a:ext>
                </a:extLst>
              </a:tr>
              <a:tr h="3429000">
                <a:tc>
                  <a:txBody>
                    <a:bodyPr/>
                    <a:lstStyle/>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Запрещаются согласованные действия хозяйствующих субъектов-конкурентов, если такие согласованные действия приводят к:</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1) установлению или поддержанию цен (тарифов), скидок, надбавок (доплат) и (или) наценок;</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2) повышению, снижению или поддержанию цен на торгах;</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3) разделу товарного рынка по территориальному принципу, объему продажи или покупки товаров, ассортименту реализуемых товаров либо составу продавцов или покупателей (заказчиков);</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4) сокращению или прекращению производства товаров;</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5) отказу от заключения договоров с определенными продавцами или покупателями (заказчиками), если такой отказ прямо не предусмотрен федеральными законами.</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2. Запрещаются согласованные действия хозяйствующих субъектов, являющихся участниками оптового и (или) розничных рынков электрической энергии (мощности), организациями коммерческой инфраструктуры, организациями технологической инфраструктуры, сетевыми организациями, если такие согласованные действия приводят к манипулированию ценами на оптовом и (или) розничных рынках электрической энергии (мощности).</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3. Запрещаются иные, не предусмотренные частями 1 и 2 настоящей статьи, согласованные действия хозяйствующих субъектов-конкурентов, если установлено, что такие согласованные действия приводят к ограничению конкуренции. </a:t>
                      </a:r>
                    </a:p>
                  </a:txBody>
                  <a:tcPr/>
                </a:tc>
                <a:tc>
                  <a:txBody>
                    <a:bodyPr/>
                    <a:lstStyle/>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Не допускается недобросовестная конкуренция, в том числе:</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1) распространение ложных, неточных или искаженных сведений, которые могут причинить убытки хозяйствующему субъекту либо нанести ущерб его деловой репутации;</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2) введение в заблуждение в отношении характера, способа и места производства, потребительских свойств, качества и количества товара или в отношении его производителей;</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3) некорректное сравнение хозяйствующим субъектом производимых или реализуемых им товаров с товарами, производимыми или реализуемыми другими хозяйствующими субъектами;</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4) продажа, обмен или иное введение в оборот товара, если при этом незаконно использовались результаты интеллектуальной деятельности и приравненные к ним средства индивидуализации юридического лица, средства индивидуализации продукции, работ, услуг;</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5) незаконное получение, использование, разглашение информации, составляющей коммерческую, служебную или иную охраняемую законом тайну.</a:t>
                      </a:r>
                    </a:p>
                    <a:p>
                      <a:pPr marL="0" algn="l" rtl="0" eaLnBrk="1" latinLnBrk="0" hangingPunct="1"/>
                      <a:r>
                        <a:rPr kumimoji="0" lang="ru-RU" sz="1400" kern="1200" dirty="0">
                          <a:solidFill>
                            <a:schemeClr val="dk1"/>
                          </a:solidFill>
                          <a:latin typeface="Times New Roman" pitchFamily="18" charset="0"/>
                          <a:ea typeface="+mn-ea"/>
                          <a:cs typeface="Times New Roman" pitchFamily="18" charset="0"/>
                        </a:rPr>
                        <a:t>2. Не допускается недобросовестная конкуренция, связанная с приобретением и использованием исключительного права на средства индивидуализации юридического лица, средства индивидуализации продукции, работ или услуг.</a:t>
                      </a:r>
                    </a:p>
                    <a:p>
                      <a:pPr marL="0" algn="l" rtl="0" eaLnBrk="1" latinLnBrk="0" hangingPunct="1"/>
                      <a:endParaRPr kumimoji="0" lang="ru-RU" sz="1400" kern="1200" dirty="0">
                        <a:solidFill>
                          <a:schemeClr val="dk1"/>
                        </a:solidFill>
                        <a:latin typeface="Times New Roman" pitchFamily="18" charset="0"/>
                        <a:ea typeface="+mn-ea"/>
                        <a:cs typeface="Times New Roman" pitchFamily="18" charset="0"/>
                      </a:endParaRP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8229600" cy="994792"/>
          </a:xfrm>
        </p:spPr>
        <p:txBody>
          <a:bodyPr>
            <a:normAutofit fontScale="90000"/>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2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 12. Допустимость </a:t>
            </a:r>
            <a:r>
              <a:rPr lang="en-US" sz="2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a:t>
            </a:r>
            <a:r>
              <a:rPr lang="ru-RU" sz="2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вертикальных</a:t>
            </a:r>
            <a:r>
              <a:rPr lang="en-US" sz="2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a:t>
            </a:r>
            <a:r>
              <a:rPr lang="ru-RU" sz="2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соглашений</a:t>
            </a:r>
            <a:br>
              <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b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5" name="TextBox 4"/>
          <p:cNvSpPr txBox="1"/>
          <p:nvPr/>
        </p:nvSpPr>
        <p:spPr>
          <a:xfrm>
            <a:off x="539552" y="2492896"/>
            <a:ext cx="3240360" cy="160043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1400" dirty="0">
                <a:latin typeface="Times New Roman" pitchFamily="18" charset="0"/>
                <a:cs typeface="Times New Roman" pitchFamily="18" charset="0"/>
              </a:rPr>
              <a:t>1) Допускаются "вертикальные" соглашения в письменной форме (за исключением "вертикальных" соглашений между финансовыми организациями), если эти соглашения являются договорами коммерческой концессии.</a:t>
            </a:r>
          </a:p>
        </p:txBody>
      </p:sp>
      <p:sp>
        <p:nvSpPr>
          <p:cNvPr id="6" name="TextBox 5"/>
          <p:cNvSpPr txBox="1"/>
          <p:nvPr/>
        </p:nvSpPr>
        <p:spPr>
          <a:xfrm>
            <a:off x="4860032" y="2492896"/>
            <a:ext cx="3456384" cy="160043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1400" dirty="0">
                <a:solidFill>
                  <a:schemeClr val="dk1"/>
                </a:solidFill>
                <a:latin typeface="Times New Roman" pitchFamily="18" charset="0"/>
                <a:cs typeface="Times New Roman" pitchFamily="18" charset="0"/>
              </a:rPr>
              <a:t>2) Допускаются "вертикальные" соглашения между хозяйствующими субъектами (за исключением "вертикальных" соглашений между финансовыми организациями), доля каждого из которых на любом товарном рынке не превышает двадцать процентов.</a:t>
            </a:r>
          </a:p>
        </p:txBody>
      </p:sp>
      <p:sp>
        <p:nvSpPr>
          <p:cNvPr id="7" name="TextBox 6"/>
          <p:cNvSpPr txBox="1"/>
          <p:nvPr/>
        </p:nvSpPr>
        <p:spPr>
          <a:xfrm>
            <a:off x="539552" y="4869160"/>
            <a:ext cx="7560840" cy="1508105"/>
          </a:xfrm>
          <a:prstGeom prst="rect">
            <a:avLst/>
          </a:prstGeom>
          <a:noFill/>
        </p:spPr>
        <p:txBody>
          <a:bodyPr wrap="square" rtlCol="0">
            <a:spAutoFit/>
          </a:bodyPr>
          <a:lstStyle/>
          <a:p>
            <a:r>
              <a:rPr lang="en-US" sz="1400" dirty="0">
                <a:latin typeface="Times New Roman" pitchFamily="18" charset="0"/>
                <a:cs typeface="Times New Roman" pitchFamily="18" charset="0"/>
              </a:rPr>
              <a:t>*</a:t>
            </a:r>
            <a:r>
              <a:rPr lang="ru-RU" sz="1400" dirty="0">
                <a:latin typeface="Times New Roman" pitchFamily="18" charset="0"/>
                <a:cs typeface="Times New Roman" pitchFamily="18" charset="0"/>
              </a:rPr>
              <a:t>В соответствии с п.19 ст. 4 данного ФЗ, "вертикальное" соглашение – это  соглашение между хозяйствующими субъектами, один из которых приобретает товар, а другой предоставляет (продает) товар. </a:t>
            </a:r>
          </a:p>
          <a:p>
            <a:r>
              <a:rPr lang="ru-RU" sz="1400" dirty="0">
                <a:latin typeface="Times New Roman" pitchFamily="18" charset="0"/>
                <a:cs typeface="Times New Roman" pitchFamily="18" charset="0"/>
              </a:rPr>
              <a:t>Не является "вертикальным" соглашением агентский договор.</a:t>
            </a:r>
            <a:br>
              <a:rPr lang="ru-RU" dirty="0"/>
            </a:br>
            <a:br>
              <a:rPr lang="ru-RU" dirty="0"/>
            </a:br>
            <a:endParaRPr lang="ru-RU" dirty="0"/>
          </a:p>
        </p:txBody>
      </p:sp>
      <p:cxnSp>
        <p:nvCxnSpPr>
          <p:cNvPr id="9" name="Прямая соединительная линия 8"/>
          <p:cNvCxnSpPr/>
          <p:nvPr/>
        </p:nvCxnSpPr>
        <p:spPr>
          <a:xfrm>
            <a:off x="539552" y="4797152"/>
            <a:ext cx="295232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flipH="1">
            <a:off x="2627784" y="908720"/>
            <a:ext cx="576064" cy="1368152"/>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5148064" y="908720"/>
            <a:ext cx="504056" cy="1368152"/>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08720"/>
            <a:ext cx="8229600" cy="720080"/>
          </a:xfrm>
        </p:spPr>
        <p:txBody>
          <a:bodyPr>
            <a:normAutofit fontScale="90000"/>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2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 13. Допустимость действий (бездействия), соглашений, согласованных действий, сделок, иных действий</a:t>
            </a:r>
            <a:br>
              <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br>
            <a:endPar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Содержимое 2"/>
          <p:cNvSpPr>
            <a:spLocks noGrp="1"/>
          </p:cNvSpPr>
          <p:nvPr>
            <p:ph idx="1"/>
          </p:nvPr>
        </p:nvSpPr>
        <p:spPr>
          <a:xfrm>
            <a:off x="457200" y="1484784"/>
            <a:ext cx="7643192" cy="5089752"/>
          </a:xfrm>
        </p:spPr>
        <p:txBody>
          <a:bodyPr>
            <a:normAutofit fontScale="85000" lnSpcReduction="10000"/>
          </a:bodyPr>
          <a:lstStyle/>
          <a:p>
            <a:pPr marL="0">
              <a:buNone/>
            </a:pPr>
            <a:r>
              <a:rPr lang="ru-RU" sz="1800" dirty="0">
                <a:solidFill>
                  <a:schemeClr val="dk1"/>
                </a:solidFill>
                <a:latin typeface="Times New Roman" pitchFamily="18" charset="0"/>
                <a:cs typeface="Times New Roman" pitchFamily="18" charset="0"/>
              </a:rPr>
              <a:t>Действия (бездействие) хозяйствующих субъектов, предусмотренные частью 1 статьи 10  (за исключением действий (бездействия), указанных в пунктах 1 (за исключением случаев установления или поддержания цены товара, являющегося результатом инновационной деятельности), 2, 3, 5, 6, 7 и 10 части 1 статьи 10, соглашения и согласованные действия, предусмотренные частями 2 - 4 статьи 11, статьей 11.1 настоящего Федерального закона, сделки, иные действия, предусмотренные статьями 27 - 29 настоящего Федерального закона, могут быть признаны допустимыми, если такими действиями (бездействием), соглашениями и согласованными действиями, сделками, иными действиями не создается возможность для отдельных лиц устранить конкуренцию на соответствующем товарном рынке, не налагаются на их участников или третьих лиц ограничения, не соответствующие достижению целей таких действий (бездействия), соглашений и согласованных действий, сделок, иных действий, а также если их результатом является или может являться:</a:t>
            </a:r>
          </a:p>
          <a:p>
            <a:pPr marL="0"/>
            <a:endParaRPr lang="ru-RU" sz="1800" dirty="0">
              <a:solidFill>
                <a:schemeClr val="dk1"/>
              </a:solidFill>
              <a:latin typeface="Times New Roman" pitchFamily="18" charset="0"/>
              <a:cs typeface="Times New Roman" pitchFamily="18" charset="0"/>
            </a:endParaRPr>
          </a:p>
          <a:p>
            <a:pPr marL="0"/>
            <a:r>
              <a:rPr lang="ru-RU" sz="1800" dirty="0">
                <a:solidFill>
                  <a:schemeClr val="dk1"/>
                </a:solidFill>
                <a:latin typeface="Times New Roman" pitchFamily="18" charset="0"/>
                <a:cs typeface="Times New Roman" pitchFamily="18" charset="0"/>
              </a:rPr>
              <a:t>1) совершенствование производства, реализации товаров или стимулирование технического, экономического прогресса либо повышение конкурентоспособности товаров российского производства на мировом товарном рынке;</a:t>
            </a:r>
          </a:p>
          <a:p>
            <a:pPr marL="0"/>
            <a:endParaRPr lang="ru-RU" sz="1800" dirty="0">
              <a:solidFill>
                <a:schemeClr val="dk1"/>
              </a:solidFill>
              <a:latin typeface="Times New Roman" pitchFamily="18" charset="0"/>
              <a:cs typeface="Times New Roman" pitchFamily="18" charset="0"/>
            </a:endParaRPr>
          </a:p>
          <a:p>
            <a:pPr marL="0"/>
            <a:r>
              <a:rPr lang="ru-RU" sz="1800" dirty="0">
                <a:solidFill>
                  <a:schemeClr val="dk1"/>
                </a:solidFill>
                <a:latin typeface="Times New Roman" pitchFamily="18" charset="0"/>
                <a:cs typeface="Times New Roman" pitchFamily="18" charset="0"/>
              </a:rPr>
              <a:t>2) получение покупателями преимуществ (выгод), соразмерных преимуществам (выгодам), полученным хозяйствующими субъектами в результате действий (бездействия), соглашений и согласованных действий, сделок.</a:t>
            </a:r>
          </a:p>
          <a:p>
            <a:pPr>
              <a:buNone/>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43000"/>
            <a:ext cx="9144000" cy="4158208"/>
          </a:xfrm>
          <a:solidFill>
            <a:schemeClr val="accent2">
              <a:lumMod val="60000"/>
              <a:lumOff val="40000"/>
            </a:schemeClr>
          </a:solidFill>
          <a:ln w="38100">
            <a:solidFill>
              <a:schemeClr val="accent6">
                <a:lumMod val="75000"/>
              </a:schemeClr>
            </a:solidFill>
          </a:ln>
        </p:spPr>
        <p:txBody>
          <a:bodyPr>
            <a:normAutofit fontScale="90000"/>
          </a:bodyPr>
          <a:lstStyle/>
          <a:p>
            <a:r>
              <a:rPr lang="ru-RU" sz="2700" dirty="0"/>
              <a:t>Глава 3. Запрет на ограничивающие конкуренцию акты, действия (бездействие), соглашения, согласованные действия федеральных органов исполнительной власти, органов государственной власти субъектов Российской Федерации, органов местного самоуправления, иных осуществляющих функции указанных органов или организаций, участвующих в предоставлении государственных или муниципальных услуг, а так же государственных внебюджетных фондов, Центрального банка Российской Федерации.</a:t>
            </a:r>
            <a:br>
              <a:rPr lang="ru-RU" dirty="0"/>
            </a:br>
            <a:endParaRPr lang="ru-RU" dirty="0"/>
          </a:p>
        </p:txBody>
      </p:sp>
      <p:pic>
        <p:nvPicPr>
          <p:cNvPr id="6" name="Рисунок 5" descr="68501496.jpg"/>
          <p:cNvPicPr>
            <a:picLocks noChangeAspect="1"/>
          </p:cNvPicPr>
          <p:nvPr/>
        </p:nvPicPr>
        <p:blipFill>
          <a:blip r:embed="rId2" cstate="print"/>
          <a:stretch>
            <a:fillRect/>
          </a:stretch>
        </p:blipFill>
        <p:spPr>
          <a:xfrm>
            <a:off x="3851920" y="5373216"/>
            <a:ext cx="1368152" cy="1364209"/>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504056"/>
          </a:xfr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2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Статья15 </a:t>
            </a:r>
          </a:p>
        </p:txBody>
      </p:sp>
      <p:sp>
        <p:nvSpPr>
          <p:cNvPr id="3" name="Содержимое 2"/>
          <p:cNvSpPr>
            <a:spLocks noGrp="1"/>
          </p:cNvSpPr>
          <p:nvPr>
            <p:ph idx="1"/>
          </p:nvPr>
        </p:nvSpPr>
        <p:spPr>
          <a:xfrm>
            <a:off x="0" y="1124744"/>
            <a:ext cx="8964488" cy="5733256"/>
          </a:xfrm>
        </p:spPr>
        <p:txBody>
          <a:bodyPr>
            <a:normAutofit fontScale="55000" lnSpcReduction="20000"/>
          </a:bodyPr>
          <a:lstStyle/>
          <a:p>
            <a:r>
              <a:rPr lang="ru-RU" sz="2500" dirty="0">
                <a:latin typeface="Times New Roman" pitchFamily="18" charset="0"/>
                <a:cs typeface="Times New Roman" pitchFamily="18" charset="0"/>
              </a:rPr>
              <a:t>1. Федеральным органам исполнительной власти, органам государственной власти субъектов Российской Федерации, органам местного самоуправления, иным осуществляющим функции указанных органов органам или организациям, организациям, участвующим в предоставлении государственных или муниципальных услуг, а также государственным внебюджетным фондам, Центральному банку Российской Федерации запрещается принимать акты и (или) осуществлять действия (бездействие), которые приводят или могут привести к недопущению, ограничению, устранению конкуренции, за исключением предусмотренных федеральными законами случаев принятия актов и (или) осуществления таких действий (бездействия), в частности запрещаются:</a:t>
            </a:r>
          </a:p>
          <a:p>
            <a:r>
              <a:rPr lang="ru-RU" sz="2500" dirty="0">
                <a:latin typeface="Times New Roman" pitchFamily="18" charset="0"/>
                <a:cs typeface="Times New Roman" pitchFamily="18" charset="0"/>
              </a:rPr>
              <a:t>1) введение ограничений в отношении создания хозяйствующих субъектов в какой-либо сфере деятельности, а также установление запретов или введение ограничений в отношении осуществления отдельных видов деятельности или производства определенных видов товаров;</a:t>
            </a:r>
          </a:p>
          <a:p>
            <a:r>
              <a:rPr lang="ru-RU" sz="2500" dirty="0">
                <a:latin typeface="Times New Roman" pitchFamily="18" charset="0"/>
                <a:cs typeface="Times New Roman" pitchFamily="18" charset="0"/>
              </a:rPr>
              <a:t>2) необоснованное препятствование осуществлению деятельности хозяйствующими субъектами, в том числе путем установления не предусмотренных законодательством Российской Федерации требований к товарам или к хозяйствующим субъектам;</a:t>
            </a:r>
          </a:p>
          <a:p>
            <a:r>
              <a:rPr lang="ru-RU" sz="2500" dirty="0">
                <a:latin typeface="Times New Roman" pitchFamily="18" charset="0"/>
                <a:cs typeface="Times New Roman" pitchFamily="18" charset="0"/>
              </a:rPr>
              <a:t>3) и т.д.</a:t>
            </a:r>
          </a:p>
          <a:p>
            <a:r>
              <a:rPr lang="ru-RU" sz="2500" dirty="0">
                <a:latin typeface="Times New Roman" pitchFamily="18" charset="0"/>
                <a:cs typeface="Times New Roman" pitchFamily="18" charset="0"/>
              </a:rPr>
              <a:t>2. Запрещается наделение органов государственной власти субъектов Российской Федерации, органов местного самоуправления полномочиями, осуществление которых приводит или может привести к недопущению, ограничению, устранению конкуренции, за исключением случаев, установленных федеральными законами.</a:t>
            </a:r>
          </a:p>
          <a:p>
            <a:r>
              <a:rPr lang="ru-RU" sz="2500" dirty="0">
                <a:latin typeface="Times New Roman" pitchFamily="18" charset="0"/>
                <a:cs typeface="Times New Roman" pitchFamily="18" charset="0"/>
              </a:rPr>
              <a:t>3. Запрещается совмещение функций федеральных органов исполнительной власти, органов исполнительной власти субъектов Российской Федерации, иных органов власти, органов местного самоуправления и функций хозяйствующих субъектов, за исключением случаев, установленных федеральными законами, указами Президента Российской Федерации, постановлениями Правительства Российской Федерации, а также наделение хозяйствующих субъектов функциями и правами указанных органов, в том числе функциями и правами органов государственного контроля и надзора, если иное не установлено Федеральным </a:t>
            </a:r>
            <a:r>
              <a:rPr lang="ru-RU" sz="2500" dirty="0">
                <a:latin typeface="Times New Roman" pitchFamily="18" charset="0"/>
                <a:cs typeface="Times New Roman" pitchFamily="18" charset="0"/>
                <a:hlinkClick r:id="rId2"/>
              </a:rPr>
              <a:t>законом</a:t>
            </a:r>
            <a:r>
              <a:rPr lang="ru-RU" sz="2500" dirty="0">
                <a:latin typeface="Times New Roman" pitchFamily="18" charset="0"/>
                <a:cs typeface="Times New Roman" pitchFamily="18" charset="0"/>
              </a:rPr>
              <a:t> от 1 декабря 2007 года N 317-ФЗ "О Государственной корпорации по атомной энергии "</a:t>
            </a:r>
            <a:r>
              <a:rPr lang="ru-RU" sz="2500" dirty="0" err="1">
                <a:latin typeface="Times New Roman" pitchFamily="18" charset="0"/>
                <a:cs typeface="Times New Roman" pitchFamily="18" charset="0"/>
              </a:rPr>
              <a:t>Росатом</a:t>
            </a:r>
            <a:r>
              <a:rPr lang="ru-RU" sz="2500" dirty="0">
                <a:latin typeface="Times New Roman" pitchFamily="18" charset="0"/>
                <a:cs typeface="Times New Roman" pitchFamily="18" charset="0"/>
              </a:rPr>
              <a:t>" и Федеральным законом от 30 октября 2007 года N 238-ФЗ "О Государственной корпорации по строительству олимпийских объектов и развитию города Сочи как горноклиматического курорта".</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268760"/>
            <a:ext cx="9144000" cy="2862322"/>
          </a:xfrm>
          <a:prstGeom prst="rect">
            <a:avLst/>
          </a:prstGeom>
          <a:solidFill>
            <a:schemeClr val="accent2">
              <a:lumMod val="60000"/>
              <a:lumOff val="40000"/>
            </a:schemeClr>
          </a:solidFill>
          <a:ln w="38100">
            <a:solidFill>
              <a:schemeClr val="accent6">
                <a:lumMod val="75000"/>
              </a:schemeClr>
            </a:solidFill>
          </a:ln>
        </p:spPr>
        <p:txBody>
          <a:bodyPr wrap="square" rtlCol="0">
            <a:spAutoFit/>
          </a:bodyPr>
          <a:lstStyle/>
          <a:p>
            <a:pPr algn="ctr">
              <a:lnSpc>
                <a:spcPct val="150000"/>
              </a:lnSpc>
            </a:pPr>
            <a:r>
              <a:rPr lang="ru-RU" sz="2400" dirty="0">
                <a:solidFill>
                  <a:schemeClr val="tx2"/>
                </a:solidFill>
                <a:latin typeface="+mj-lt"/>
                <a:ea typeface="+mj-ea"/>
                <a:cs typeface="+mj-cs"/>
              </a:rPr>
              <a:t>Глава 4. Антимонопольные требования к торгам, запросу котировок цен на товары, запросу предложений, особенности заключения договоров с финансовыми организациями и особенности порядка заключения договоров в отношении государственного и муниципального имущества</a:t>
            </a:r>
          </a:p>
        </p:txBody>
      </p:sp>
      <p:pic>
        <p:nvPicPr>
          <p:cNvPr id="3" name="Рисунок 2" descr="konkyrent.jpg"/>
          <p:cNvPicPr>
            <a:picLocks noChangeAspect="1"/>
          </p:cNvPicPr>
          <p:nvPr/>
        </p:nvPicPr>
        <p:blipFill>
          <a:blip r:embed="rId3" cstate="print"/>
          <a:stretch>
            <a:fillRect/>
          </a:stretch>
        </p:blipFill>
        <p:spPr>
          <a:xfrm>
            <a:off x="2123728" y="4149080"/>
            <a:ext cx="5256584" cy="27089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i="1" dirty="0">
                <a:latin typeface="Times New Roman" pitchFamily="18" charset="0"/>
                <a:cs typeface="Times New Roman" pitchFamily="18" charset="0"/>
              </a:rPr>
              <a:t>П. 7 ст.4 ФЗ “О защите конкуренции</a:t>
            </a:r>
            <a:r>
              <a:rPr lang="en-US" sz="2000" i="1" dirty="0">
                <a:latin typeface="Times New Roman" pitchFamily="18" charset="0"/>
                <a:cs typeface="Times New Roman" pitchFamily="18" charset="0"/>
              </a:rPr>
              <a:t>”</a:t>
            </a:r>
            <a:r>
              <a:rPr lang="ru-RU" sz="2000" i="1" dirty="0">
                <a:latin typeface="Times New Roman" pitchFamily="18" charset="0"/>
                <a:cs typeface="Times New Roman" pitchFamily="18" charset="0"/>
              </a:rPr>
              <a:t>:</a:t>
            </a:r>
          </a:p>
        </p:txBody>
      </p:sp>
      <p:sp>
        <p:nvSpPr>
          <p:cNvPr id="3" name="Содержимое 2"/>
          <p:cNvSpPr>
            <a:spLocks noGrp="1"/>
          </p:cNvSpPr>
          <p:nvPr>
            <p:ph idx="1"/>
          </p:nvPr>
        </p:nvSpPr>
        <p:spPr/>
        <p:txBody>
          <a:bodyPr/>
          <a:lstStyle/>
          <a:p>
            <a:pPr indent="256032">
              <a:buNone/>
            </a:pPr>
            <a:r>
              <a:rPr lang="ru-RU" sz="1600" dirty="0">
                <a:latin typeface="Times New Roman" pitchFamily="18" charset="0"/>
                <a:cs typeface="Times New Roman" pitchFamily="18" charset="0"/>
              </a:rPr>
              <a:t>Конкуренция  –  это соперничество хозяйствующих субъектов, при котором самостоятельными действиями каждого из них исключается или ограничивается возможность каждого из них в одностороннем порядке воздействовать на общие условия обращения товаров на соответствующем товарном рынке.</a:t>
            </a:r>
          </a:p>
          <a:p>
            <a:pPr>
              <a:buNone/>
            </a:pPr>
            <a:endParaRPr lang="ru-RU" dirty="0"/>
          </a:p>
        </p:txBody>
      </p:sp>
      <p:pic>
        <p:nvPicPr>
          <p:cNvPr id="4" name="Рисунок 3" descr="165.jpg"/>
          <p:cNvPicPr>
            <a:picLocks noChangeAspect="1"/>
          </p:cNvPicPr>
          <p:nvPr/>
        </p:nvPicPr>
        <p:blipFill>
          <a:blip r:embed="rId2" cstate="print"/>
          <a:stretch>
            <a:fillRect/>
          </a:stretch>
        </p:blipFill>
        <p:spPr>
          <a:xfrm>
            <a:off x="2411760" y="3573016"/>
            <a:ext cx="4032448" cy="2692512"/>
          </a:xfrm>
          <a:prstGeom prst="rect">
            <a:avLst/>
          </a:prstGeom>
          <a:effectLst>
            <a:softEdge rad="317500"/>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548680"/>
            <a:ext cx="8424936" cy="5755422"/>
          </a:xfrm>
          <a:prstGeom prst="rect">
            <a:avLst/>
          </a:prstGeom>
          <a:noFill/>
        </p:spPr>
        <p:txBody>
          <a:bodyPr wrap="square" rtlCol="0">
            <a:spAutoFit/>
          </a:bodyPr>
          <a:lstStyle/>
          <a:p>
            <a:pPr algn="ctr"/>
            <a:r>
              <a:rPr lang="ru-RU"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Статья 17. Антимонопольные требования к торгам</a:t>
            </a:r>
          </a:p>
          <a:p>
            <a:pPr>
              <a:lnSpc>
                <a:spcPct val="150000"/>
              </a:lnSpc>
            </a:pPr>
            <a:r>
              <a:rPr lang="ru-RU" sz="2000" dirty="0">
                <a:latin typeface="Times New Roman" pitchFamily="18" charset="0"/>
                <a:cs typeface="Times New Roman" pitchFamily="18" charset="0"/>
              </a:rPr>
              <a:t>1. При проведении торгов запрещаются действия, которые приводят или могут привести к недопущению, ограничению или устранению конкуренции, в том числе:</a:t>
            </a:r>
          </a:p>
          <a:p>
            <a:pPr>
              <a:lnSpc>
                <a:spcPct val="150000"/>
              </a:lnSpc>
              <a:buFont typeface="Wingdings" pitchFamily="2" charset="2"/>
              <a:buChar char="q"/>
            </a:pPr>
            <a:r>
              <a:rPr lang="ru-RU" sz="2000" dirty="0">
                <a:latin typeface="Times New Roman" pitchFamily="18" charset="0"/>
                <a:cs typeface="Times New Roman" pitchFamily="18" charset="0"/>
              </a:rPr>
              <a:t>  Координация организаторами торгов или заказчиками деятельности его участников;</a:t>
            </a:r>
          </a:p>
          <a:p>
            <a:pPr>
              <a:lnSpc>
                <a:spcPct val="150000"/>
              </a:lnSpc>
              <a:buFont typeface="Wingdings" pitchFamily="2" charset="2"/>
              <a:buChar char="q"/>
            </a:pPr>
            <a:r>
              <a:rPr lang="ru-RU" sz="2000" dirty="0">
                <a:latin typeface="Times New Roman" pitchFamily="18" charset="0"/>
                <a:cs typeface="Times New Roman" pitchFamily="18" charset="0"/>
              </a:rPr>
              <a:t>  Создание участнику торгов или нескольким участникам торгов преимущественных условий участия в торгах, в том числе путем доступа к информации, если иное не установлено федеральным законом;</a:t>
            </a:r>
          </a:p>
          <a:p>
            <a:pPr>
              <a:lnSpc>
                <a:spcPct val="150000"/>
              </a:lnSpc>
              <a:buFont typeface="Wingdings" pitchFamily="2" charset="2"/>
              <a:buChar char="q"/>
            </a:pPr>
            <a:r>
              <a:rPr lang="ru-RU" sz="2000" dirty="0">
                <a:latin typeface="Times New Roman" pitchFamily="18" charset="0"/>
                <a:cs typeface="Times New Roman" pitchFamily="18" charset="0"/>
              </a:rPr>
              <a:t> Нарушение порядка определения победителя или победителей торгов;</a:t>
            </a:r>
          </a:p>
          <a:p>
            <a:pPr>
              <a:lnSpc>
                <a:spcPct val="150000"/>
              </a:lnSpc>
              <a:buFont typeface="Wingdings" pitchFamily="2" charset="2"/>
              <a:buChar char="q"/>
            </a:pPr>
            <a:r>
              <a:rPr lang="ru-RU" sz="2000" dirty="0">
                <a:latin typeface="Times New Roman" pitchFamily="18" charset="0"/>
                <a:cs typeface="Times New Roman" pitchFamily="18" charset="0"/>
              </a:rPr>
              <a:t> Участие организаторов торгов или заказчиков и (или) работников организаторов торгов или работников заказчиков в торгах.</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2564904"/>
            <a:ext cx="9144000" cy="1883657"/>
          </a:xfrm>
          <a:prstGeom prst="rect">
            <a:avLst/>
          </a:prstGeom>
          <a:noFill/>
        </p:spPr>
        <p:txBody>
          <a:bodyPr wrap="square" rtlCol="0">
            <a:spAutoFit/>
          </a:bodyPr>
          <a:lstStyle/>
          <a:p>
            <a:pPr indent="457200" algn="ctr">
              <a:lnSpc>
                <a:spcPct val="150000"/>
              </a:lnSpc>
            </a:pPr>
            <a:r>
              <a:rPr lang="ru-RU" sz="2000" dirty="0">
                <a:latin typeface="Times New Roman" pitchFamily="18" charset="0"/>
                <a:cs typeface="Times New Roman" pitchFamily="18" charset="0"/>
              </a:rPr>
              <a:t>Нарушение правил, установленных настоящей статьей, является основанием для признания судом соответствующих торгов и заключенных по результатам таких торгов сделок недействительными, в том числе по иску антимонопольного органа.</a:t>
            </a:r>
          </a:p>
        </p:txBody>
      </p:sp>
      <p:sp>
        <p:nvSpPr>
          <p:cNvPr id="4" name="TextBox 3"/>
          <p:cNvSpPr txBox="1"/>
          <p:nvPr/>
        </p:nvSpPr>
        <p:spPr>
          <a:xfrm>
            <a:off x="2339752" y="476672"/>
            <a:ext cx="4608512"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ru-RU" sz="2800" b="1" i="1" dirty="0">
                <a:latin typeface="Times New Roman" pitchFamily="18" charset="0"/>
                <a:cs typeface="Times New Roman" pitchFamily="18" charset="0"/>
              </a:rPr>
              <a:t>Нарушение правил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692696"/>
            <a:ext cx="8640960" cy="5632311"/>
          </a:xfrm>
          <a:prstGeom prst="rect">
            <a:avLst/>
          </a:prstGeom>
          <a:noFill/>
        </p:spPr>
        <p:txBody>
          <a:bodyPr wrap="square" rtlCol="0">
            <a:spAutoFit/>
          </a:bodyPr>
          <a:lstStyle/>
          <a:p>
            <a:pPr indent="457200" algn="just"/>
            <a:r>
              <a:rPr lang="ru-RU" b="1" dirty="0">
                <a:latin typeface="Times New Roman" pitchFamily="18" charset="0"/>
                <a:cs typeface="Times New Roman" pitchFamily="18" charset="0"/>
              </a:rPr>
              <a:t>Статья 17.1.</a:t>
            </a:r>
            <a:r>
              <a:rPr lang="ru-RU" dirty="0">
                <a:latin typeface="Times New Roman" pitchFamily="18" charset="0"/>
                <a:cs typeface="Times New Roman" pitchFamily="18" charset="0"/>
              </a:rPr>
              <a:t> Особенности порядка заключения договоров в отношении государственного и муниципального имущества</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Заключение договоров аренды, договоров безвозмездного пользования, договоров доверительного управления имуществом, иных договоров, предусматривающих переход прав владения и (или) пользования в отношении государственного или муниципального имущества, не закрепленного на праве хозяйственного ведения или оперативного управления, может быть осуществлено только по результатам проведения конкурсов или аукционов на право заключения таких договоров, за исключением случаев, если указанные права на это имущество предоставляются на основании:</a:t>
            </a:r>
          </a:p>
          <a:p>
            <a:pPr indent="457200">
              <a:lnSpc>
                <a:spcPct val="150000"/>
              </a:lnSpc>
              <a:buFont typeface="Wingdings" pitchFamily="2" charset="2"/>
              <a:buChar char="Ø"/>
            </a:pPr>
            <a:r>
              <a:rPr lang="ru-RU" i="1" dirty="0">
                <a:latin typeface="Times New Roman" pitchFamily="18" charset="0"/>
                <a:cs typeface="Times New Roman" pitchFamily="18" charset="0"/>
              </a:rPr>
              <a:t>1) актов Президента РФ, решений Правительства РФ;</a:t>
            </a:r>
          </a:p>
          <a:p>
            <a:pPr indent="457200">
              <a:lnSpc>
                <a:spcPct val="150000"/>
              </a:lnSpc>
              <a:buFont typeface="Wingdings" pitchFamily="2" charset="2"/>
              <a:buChar char="Ø"/>
            </a:pPr>
            <a:endParaRPr lang="ru-RU" i="1" dirty="0">
              <a:latin typeface="Times New Roman" pitchFamily="18" charset="0"/>
              <a:cs typeface="Times New Roman" pitchFamily="18" charset="0"/>
            </a:endParaRPr>
          </a:p>
          <a:p>
            <a:pPr indent="457200">
              <a:lnSpc>
                <a:spcPct val="150000"/>
              </a:lnSpc>
              <a:buFont typeface="Wingdings" pitchFamily="2" charset="2"/>
              <a:buChar char="Ø"/>
            </a:pPr>
            <a:r>
              <a:rPr lang="ru-RU" i="1" dirty="0">
                <a:latin typeface="Times New Roman" pitchFamily="18" charset="0"/>
                <a:cs typeface="Times New Roman" pitchFamily="18" charset="0"/>
              </a:rPr>
              <a:t>2) решения суда, вступившего в законную силу;</a:t>
            </a:r>
          </a:p>
          <a:p>
            <a:pPr indent="457200">
              <a:lnSpc>
                <a:spcPct val="150000"/>
              </a:lnSpc>
              <a:buFont typeface="Wingdings" pitchFamily="2" charset="2"/>
              <a:buChar char="Ø"/>
            </a:pPr>
            <a:endParaRPr lang="ru-RU" i="1" dirty="0">
              <a:latin typeface="Times New Roman" pitchFamily="18" charset="0"/>
              <a:cs typeface="Times New Roman" pitchFamily="18" charset="0"/>
            </a:endParaRPr>
          </a:p>
          <a:p>
            <a:pPr indent="457200">
              <a:lnSpc>
                <a:spcPct val="150000"/>
              </a:lnSpc>
              <a:buFont typeface="Wingdings" pitchFamily="2" charset="2"/>
              <a:buChar char="Ø"/>
            </a:pPr>
            <a:r>
              <a:rPr lang="ru-RU" i="1" dirty="0">
                <a:latin typeface="Times New Roman" pitchFamily="18" charset="0"/>
                <a:cs typeface="Times New Roman" pitchFamily="18" charset="0"/>
              </a:rPr>
              <a:t>3) федерального закона, устанавливающего иной порядок распоряжения этим имуществом.</a:t>
            </a:r>
          </a:p>
          <a:p>
            <a:pPr indent="457200"/>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88640"/>
            <a:ext cx="914400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ru-RU" sz="2000" b="1" dirty="0">
                <a:latin typeface="Times New Roman" pitchFamily="18" charset="0"/>
                <a:cs typeface="Times New Roman" pitchFamily="18" charset="0"/>
              </a:rPr>
              <a:t>Статья 18.</a:t>
            </a:r>
            <a:r>
              <a:rPr lang="ru-RU" sz="2000" dirty="0">
                <a:latin typeface="Times New Roman" pitchFamily="18" charset="0"/>
                <a:cs typeface="Times New Roman" pitchFamily="18" charset="0"/>
              </a:rPr>
              <a:t> Особенности заключения договоров с финансовыми организациями</a:t>
            </a:r>
          </a:p>
        </p:txBody>
      </p:sp>
      <p:sp>
        <p:nvSpPr>
          <p:cNvPr id="4" name="TextBox 3"/>
          <p:cNvSpPr txBox="1"/>
          <p:nvPr/>
        </p:nvSpPr>
        <p:spPr>
          <a:xfrm>
            <a:off x="251520" y="1340769"/>
            <a:ext cx="8640960" cy="3970318"/>
          </a:xfrm>
          <a:prstGeom prst="rect">
            <a:avLst/>
          </a:prstGeom>
          <a:noFill/>
        </p:spPr>
        <p:txBody>
          <a:bodyPr wrap="square" rtlCol="0">
            <a:spAutoFit/>
          </a:bodyPr>
          <a:lstStyle/>
          <a:p>
            <a:pPr algn="just"/>
            <a:r>
              <a:rPr lang="ru-RU" dirty="0">
                <a:latin typeface="Times New Roman" pitchFamily="18" charset="0"/>
                <a:cs typeface="Times New Roman" pitchFamily="18" charset="0"/>
              </a:rPr>
              <a:t>1) привлечение денежных средств юридических лиц во вклады;</a:t>
            </a:r>
          </a:p>
          <a:p>
            <a:pPr algn="just"/>
            <a:r>
              <a:rPr lang="ru-RU" dirty="0">
                <a:latin typeface="Times New Roman" pitchFamily="18" charset="0"/>
                <a:cs typeface="Times New Roman" pitchFamily="18" charset="0"/>
              </a:rPr>
              <a:t>2)открытие и ведение банковских счетов юридических лиц, осуществление расчетов по этим счетам;</a:t>
            </a:r>
          </a:p>
          <a:p>
            <a:pPr algn="just"/>
            <a:r>
              <a:rPr lang="ru-RU" dirty="0">
                <a:latin typeface="Times New Roman" pitchFamily="18" charset="0"/>
                <a:cs typeface="Times New Roman" pitchFamily="18" charset="0"/>
              </a:rPr>
              <a:t>3) предоставление кредита;</a:t>
            </a:r>
          </a:p>
          <a:p>
            <a:pPr algn="just"/>
            <a:r>
              <a:rPr lang="ru-RU" dirty="0">
                <a:latin typeface="Times New Roman" pitchFamily="18" charset="0"/>
                <a:cs typeface="Times New Roman" pitchFamily="18" charset="0"/>
              </a:rPr>
              <a:t>4)инкассация денежных средств, векселей, платежных и расчетных документов и кассовое обслуживание юридических лиц;</a:t>
            </a:r>
          </a:p>
          <a:p>
            <a:pPr algn="just"/>
            <a:r>
              <a:rPr lang="ru-RU" dirty="0">
                <a:latin typeface="Times New Roman" pitchFamily="18" charset="0"/>
                <a:cs typeface="Times New Roman" pitchFamily="18" charset="0"/>
              </a:rPr>
              <a:t>5) выдача банковских гарантий;</a:t>
            </a:r>
          </a:p>
          <a:p>
            <a:pPr algn="just"/>
            <a:r>
              <a:rPr lang="ru-RU" dirty="0">
                <a:latin typeface="Times New Roman" pitchFamily="18" charset="0"/>
                <a:cs typeface="Times New Roman" pitchFamily="18" charset="0"/>
              </a:rPr>
              <a:t>6) услуги на рынке ценных бумаг;</a:t>
            </a:r>
          </a:p>
          <a:p>
            <a:pPr algn="just"/>
            <a:r>
              <a:rPr lang="ru-RU" dirty="0">
                <a:latin typeface="Times New Roman" pitchFamily="18" charset="0"/>
                <a:cs typeface="Times New Roman" pitchFamily="18" charset="0"/>
              </a:rPr>
              <a:t>7) услуги по договору лизинга;</a:t>
            </a:r>
          </a:p>
          <a:p>
            <a:pPr algn="just"/>
            <a:r>
              <a:rPr lang="ru-RU" dirty="0">
                <a:latin typeface="Times New Roman" pitchFamily="18" charset="0"/>
                <a:cs typeface="Times New Roman" pitchFamily="18" charset="0"/>
              </a:rPr>
              <a:t>8) страхование имущества;</a:t>
            </a:r>
          </a:p>
          <a:p>
            <a:pPr algn="just"/>
            <a:r>
              <a:rPr lang="ru-RU" dirty="0">
                <a:latin typeface="Times New Roman" pitchFamily="18" charset="0"/>
                <a:cs typeface="Times New Roman" pitchFamily="18" charset="0"/>
              </a:rPr>
              <a:t>9) личное страхование, в том числе медицинское страхование;</a:t>
            </a:r>
          </a:p>
          <a:p>
            <a:pPr algn="just"/>
            <a:r>
              <a:rPr lang="ru-RU" dirty="0">
                <a:latin typeface="Times New Roman" pitchFamily="18" charset="0"/>
                <a:cs typeface="Times New Roman" pitchFamily="18" charset="0"/>
              </a:rPr>
              <a:t>10) негосударственное пенсионное страхование;</a:t>
            </a:r>
          </a:p>
          <a:p>
            <a:pPr algn="just"/>
            <a:r>
              <a:rPr lang="ru-RU" dirty="0">
                <a:latin typeface="Times New Roman" pitchFamily="18" charset="0"/>
                <a:cs typeface="Times New Roman" pitchFamily="18" charset="0"/>
              </a:rPr>
              <a:t>11) страхование ответственности.</a:t>
            </a:r>
          </a:p>
          <a:p>
            <a:endParaRPr lang="ru-RU" dirty="0"/>
          </a:p>
        </p:txBody>
      </p:sp>
      <p:sp>
        <p:nvSpPr>
          <p:cNvPr id="5" name="TextBox 4"/>
          <p:cNvSpPr txBox="1"/>
          <p:nvPr/>
        </p:nvSpPr>
        <p:spPr>
          <a:xfrm>
            <a:off x="179512" y="836712"/>
            <a:ext cx="7344816" cy="400110"/>
          </a:xfrm>
          <a:prstGeom prst="rect">
            <a:avLst/>
          </a:prstGeom>
          <a:noFill/>
        </p:spPr>
        <p:txBody>
          <a:bodyPr wrap="square" rtlCol="0">
            <a:spAutoFit/>
          </a:bodyPr>
          <a:lstStyle/>
          <a:p>
            <a:pPr algn="ctr"/>
            <a:r>
              <a:rPr lang="ru-RU" sz="2000" dirty="0">
                <a:latin typeface="Times New Roman" pitchFamily="18" charset="0"/>
                <a:cs typeface="Times New Roman" pitchFamily="18" charset="0"/>
              </a:rPr>
              <a:t>Для оказания следующих финансовых услуг:</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340768"/>
            <a:ext cx="8424936" cy="1200329"/>
          </a:xfrm>
          <a:prstGeom prst="rect">
            <a:avLst/>
          </a:prstGeom>
          <a:noFill/>
        </p:spPr>
        <p:txBody>
          <a:bodyPr wrap="square" rtlCol="0">
            <a:spAutoFit/>
          </a:bodyPr>
          <a:lstStyle/>
          <a:p>
            <a:pPr indent="457200"/>
            <a:r>
              <a:rPr lang="ru-RU" dirty="0">
                <a:latin typeface="Times New Roman" pitchFamily="18" charset="0"/>
                <a:cs typeface="Times New Roman" pitchFamily="18" charset="0"/>
              </a:rPr>
              <a:t>Срок действия договоров об оказании финансовых услуг, заключаемых в порядке, установленном частью 1 настоящей статьи (за исключением договоров негосударственного пенсионного обеспечения), не может быть более чем пять лет, если иное не предусмотрено другими федеральными законами.</a:t>
            </a:r>
          </a:p>
        </p:txBody>
      </p:sp>
      <p:sp>
        <p:nvSpPr>
          <p:cNvPr id="3" name="TextBox 2"/>
          <p:cNvSpPr txBox="1"/>
          <p:nvPr/>
        </p:nvSpPr>
        <p:spPr>
          <a:xfrm>
            <a:off x="251520" y="3356992"/>
            <a:ext cx="8712968" cy="1200329"/>
          </a:xfrm>
          <a:prstGeom prst="rect">
            <a:avLst/>
          </a:prstGeom>
          <a:noFill/>
        </p:spPr>
        <p:txBody>
          <a:bodyPr wrap="square" rtlCol="0">
            <a:spAutoFit/>
          </a:bodyPr>
          <a:lstStyle/>
          <a:p>
            <a:pPr indent="457200"/>
            <a:r>
              <a:rPr lang="ru-RU" dirty="0">
                <a:latin typeface="Times New Roman" pitchFamily="18" charset="0"/>
                <a:cs typeface="Times New Roman" pitchFamily="18" charset="0"/>
              </a:rPr>
              <a:t>Нарушение положений части 1 настоящей статьи является основанием для признания судом соответствующих сделок или торгов недействительными, в том числе по иску антимонопольного органа.</a:t>
            </a:r>
          </a:p>
          <a:p>
            <a:endParaRPr lang="ru-RU" dirty="0"/>
          </a:p>
        </p:txBody>
      </p:sp>
      <p:sp>
        <p:nvSpPr>
          <p:cNvPr id="4" name="TextBox 3"/>
          <p:cNvSpPr txBox="1"/>
          <p:nvPr/>
        </p:nvSpPr>
        <p:spPr>
          <a:xfrm>
            <a:off x="0" y="476672"/>
            <a:ext cx="914400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ru-RU" sz="2400" b="1" dirty="0">
                <a:latin typeface="Times New Roman" pitchFamily="18" charset="0"/>
                <a:cs typeface="Times New Roman" pitchFamily="18" charset="0"/>
              </a:rPr>
              <a:t>Срок действие и основание недействительности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060848"/>
            <a:ext cx="8784976" cy="3416320"/>
          </a:xfrm>
          <a:prstGeom prst="rect">
            <a:avLst/>
          </a:prstGeom>
          <a:noFill/>
        </p:spPr>
        <p:txBody>
          <a:bodyPr wrap="square" rtlCol="0">
            <a:spAutoFit/>
          </a:bodyPr>
          <a:lstStyle/>
          <a:p>
            <a:pPr indent="457200"/>
            <a:r>
              <a:rPr lang="ru-RU" sz="1600" dirty="0"/>
              <a:t>1. По правилам настоящей статьи антимонопольный орган рассматривает жалобы на действия (бездействие) организатора торгов, оператора электронной площадки, конкурсной или аукционной комиссии при организации и проведении торгов, заключении договоров по результатам торгов или в случае, если торги, проведение которых является обязательным в соответствии с законодательством Российской Федерации, признаны несостоявшимися, за исключением жалоб, рассмотрение которых предусмотрено законодательством Российской Федерации о размещении заказов на поставки товаров, выполнение работ, оказание услуг для государственных и муниципальных нужд.</a:t>
            </a:r>
          </a:p>
          <a:p>
            <a:br>
              <a:rPr lang="ru-RU" dirty="0"/>
            </a:br>
            <a:endParaRPr lang="ru-RU" dirty="0"/>
          </a:p>
          <a:p>
            <a:br>
              <a:rPr lang="ru-RU" dirty="0"/>
            </a:br>
            <a:endParaRPr lang="ru-RU" dirty="0"/>
          </a:p>
        </p:txBody>
      </p:sp>
      <p:sp>
        <p:nvSpPr>
          <p:cNvPr id="3" name="TextBox 2"/>
          <p:cNvSpPr txBox="1"/>
          <p:nvPr/>
        </p:nvSpPr>
        <p:spPr>
          <a:xfrm>
            <a:off x="0" y="0"/>
            <a:ext cx="9144000" cy="184665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endParaRPr lang="ru-RU" sz="2000" b="1" dirty="0">
              <a:latin typeface="Times New Roman" pitchFamily="18" charset="0"/>
              <a:cs typeface="Times New Roman" pitchFamily="18" charset="0"/>
            </a:endParaRPr>
          </a:p>
          <a:p>
            <a:pPr algn="ctr"/>
            <a:r>
              <a:rPr lang="ru-RU" sz="2000" b="1" dirty="0">
                <a:latin typeface="Times New Roman" pitchFamily="18" charset="0"/>
                <a:cs typeface="Times New Roman" pitchFamily="18" charset="0"/>
              </a:rPr>
              <a:t>Статья 181. Порядок рассмотрения антимонопольным органом жалоб на нарушение процедуры торгов и порядка заключения договоров</a:t>
            </a:r>
            <a:endParaRPr lang="ru-RU" sz="2000" dirty="0">
              <a:latin typeface="Times New Roman" pitchFamily="18" charset="0"/>
              <a:cs typeface="Times New Roman" pitchFamily="18" charset="0"/>
            </a:endParaRPr>
          </a:p>
          <a:p>
            <a:pPr algn="ctr"/>
            <a:br>
              <a:rPr lang="ru-RU" dirty="0"/>
            </a:br>
            <a:br>
              <a:rPr lang="ru-RU" dirty="0"/>
            </a:b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124744"/>
            <a:ext cx="8496944" cy="5155257"/>
          </a:xfrm>
          <a:prstGeom prst="rect">
            <a:avLst/>
          </a:prstGeom>
          <a:noFill/>
        </p:spPr>
        <p:txBody>
          <a:bodyPr wrap="square" rtlCol="0">
            <a:spAutoFit/>
          </a:bodyPr>
          <a:lstStyle/>
          <a:p>
            <a:pPr algn="ctr"/>
            <a:r>
              <a:rPr lang="ru-RU" sz="1600" dirty="0">
                <a:latin typeface="Times New Roman" pitchFamily="18" charset="0"/>
                <a:cs typeface="Times New Roman" pitchFamily="18" charset="0"/>
              </a:rPr>
              <a:t> Жалоба на действия (бездействие) организатора торгов, оператора электронной площадки, конкурсной или аукционной комиссии (далее - жалоба) подается в письменной форме в антимонопольный орган и должна содержать:</a:t>
            </a:r>
          </a:p>
          <a:p>
            <a:pPr marL="457200" indent="-457200">
              <a:spcBef>
                <a:spcPts val="600"/>
              </a:spcBef>
              <a:spcAft>
                <a:spcPts val="600"/>
              </a:spcAft>
              <a:buFont typeface="+mj-lt"/>
              <a:buAutoNum type="arabicPeriod"/>
            </a:pPr>
            <a:r>
              <a:rPr lang="ru-RU" sz="1600" dirty="0">
                <a:latin typeface="Times New Roman" pitchFamily="18" charset="0"/>
                <a:cs typeface="Times New Roman" pitchFamily="18" charset="0"/>
              </a:rPr>
              <a:t>наименование, указание на место нахождения, почтовый адрес, номер контактного телефона организатора торгов, оператора электронной площадки, действия (бездействие) которых обжалуются;</a:t>
            </a:r>
          </a:p>
          <a:p>
            <a:pPr marL="457200" indent="-457200">
              <a:spcBef>
                <a:spcPts val="600"/>
              </a:spcBef>
              <a:spcAft>
                <a:spcPts val="600"/>
              </a:spcAft>
              <a:buFont typeface="+mj-lt"/>
              <a:buAutoNum type="arabicPeriod"/>
            </a:pPr>
            <a:r>
              <a:rPr lang="ru-RU" sz="1600" dirty="0">
                <a:latin typeface="Times New Roman" pitchFamily="18" charset="0"/>
                <a:cs typeface="Times New Roman" pitchFamily="18" charset="0"/>
              </a:rPr>
              <a:t>наименование, сведения о месте нахождения (для юридического лица), фамилию, имя, отчество, сведения о месте жительства (для физического лица) заявителя, почтовый адрес, адрес электронной почты, номер контактного телефона, номер факса;</a:t>
            </a:r>
          </a:p>
          <a:p>
            <a:pPr marL="457200" indent="-457200">
              <a:spcBef>
                <a:spcPts val="600"/>
              </a:spcBef>
              <a:spcAft>
                <a:spcPts val="600"/>
              </a:spcAft>
              <a:buFont typeface="+mj-lt"/>
              <a:buAutoNum type="arabicPeriod"/>
            </a:pPr>
            <a:r>
              <a:rPr lang="ru-RU" sz="1600" dirty="0">
                <a:latin typeface="Times New Roman" pitchFamily="18" charset="0"/>
                <a:cs typeface="Times New Roman" pitchFamily="18" charset="0"/>
              </a:rPr>
              <a:t>указание на обжалуемые торги, если размещение информации об обжалуемых торгах на сайте в информационно-телекоммуникационной сети "Интернет" является обязательным в соответствии с законодательством Российской Федерации, адрес сайта, на котором она размещена;</a:t>
            </a:r>
          </a:p>
          <a:p>
            <a:pPr marL="457200" indent="-457200">
              <a:spcBef>
                <a:spcPts val="600"/>
              </a:spcBef>
              <a:spcAft>
                <a:spcPts val="600"/>
              </a:spcAft>
              <a:buFont typeface="+mj-lt"/>
              <a:buAutoNum type="arabicPeriod"/>
            </a:pPr>
            <a:r>
              <a:rPr lang="ru-RU" sz="1600" dirty="0">
                <a:latin typeface="Times New Roman" pitchFamily="18" charset="0"/>
                <a:cs typeface="Times New Roman" pitchFamily="18" charset="0"/>
              </a:rPr>
              <a:t>указание на обжалуемые действия (бездействие) организатора торгов, оператора электронной площадки, конкурсной или аукционной комиссии, соответствующие доводы;</a:t>
            </a:r>
          </a:p>
          <a:p>
            <a:pPr marL="457200" indent="-457200">
              <a:spcBef>
                <a:spcPts val="600"/>
              </a:spcBef>
              <a:spcAft>
                <a:spcPts val="600"/>
              </a:spcAft>
              <a:buFont typeface="+mj-lt"/>
              <a:buAutoNum type="arabicPeriod"/>
            </a:pPr>
            <a:r>
              <a:rPr lang="ru-RU" sz="1600" dirty="0">
                <a:latin typeface="Times New Roman" pitchFamily="18" charset="0"/>
                <a:cs typeface="Times New Roman" pitchFamily="18" charset="0"/>
              </a:rPr>
              <a:t>перечень прилагаемых к жалобе документов.</a:t>
            </a:r>
          </a:p>
          <a:p>
            <a:pPr marL="342900" indent="-342900">
              <a:spcBef>
                <a:spcPts val="600"/>
              </a:spcBef>
              <a:spcAft>
                <a:spcPts val="600"/>
              </a:spcAft>
              <a:buFont typeface="+mj-lt"/>
              <a:buAutoNum type="arabicPeriod"/>
            </a:pP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340768"/>
            <a:ext cx="8208912" cy="707886"/>
          </a:xfrm>
          <a:prstGeom prst="rect">
            <a:avLst/>
          </a:prstGeom>
        </p:spPr>
        <p:txBody>
          <a:bodyPr wrap="square">
            <a:spAutoFit/>
          </a:bodyPr>
          <a:lstStyle/>
          <a:p>
            <a:pPr indent="457200" algn="just"/>
            <a:r>
              <a:rPr lang="ru-RU" sz="2000" dirty="0">
                <a:latin typeface="Times New Roman" pitchFamily="18" charset="0"/>
                <a:cs typeface="Times New Roman" pitchFamily="18" charset="0"/>
              </a:rPr>
              <a:t>Антимонопольный орган обязан рассмотреть жалобу по существу в течение семи рабочих дней со дня поступления жалобы.</a:t>
            </a:r>
          </a:p>
        </p:txBody>
      </p:sp>
      <p:sp>
        <p:nvSpPr>
          <p:cNvPr id="3" name="Прямоугольник 2"/>
          <p:cNvSpPr/>
          <p:nvPr/>
        </p:nvSpPr>
        <p:spPr>
          <a:xfrm>
            <a:off x="395536" y="2996952"/>
            <a:ext cx="8424936" cy="1631216"/>
          </a:xfrm>
          <a:prstGeom prst="rect">
            <a:avLst/>
          </a:prstGeom>
        </p:spPr>
        <p:txBody>
          <a:bodyPr wrap="square">
            <a:spAutoFit/>
          </a:bodyPr>
          <a:lstStyle/>
          <a:p>
            <a:pPr indent="457200" algn="just"/>
            <a:r>
              <a:rPr lang="ru-RU" sz="2000" dirty="0">
                <a:latin typeface="Times New Roman" pitchFamily="18" charset="0"/>
                <a:cs typeface="Times New Roman" pitchFamily="18" charset="0"/>
              </a:rPr>
              <a:t>Решение о возвращении жалобы может быть принято в течение трех рабочих дней со дня ее поступления в антимонопольный орган, который в день принятия решения о возвращении жалобы обязан сообщить в письменной форме заявителю о принятом решении с указанием причин возвращения жалобы.</a:t>
            </a:r>
          </a:p>
        </p:txBody>
      </p:sp>
      <p:sp>
        <p:nvSpPr>
          <p:cNvPr id="4" name="TextBox 3"/>
          <p:cNvSpPr txBox="1"/>
          <p:nvPr/>
        </p:nvSpPr>
        <p:spPr>
          <a:xfrm>
            <a:off x="0" y="188640"/>
            <a:ext cx="914400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ru-RU" sz="2400" dirty="0">
                <a:latin typeface="Times New Roman" pitchFamily="18" charset="0"/>
                <a:cs typeface="Times New Roman" pitchFamily="18" charset="0"/>
              </a:rPr>
              <a:t>Срок рассмотрение жалобы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24744"/>
            <a:ext cx="9144000"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ru-RU" sz="2400" dirty="0">
                <a:latin typeface="Times New Roman" pitchFamily="18" charset="0"/>
                <a:cs typeface="Times New Roman" pitchFamily="18" charset="0"/>
              </a:rPr>
              <a:t>Глава 5. </a:t>
            </a:r>
            <a:r>
              <a:rPr lang="ru-RU" sz="2400" b="1" dirty="0">
                <a:latin typeface="Times New Roman" pitchFamily="18" charset="0"/>
                <a:cs typeface="Times New Roman" pitchFamily="18" charset="0"/>
              </a:rPr>
              <a:t>Предоставление</a:t>
            </a: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государственной</a:t>
            </a:r>
            <a:endParaRPr lang="ru-RU" sz="2400" dirty="0">
              <a:latin typeface="Times New Roman" pitchFamily="18" charset="0"/>
              <a:cs typeface="Times New Roman" pitchFamily="18" charset="0"/>
            </a:endParaRPr>
          </a:p>
          <a:p>
            <a:pPr algn="ctr"/>
            <a:r>
              <a:rPr lang="ru-RU" sz="2400" b="1" dirty="0">
                <a:latin typeface="Times New Roman" pitchFamily="18" charset="0"/>
                <a:cs typeface="Times New Roman" pitchFamily="18" charset="0"/>
              </a:rPr>
              <a:t>Или</a:t>
            </a:r>
          </a:p>
          <a:p>
            <a:pPr algn="ctr"/>
            <a:r>
              <a:rPr lang="ru-RU" sz="2400" b="1" dirty="0">
                <a:latin typeface="Times New Roman" pitchFamily="18" charset="0"/>
                <a:cs typeface="Times New Roman" pitchFamily="18" charset="0"/>
              </a:rPr>
              <a:t> муниципальной преференции</a:t>
            </a:r>
            <a:endParaRPr lang="ru-RU" sz="2400" dirty="0">
              <a:latin typeface="Times New Roman" pitchFamily="18" charset="0"/>
              <a:cs typeface="Times New Roman" pitchFamily="18" charset="0"/>
            </a:endParaRPr>
          </a:p>
          <a:p>
            <a:pPr algn="ctr"/>
            <a:endParaRPr lang="ru-RU" sz="2400" dirty="0">
              <a:latin typeface="Times New Roman" pitchFamily="18" charset="0"/>
              <a:cs typeface="Times New Roman" pitchFamily="18" charset="0"/>
            </a:endParaRPr>
          </a:p>
        </p:txBody>
      </p:sp>
      <p:pic>
        <p:nvPicPr>
          <p:cNvPr id="3" name="Рисунок 2" descr="13-01-2009_76240.jpg"/>
          <p:cNvPicPr>
            <a:picLocks noChangeAspect="1"/>
          </p:cNvPicPr>
          <p:nvPr/>
        </p:nvPicPr>
        <p:blipFill>
          <a:blip r:embed="rId2" cstate="print"/>
          <a:stretch>
            <a:fillRect/>
          </a:stretch>
        </p:blipFill>
        <p:spPr>
          <a:xfrm>
            <a:off x="1331640" y="2924944"/>
            <a:ext cx="6264696" cy="3645024"/>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484784"/>
            <a:ext cx="8208912" cy="5242654"/>
          </a:xfrm>
          <a:prstGeom prst="rect">
            <a:avLst/>
          </a:prstGeom>
          <a:noFill/>
        </p:spPr>
        <p:txBody>
          <a:bodyPr wrap="square" rtlCol="0">
            <a:spAutoFit/>
          </a:bodyPr>
          <a:lstStyle/>
          <a:p>
            <a:endParaRPr lang="ru-RU" dirty="0"/>
          </a:p>
          <a:p>
            <a:pPr>
              <a:spcBef>
                <a:spcPts val="600"/>
              </a:spcBef>
              <a:spcAft>
                <a:spcPts val="600"/>
              </a:spcAft>
            </a:pPr>
            <a:r>
              <a:rPr lang="ru-RU" sz="1600" dirty="0">
                <a:latin typeface="Times New Roman" pitchFamily="18" charset="0"/>
                <a:cs typeface="Times New Roman" pitchFamily="18" charset="0"/>
              </a:rPr>
              <a:t>1. В соответствии с полномочиями органов государственной власти или органов местного самоуправления государственная или муниципальная помощь может предоставляться в целях:</a:t>
            </a:r>
          </a:p>
          <a:p>
            <a:pPr>
              <a:spcBef>
                <a:spcPts val="600"/>
              </a:spcBef>
              <a:spcAft>
                <a:spcPts val="600"/>
              </a:spcAft>
            </a:pPr>
            <a:r>
              <a:rPr lang="ru-RU" sz="1600" dirty="0">
                <a:latin typeface="Times New Roman" pitchFamily="18" charset="0"/>
                <a:cs typeface="Times New Roman" pitchFamily="18" charset="0"/>
              </a:rPr>
              <a:t>1) обеспечения жизнедеятельности населения в районах Крайнего Севера и приравненных к ним местностях;</a:t>
            </a:r>
          </a:p>
          <a:p>
            <a:pPr>
              <a:spcBef>
                <a:spcPts val="600"/>
              </a:spcBef>
              <a:spcAft>
                <a:spcPts val="600"/>
              </a:spcAft>
            </a:pPr>
            <a:r>
              <a:rPr lang="ru-RU" sz="1600" dirty="0">
                <a:latin typeface="Times New Roman" pitchFamily="18" charset="0"/>
                <a:cs typeface="Times New Roman" pitchFamily="18" charset="0"/>
              </a:rPr>
              <a:t>2) проведения фундаментальных научных исследований;</a:t>
            </a:r>
          </a:p>
          <a:p>
            <a:pPr>
              <a:spcBef>
                <a:spcPts val="600"/>
              </a:spcBef>
              <a:spcAft>
                <a:spcPts val="600"/>
              </a:spcAft>
            </a:pPr>
            <a:r>
              <a:rPr lang="ru-RU" sz="1600" dirty="0">
                <a:latin typeface="Times New Roman" pitchFamily="18" charset="0"/>
                <a:cs typeface="Times New Roman" pitchFamily="18" charset="0"/>
              </a:rPr>
              <a:t>3) защиты окружающей среды;</a:t>
            </a:r>
          </a:p>
          <a:p>
            <a:pPr>
              <a:spcBef>
                <a:spcPts val="600"/>
              </a:spcBef>
              <a:spcAft>
                <a:spcPts val="600"/>
              </a:spcAft>
            </a:pPr>
            <a:r>
              <a:rPr lang="ru-RU" sz="1600" dirty="0">
                <a:latin typeface="Times New Roman" pitchFamily="18" charset="0"/>
                <a:cs typeface="Times New Roman" pitchFamily="18" charset="0"/>
              </a:rPr>
              <a:t>4) развития культуры и сохранения культурного наследия;</a:t>
            </a:r>
          </a:p>
          <a:p>
            <a:pPr>
              <a:spcBef>
                <a:spcPts val="600"/>
              </a:spcBef>
              <a:spcAft>
                <a:spcPts val="600"/>
              </a:spcAft>
            </a:pPr>
            <a:r>
              <a:rPr lang="ru-RU" sz="1600" dirty="0">
                <a:latin typeface="Times New Roman" pitchFamily="18" charset="0"/>
                <a:cs typeface="Times New Roman" pitchFamily="18" charset="0"/>
              </a:rPr>
              <a:t>5) производства сельскохозяйственной продукции;</a:t>
            </a:r>
          </a:p>
          <a:p>
            <a:pPr>
              <a:spcBef>
                <a:spcPts val="600"/>
              </a:spcBef>
              <a:spcAft>
                <a:spcPts val="600"/>
              </a:spcAft>
            </a:pPr>
            <a:r>
              <a:rPr lang="ru-RU" sz="1600" dirty="0">
                <a:latin typeface="Times New Roman" pitchFamily="18" charset="0"/>
                <a:cs typeface="Times New Roman" pitchFamily="18" charset="0"/>
              </a:rPr>
              <a:t>6) поддержки субъектов малого предпринимательства, осуществляющих приоритетные виды деятельности;</a:t>
            </a:r>
          </a:p>
          <a:p>
            <a:pPr>
              <a:spcBef>
                <a:spcPts val="600"/>
              </a:spcBef>
              <a:spcAft>
                <a:spcPts val="600"/>
              </a:spcAft>
            </a:pPr>
            <a:r>
              <a:rPr lang="ru-RU" sz="1600" dirty="0">
                <a:latin typeface="Times New Roman" pitchFamily="18" charset="0"/>
                <a:cs typeface="Times New Roman" pitchFamily="18" charset="0"/>
              </a:rPr>
              <a:t>7) социального обслуживания населения;</a:t>
            </a:r>
          </a:p>
          <a:p>
            <a:pPr>
              <a:spcBef>
                <a:spcPts val="600"/>
              </a:spcBef>
              <a:spcAft>
                <a:spcPts val="600"/>
              </a:spcAft>
            </a:pPr>
            <a:r>
              <a:rPr lang="ru-RU" sz="1600" dirty="0">
                <a:latin typeface="Times New Roman" pitchFamily="18" charset="0"/>
                <a:cs typeface="Times New Roman" pitchFamily="18" charset="0"/>
              </a:rPr>
              <a:t>8) социальной поддержки безработных граждан и содействия занятости населения.</a:t>
            </a:r>
          </a:p>
          <a:p>
            <a:endParaRPr lang="ru-RU" sz="1400" dirty="0"/>
          </a:p>
        </p:txBody>
      </p:sp>
      <p:sp>
        <p:nvSpPr>
          <p:cNvPr id="3" name="TextBox 2"/>
          <p:cNvSpPr txBox="1"/>
          <p:nvPr/>
        </p:nvSpPr>
        <p:spPr>
          <a:xfrm>
            <a:off x="1403648" y="476672"/>
            <a:ext cx="6048672" cy="646331"/>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 19. Государственная или муниципальная помощь</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43000"/>
            <a:ext cx="9144000" cy="1066800"/>
          </a:xfrm>
          <a:solidFill>
            <a:schemeClr val="accent2">
              <a:lumMod val="60000"/>
              <a:lumOff val="40000"/>
            </a:schemeClr>
          </a:solidFill>
          <a:ln w="57150">
            <a:solidFill>
              <a:schemeClr val="accent6">
                <a:lumMod val="75000"/>
              </a:schemeClr>
            </a:solidFill>
          </a:ln>
        </p:spPr>
        <p:txBody>
          <a:bodyPr>
            <a:normAutofit fontScale="90000"/>
          </a:bodyPr>
          <a:lstStyle/>
          <a:p>
            <a:br>
              <a:rPr lang="ru-RU" dirty="0"/>
            </a:br>
            <a:r>
              <a:rPr lang="ru-RU" dirty="0"/>
              <a:t>Глава 1. ОБЩИЕ ПОЛОЖЕНИЯ</a:t>
            </a:r>
            <a:br>
              <a:rPr lang="ru-RU" dirty="0"/>
            </a:br>
            <a:endParaRPr lang="ru-RU" dirty="0"/>
          </a:p>
        </p:txBody>
      </p:sp>
      <p:pic>
        <p:nvPicPr>
          <p:cNvPr id="4" name="Рисунок 3" descr="mister-monopoly-05-1.jpg"/>
          <p:cNvPicPr>
            <a:picLocks noChangeAspect="1"/>
          </p:cNvPicPr>
          <p:nvPr/>
        </p:nvPicPr>
        <p:blipFill>
          <a:blip r:embed="rId2" cstate="print"/>
          <a:stretch>
            <a:fillRect/>
          </a:stretch>
        </p:blipFill>
        <p:spPr>
          <a:xfrm>
            <a:off x="1403648" y="2204864"/>
            <a:ext cx="6120680" cy="4395761"/>
          </a:xfrm>
          <a:prstGeom prst="rect">
            <a:avLst/>
          </a:prstGeom>
          <a:effectLst>
            <a:softEdge rad="317500"/>
          </a:effec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628800"/>
            <a:ext cx="8352928" cy="4001095"/>
          </a:xfrm>
          <a:prstGeom prst="rect">
            <a:avLst/>
          </a:prstGeom>
          <a:noFill/>
        </p:spPr>
        <p:txBody>
          <a:bodyPr wrap="square" rtlCol="0">
            <a:spAutoFit/>
          </a:bodyPr>
          <a:lstStyle/>
          <a:p>
            <a:endParaRPr lang="ru-RU" sz="1600" dirty="0">
              <a:latin typeface="Times New Roman" pitchFamily="18" charset="0"/>
              <a:cs typeface="Times New Roman" pitchFamily="18" charset="0"/>
            </a:endParaRPr>
          </a:p>
          <a:p>
            <a:pPr algn="just">
              <a:spcBef>
                <a:spcPts val="600"/>
              </a:spcBef>
              <a:spcAft>
                <a:spcPts val="600"/>
              </a:spcAft>
            </a:pPr>
            <a:r>
              <a:rPr lang="ru-RU" sz="1600" dirty="0">
                <a:latin typeface="Times New Roman" pitchFamily="18" charset="0"/>
                <a:cs typeface="Times New Roman" pitchFamily="18" charset="0"/>
              </a:rPr>
              <a:t>1. Государственная или муниципальная помощь предоставляется с предварительного согласия в письменной форме антимонопольного органа, за исключением случаев, если государственная или муниципальная помощь предоставляется:</a:t>
            </a:r>
          </a:p>
          <a:p>
            <a:pPr algn="just">
              <a:spcBef>
                <a:spcPts val="600"/>
              </a:spcBef>
              <a:spcAft>
                <a:spcPts val="600"/>
              </a:spcAft>
            </a:pPr>
            <a:r>
              <a:rPr lang="ru-RU" sz="1600" dirty="0">
                <a:latin typeface="Times New Roman" pitchFamily="18" charset="0"/>
                <a:cs typeface="Times New Roman" pitchFamily="18" charset="0"/>
              </a:rPr>
              <a:t>1) в соответствии с федеральным законом;</a:t>
            </a:r>
          </a:p>
          <a:p>
            <a:pPr algn="just">
              <a:spcBef>
                <a:spcPts val="600"/>
              </a:spcBef>
              <a:spcAft>
                <a:spcPts val="600"/>
              </a:spcAft>
            </a:pPr>
            <a:r>
              <a:rPr lang="ru-RU" sz="1600" dirty="0">
                <a:latin typeface="Times New Roman" pitchFamily="18" charset="0"/>
                <a:cs typeface="Times New Roman" pitchFamily="18" charset="0"/>
              </a:rPr>
              <a:t>2) в соответствии с законом субъекта Российской Федерации о бюджете на соответствующий финансовый год;</a:t>
            </a:r>
          </a:p>
          <a:p>
            <a:pPr algn="just">
              <a:spcBef>
                <a:spcPts val="600"/>
              </a:spcBef>
              <a:spcAft>
                <a:spcPts val="600"/>
              </a:spcAft>
            </a:pPr>
            <a:r>
              <a:rPr lang="ru-RU" sz="1600" dirty="0">
                <a:latin typeface="Times New Roman" pitchFamily="18" charset="0"/>
                <a:cs typeface="Times New Roman" pitchFamily="18" charset="0"/>
              </a:rPr>
              <a:t>3) в соответствии с нормативным правовым актом представительного органа местного самоуправления о бюджете на соответствующий финансовый год;</a:t>
            </a:r>
          </a:p>
          <a:p>
            <a:pPr algn="just">
              <a:spcBef>
                <a:spcPts val="600"/>
              </a:spcBef>
              <a:spcAft>
                <a:spcPts val="600"/>
              </a:spcAft>
            </a:pPr>
            <a:r>
              <a:rPr lang="ru-RU" sz="1600" dirty="0">
                <a:latin typeface="Times New Roman" pitchFamily="18" charset="0"/>
                <a:cs typeface="Times New Roman" pitchFamily="18" charset="0"/>
              </a:rPr>
              <a:t>4) за счет резервного фонда органа исполнительной власти субъекта Российской Федерации;</a:t>
            </a:r>
          </a:p>
          <a:p>
            <a:pPr algn="just">
              <a:spcBef>
                <a:spcPts val="600"/>
              </a:spcBef>
              <a:spcAft>
                <a:spcPts val="600"/>
              </a:spcAft>
            </a:pPr>
            <a:r>
              <a:rPr lang="ru-RU" sz="1600" dirty="0">
                <a:latin typeface="Times New Roman" pitchFamily="18" charset="0"/>
                <a:cs typeface="Times New Roman" pitchFamily="18" charset="0"/>
              </a:rPr>
              <a:t>5) за счет резервного фонда органа местного самоуправления.</a:t>
            </a:r>
          </a:p>
          <a:p>
            <a:endParaRPr lang="ru-RU" dirty="0"/>
          </a:p>
        </p:txBody>
      </p:sp>
      <p:sp>
        <p:nvSpPr>
          <p:cNvPr id="3" name="TextBox 2"/>
          <p:cNvSpPr txBox="1"/>
          <p:nvPr/>
        </p:nvSpPr>
        <p:spPr>
          <a:xfrm>
            <a:off x="827584" y="620688"/>
            <a:ext cx="6984776" cy="646331"/>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 20. Порядок предоставления государственной или</a:t>
            </a:r>
          </a:p>
          <a:p>
            <a:pPr algn="ctr"/>
            <a:r>
              <a:rPr lang="ru-RU"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муниципальной преференции</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ru-RU" sz="2000" b="1" dirty="0">
                <a:latin typeface="Times New Roman" pitchFamily="18" charset="0"/>
                <a:cs typeface="Times New Roman" pitchFamily="18" charset="0"/>
              </a:rPr>
              <a:t>Статья 21</a:t>
            </a:r>
            <a:r>
              <a:rPr lang="ru-RU" sz="2000" dirty="0">
                <a:latin typeface="Times New Roman" pitchFamily="18" charset="0"/>
                <a:cs typeface="Times New Roman" pitchFamily="18" charset="0"/>
              </a:rPr>
              <a:t>. Последствия нарушения требований настоящего Федерального закона при предоставлении и (или) использовании государственной или муниципальной преференции</a:t>
            </a:r>
          </a:p>
        </p:txBody>
      </p:sp>
      <p:sp>
        <p:nvSpPr>
          <p:cNvPr id="3" name="Прямоугольник 2"/>
          <p:cNvSpPr/>
          <p:nvPr/>
        </p:nvSpPr>
        <p:spPr>
          <a:xfrm>
            <a:off x="539552" y="1225689"/>
            <a:ext cx="7848872" cy="4031873"/>
          </a:xfrm>
          <a:prstGeom prst="rect">
            <a:avLst/>
          </a:prstGeom>
        </p:spPr>
        <p:txBody>
          <a:bodyPr wrap="square">
            <a:spAutoFit/>
          </a:bodyPr>
          <a:lstStyle/>
          <a:p>
            <a:pPr indent="457200" algn="just"/>
            <a:r>
              <a:rPr lang="ru-RU" sz="1600" dirty="0">
                <a:latin typeface="Times New Roman" pitchFamily="18" charset="0"/>
                <a:cs typeface="Times New Roman" pitchFamily="18" charset="0"/>
              </a:rPr>
              <a:t>В случае, если при осуществлении контроля за предоставлением и использованием государственной или муниципальной преференции антимонопольный орган в порядке, установленном федеральным антимонопольным органом, установит факты предоставления преференций в нарушение порядка, или несоответствие ее использования заявленным в заявлении целям, антимонопольный орган выдает хозяйствующему субъекту, которому предоставлена такая преференция, федеральному органу исполнительной власти, органу исполнительной власти субъекта РФ, органу местного самоуправления, иным осуществляющим функции указанных органов органам или организациям, предоставившим такую преференцию, предписание о принятии мер по возврату имущества, иных объектов гражданских прав при условии, что государственная или муниципальная преференция была предоставлена путем передачи государственного или муниципального имущества, иных объектов гражданских прав, либо предписание о принятии мер по прекращению использования преимущества хозяйствующим субъектом, получившим государственную или муниципальную преференцию, при условии, что государственная или муниципальная преференция была предоставлена в иной форме.</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412776"/>
            <a:ext cx="9144000"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ru-RU" sz="2400" b="1" dirty="0">
                <a:latin typeface="Times New Roman" pitchFamily="18" charset="0"/>
                <a:cs typeface="Times New Roman" pitchFamily="18" charset="0"/>
              </a:rPr>
              <a:t>Глава 6. Функции и полномочия антимонопольного органа</a:t>
            </a:r>
            <a:endParaRPr lang="ru-RU" sz="2400" dirty="0">
              <a:latin typeface="Times New Roman" pitchFamily="18" charset="0"/>
              <a:cs typeface="Times New Roman" pitchFamily="18" charset="0"/>
            </a:endParaRPr>
          </a:p>
        </p:txBody>
      </p:sp>
      <p:pic>
        <p:nvPicPr>
          <p:cNvPr id="3" name="Рисунок 2" descr="gazprom_zaplatit_antimonopolshhikam_300_tysjach_rublej_clause.gif"/>
          <p:cNvPicPr>
            <a:picLocks noChangeAspect="1"/>
          </p:cNvPicPr>
          <p:nvPr/>
        </p:nvPicPr>
        <p:blipFill>
          <a:blip r:embed="rId2" cstate="print"/>
          <a:stretch>
            <a:fillRect/>
          </a:stretch>
        </p:blipFill>
        <p:spPr>
          <a:xfrm>
            <a:off x="2843808" y="2276872"/>
            <a:ext cx="3616796" cy="4213567"/>
          </a:xfrm>
          <a:prstGeom prst="rect">
            <a:avLst/>
          </a:prstGeom>
          <a:ln>
            <a:noFill/>
          </a:ln>
          <a:effectLst>
            <a:softEdge rad="112500"/>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88640"/>
            <a:ext cx="9144000" cy="40011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2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 23. Полномочия антимонопольного органа</a:t>
            </a:r>
          </a:p>
        </p:txBody>
      </p:sp>
      <p:sp>
        <p:nvSpPr>
          <p:cNvPr id="3" name="Прямоугольник 2"/>
          <p:cNvSpPr/>
          <p:nvPr/>
        </p:nvSpPr>
        <p:spPr>
          <a:xfrm>
            <a:off x="251520" y="1052736"/>
            <a:ext cx="8712968" cy="4616648"/>
          </a:xfrm>
          <a:prstGeom prst="rect">
            <a:avLst/>
          </a:prstGeom>
        </p:spPr>
        <p:txBody>
          <a:bodyPr wrap="square">
            <a:spAutoFit/>
          </a:bodyPr>
          <a:lstStyle/>
          <a:p>
            <a:pPr>
              <a:spcBef>
                <a:spcPts val="600"/>
              </a:spcBef>
              <a:spcAft>
                <a:spcPts val="600"/>
              </a:spcAft>
            </a:pPr>
            <a:r>
              <a:rPr lang="ru-RU" sz="1600" dirty="0">
                <a:latin typeface="Times New Roman" pitchFamily="18" charset="0"/>
                <a:cs typeface="Times New Roman" pitchFamily="18" charset="0"/>
              </a:rPr>
              <a:t>1) возбуждает и рассматривает дела о нарушениях антимонопольного законодательства;</a:t>
            </a:r>
          </a:p>
          <a:p>
            <a:pPr>
              <a:spcBef>
                <a:spcPts val="600"/>
              </a:spcBef>
              <a:spcAft>
                <a:spcPts val="600"/>
              </a:spcAft>
            </a:pPr>
            <a:r>
              <a:rPr lang="ru-RU" sz="1600" dirty="0">
                <a:latin typeface="Times New Roman" pitchFamily="18" charset="0"/>
                <a:cs typeface="Times New Roman" pitchFamily="18" charset="0"/>
              </a:rPr>
              <a:t>2) выдает в случаях, указанных в настоящем Федеральном законе, хозяйствующим субъектам обязательные для исполнения предписания:</a:t>
            </a:r>
          </a:p>
          <a:p>
            <a:pPr>
              <a:spcBef>
                <a:spcPts val="600"/>
              </a:spcBef>
              <a:spcAft>
                <a:spcPts val="600"/>
              </a:spcAft>
              <a:buFont typeface="Wingdings" pitchFamily="2" charset="2"/>
              <a:buChar char="Ø"/>
            </a:pPr>
            <a:r>
              <a:rPr lang="ru-RU" sz="1600" dirty="0">
                <a:latin typeface="Times New Roman" pitchFamily="18" charset="0"/>
                <a:cs typeface="Times New Roman" pitchFamily="18" charset="0"/>
              </a:rPr>
              <a:t>о прекращении нарушения правил </a:t>
            </a:r>
            <a:r>
              <a:rPr lang="ru-RU" sz="1600" dirty="0" err="1">
                <a:latin typeface="Times New Roman" pitchFamily="18" charset="0"/>
                <a:cs typeface="Times New Roman" pitchFamily="18" charset="0"/>
              </a:rPr>
              <a:t>недискриминационного</a:t>
            </a:r>
            <a:r>
              <a:rPr lang="ru-RU" sz="1600" dirty="0">
                <a:latin typeface="Times New Roman" pitchFamily="18" charset="0"/>
                <a:cs typeface="Times New Roman" pitchFamily="18" charset="0"/>
              </a:rPr>
              <a:t> доступа к товарам;</a:t>
            </a:r>
          </a:p>
          <a:p>
            <a:pPr>
              <a:spcBef>
                <a:spcPts val="600"/>
              </a:spcBef>
              <a:spcAft>
                <a:spcPts val="600"/>
              </a:spcAft>
              <a:buFont typeface="Wingdings" pitchFamily="2" charset="2"/>
              <a:buChar char="Ø"/>
            </a:pPr>
            <a:r>
              <a:rPr lang="ru-RU" sz="1600" dirty="0">
                <a:latin typeface="Times New Roman" pitchFamily="18" charset="0"/>
                <a:cs typeface="Times New Roman" pitchFamily="18" charset="0"/>
              </a:rPr>
              <a:t>об устранении последствий нарушения антимонопольного законодательства;</a:t>
            </a:r>
          </a:p>
          <a:p>
            <a:pPr>
              <a:spcBef>
                <a:spcPts val="600"/>
              </a:spcBef>
              <a:spcAft>
                <a:spcPts val="600"/>
              </a:spcAft>
              <a:buFont typeface="Wingdings" pitchFamily="2" charset="2"/>
              <a:buChar char="Ø"/>
            </a:pPr>
            <a:r>
              <a:rPr lang="ru-RU" sz="1600" dirty="0">
                <a:latin typeface="Times New Roman" pitchFamily="18" charset="0"/>
                <a:cs typeface="Times New Roman" pitchFamily="18" charset="0"/>
              </a:rPr>
              <a:t> о прекращении иных нарушений антимонопольного законодательства;</a:t>
            </a:r>
          </a:p>
          <a:p>
            <a:pPr>
              <a:spcBef>
                <a:spcPts val="600"/>
              </a:spcBef>
              <a:spcAft>
                <a:spcPts val="600"/>
              </a:spcAft>
            </a:pPr>
            <a:r>
              <a:rPr lang="ru-RU" sz="1600" dirty="0">
                <a:latin typeface="Times New Roman" pitchFamily="18" charset="0"/>
                <a:cs typeface="Times New Roman" pitchFamily="18" charset="0"/>
              </a:rPr>
              <a:t>3)выдает федеральным органам исполнительной власти, органам исполнительной власти субъектов Российской Федерации, органам местного самоуправления, иным осуществляющим функции указанных органов органам или организациям.</a:t>
            </a:r>
          </a:p>
          <a:p>
            <a:pPr>
              <a:spcBef>
                <a:spcPts val="600"/>
              </a:spcBef>
              <a:spcAft>
                <a:spcPts val="600"/>
              </a:spcAft>
            </a:pPr>
            <a:r>
              <a:rPr lang="ru-RU" sz="1600" dirty="0">
                <a:latin typeface="Times New Roman" pitchFamily="18" charset="0"/>
                <a:cs typeface="Times New Roman" pitchFamily="18" charset="0"/>
              </a:rPr>
              <a:t>4) обращается в арбитражный суд с исками, заявлениями о нарушении антимонопольного законодательства, в том числе с исками, заявлениями</a:t>
            </a:r>
          </a:p>
          <a:p>
            <a:pPr>
              <a:spcBef>
                <a:spcPts val="600"/>
              </a:spcBef>
              <a:spcAft>
                <a:spcPts val="600"/>
              </a:spcAft>
            </a:pPr>
            <a:r>
              <a:rPr lang="ru-RU" sz="1600" dirty="0">
                <a:latin typeface="Times New Roman" pitchFamily="18" charset="0"/>
                <a:cs typeface="Times New Roman" pitchFamily="18" charset="0"/>
              </a:rPr>
              <a:t>5) Ежегодно представляет в Правительство Российской Федерации доклад о состоянии конкуренции в Российской Федерации и размещает его на сайте антимонопольного органа в сети "Интернет".</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268760"/>
            <a:ext cx="8352928" cy="4411658"/>
          </a:xfrm>
          <a:prstGeom prst="rect">
            <a:avLst/>
          </a:prstGeom>
        </p:spPr>
        <p:txBody>
          <a:bodyPr wrap="square">
            <a:spAutoFit/>
          </a:bodyPr>
          <a:lstStyle/>
          <a:p>
            <a:pPr algn="ctr"/>
            <a:endParaRPr lang="ru-RU"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r>
              <a:rPr lang="ru-RU" sz="1600" dirty="0">
                <a:latin typeface="Times New Roman" pitchFamily="18" charset="0"/>
                <a:cs typeface="Times New Roman" pitchFamily="18" charset="0"/>
              </a:rPr>
              <a:t>Антимонопольный орган выполняет следующие основные функции:</a:t>
            </a:r>
          </a:p>
          <a:p>
            <a:endParaRPr lang="ru-RU" sz="1600" dirty="0">
              <a:latin typeface="Times New Roman" pitchFamily="18" charset="0"/>
              <a:cs typeface="Times New Roman" pitchFamily="18" charset="0"/>
            </a:endParaRPr>
          </a:p>
          <a:p>
            <a:pPr marL="457200" indent="-457200">
              <a:buAutoNum type="arabicParenR"/>
            </a:pPr>
            <a:r>
              <a:rPr lang="ru-RU" sz="1600" dirty="0">
                <a:latin typeface="Times New Roman" pitchFamily="18" charset="0"/>
                <a:cs typeface="Times New Roman" pitchFamily="18" charset="0"/>
              </a:rPr>
              <a:t>обеспечивает государственный контроль за соблюдением антимонопольного законодательства федеральными органами исполнительной власти.</a:t>
            </a:r>
          </a:p>
          <a:p>
            <a:pPr marL="457200" indent="-457200">
              <a:buAutoNum type="arabicParenR"/>
            </a:pPr>
            <a:endParaRPr lang="ru-RU" sz="1600" dirty="0">
              <a:latin typeface="Times New Roman" pitchFamily="18" charset="0"/>
              <a:cs typeface="Times New Roman" pitchFamily="18" charset="0"/>
            </a:endParaRPr>
          </a:p>
          <a:p>
            <a:r>
              <a:rPr lang="ru-RU" sz="1600" dirty="0">
                <a:latin typeface="Times New Roman" pitchFamily="18" charset="0"/>
                <a:cs typeface="Times New Roman" pitchFamily="18" charset="0"/>
              </a:rPr>
              <a:t>2) выявляет нарушения антимонопольного законодательства, принимает меры по прекращению нарушения антимонопольного законодательства и привлекает к ответственности за такие нарушения;</a:t>
            </a:r>
          </a:p>
          <a:p>
            <a:endParaRPr lang="ru-RU" sz="1600" dirty="0">
              <a:latin typeface="Times New Roman" pitchFamily="18" charset="0"/>
              <a:cs typeface="Times New Roman" pitchFamily="18" charset="0"/>
            </a:endParaRPr>
          </a:p>
          <a:p>
            <a:r>
              <a:rPr lang="ru-RU" sz="1600" dirty="0">
                <a:latin typeface="Times New Roman" pitchFamily="18" charset="0"/>
                <a:cs typeface="Times New Roman" pitchFamily="18" charset="0"/>
              </a:rPr>
              <a:t>3) предупреждает монополистическую деятельность, недобросовестную конкуренцию, другие нарушения антимонопольного законодательства федеральными органами исполнительной власти, органами государственной власти субъектов Российской Федерации.</a:t>
            </a:r>
          </a:p>
          <a:p>
            <a:endParaRPr lang="ru-RU" sz="1600" dirty="0">
              <a:latin typeface="Times New Roman" pitchFamily="18" charset="0"/>
              <a:cs typeface="Times New Roman" pitchFamily="18" charset="0"/>
            </a:endParaRPr>
          </a:p>
          <a:p>
            <a:r>
              <a:rPr lang="ru-RU" sz="1600" dirty="0">
                <a:latin typeface="Times New Roman" pitchFamily="18" charset="0"/>
                <a:cs typeface="Times New Roman" pitchFamily="18" charset="0"/>
              </a:rPr>
              <a:t>4) осуществляет государственный контроль за экономической концентрацией в сфере использования земли, недр, водных и других природных ресурсов, в том числе при проведении торгов, в случаях, предусмотренных федеральными законами.</a:t>
            </a:r>
          </a:p>
        </p:txBody>
      </p:sp>
      <p:sp>
        <p:nvSpPr>
          <p:cNvPr id="3" name="TextBox 2"/>
          <p:cNvSpPr txBox="1"/>
          <p:nvPr/>
        </p:nvSpPr>
        <p:spPr>
          <a:xfrm>
            <a:off x="94617" y="548680"/>
            <a:ext cx="8221799" cy="461665"/>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2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 22. Функции антимонопольного органа</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276872"/>
            <a:ext cx="7776864" cy="3431709"/>
          </a:xfrm>
          <a:prstGeom prst="rect">
            <a:avLst/>
          </a:prstGeom>
        </p:spPr>
        <p:txBody>
          <a:bodyPr wrap="square">
            <a:spAutoFit/>
          </a:bodyPr>
          <a:lstStyle/>
          <a:p>
            <a:endParaRPr lang="ru-RU" sz="1600" dirty="0">
              <a:latin typeface="Times New Roman" pitchFamily="18" charset="0"/>
              <a:cs typeface="Times New Roman" pitchFamily="18" charset="0"/>
            </a:endParaRPr>
          </a:p>
          <a:p>
            <a:pPr algn="just">
              <a:spcBef>
                <a:spcPts val="600"/>
              </a:spcBef>
              <a:spcAft>
                <a:spcPts val="600"/>
              </a:spcAft>
            </a:pPr>
            <a:r>
              <a:rPr lang="ru-RU" sz="1600" dirty="0">
                <a:latin typeface="Times New Roman" pitchFamily="18" charset="0"/>
                <a:cs typeface="Times New Roman" pitchFamily="18" charset="0"/>
              </a:rPr>
              <a:t>1. Информация, составляющая коммерческую, служебную, иную охраняемую законом тайну и полученная антимонопольным органом при осуществлении своих полномочий, не подлежит разглашению, за исключением случаев, установленных федеральными законами.</a:t>
            </a:r>
          </a:p>
          <a:p>
            <a:pPr algn="just">
              <a:spcBef>
                <a:spcPts val="600"/>
              </a:spcBef>
              <a:spcAft>
                <a:spcPts val="600"/>
              </a:spcAft>
            </a:pPr>
            <a:r>
              <a:rPr lang="ru-RU" sz="1600" dirty="0">
                <a:latin typeface="Times New Roman" pitchFamily="18" charset="0"/>
                <a:cs typeface="Times New Roman" pitchFamily="18" charset="0"/>
              </a:rPr>
              <a:t>2. За разглашение информации, составляющей коммерческую, служебную, иную охраняемую законом тайну, работники антимонопольного органа несут гражданско-правовую, административную и уголовную ответственность.</a:t>
            </a:r>
          </a:p>
          <a:p>
            <a:pPr algn="just">
              <a:spcBef>
                <a:spcPts val="600"/>
              </a:spcBef>
              <a:spcAft>
                <a:spcPts val="600"/>
              </a:spcAft>
            </a:pPr>
            <a:r>
              <a:rPr lang="ru-RU" sz="1600" dirty="0">
                <a:latin typeface="Times New Roman" pitchFamily="18" charset="0"/>
                <a:cs typeface="Times New Roman" pitchFamily="18" charset="0"/>
              </a:rPr>
              <a:t>3. Вред, причиненный физическому или юридическому лицу в результате разглашения антимонопольным органом либо его должностными лицами информации, составляющей коммерческую, служебную, иную охраняемую законом тайну, подлежит возмещению за счет казны Российской Федерации.</a:t>
            </a:r>
          </a:p>
        </p:txBody>
      </p:sp>
      <p:sp>
        <p:nvSpPr>
          <p:cNvPr id="3" name="TextBox 2"/>
          <p:cNvSpPr txBox="1"/>
          <p:nvPr/>
        </p:nvSpPr>
        <p:spPr>
          <a:xfrm>
            <a:off x="683568" y="548680"/>
            <a:ext cx="7272808" cy="1200329"/>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2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Статья 26. Обязанность антимонопольного органа по соблюдению коммерческой, служебной, иной охраняемой законом тайны</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620688"/>
            <a:ext cx="8072494" cy="830997"/>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ru-RU" sz="2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ГОСУДАРСТВЕННЫЙ  КОНТРОЛЬ</a:t>
            </a:r>
          </a:p>
          <a:p>
            <a:pPr algn="ctr"/>
            <a:r>
              <a:rPr lang="ru-RU" sz="2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ЗА ЭКОНОМИЧЕСКОЙ  КОНЦЕНТРАЦИЕЙ</a:t>
            </a:r>
          </a:p>
        </p:txBody>
      </p:sp>
      <p:sp>
        <p:nvSpPr>
          <p:cNvPr id="1025" name="Rectangle 1"/>
          <p:cNvSpPr>
            <a:spLocks noChangeArrowheads="1"/>
          </p:cNvSpPr>
          <p:nvPr/>
        </p:nvSpPr>
        <p:spPr bwMode="auto">
          <a:xfrm>
            <a:off x="428596" y="1677859"/>
            <a:ext cx="842968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lightRig rig="soft" dir="t">
                <a:rot lat="0" lon="0" rev="10800000"/>
              </a:lightRig>
            </a:scene3d>
            <a:sp3d>
              <a:bevelT w="27940" h="12700"/>
              <a:contourClr>
                <a:srgbClr val="DDDDDD"/>
              </a:contourClr>
            </a:sp3d>
          </a:bodyPr>
          <a:lstStyle/>
          <a:p>
            <a:pPr marL="342900" marR="0" lvl="0" indent="-342900" algn="just" fontAlgn="base">
              <a:lnSpc>
                <a:spcPct val="100000"/>
              </a:lnSpc>
              <a:spcBef>
                <a:spcPct val="0"/>
              </a:spcBef>
              <a:spcAft>
                <a:spcPct val="0"/>
              </a:spcAft>
              <a:buClrTx/>
              <a:buSzTx/>
              <a:buFontTx/>
              <a:buAutoNum type="arabicParenR"/>
              <a:tabLst/>
            </a:pPr>
            <a:r>
              <a:rPr lang="ru-RU" sz="1600" dirty="0">
                <a:latin typeface="Times New Roman" pitchFamily="18" charset="0"/>
                <a:cs typeface="Times New Roman" pitchFamily="18" charset="0"/>
              </a:rPr>
              <a:t>Сделки, иные действия, подлежащие государственному контролю: </a:t>
            </a:r>
          </a:p>
          <a:p>
            <a:pPr marL="342900" marR="0" lvl="0" indent="-342900" algn="just" fontAlgn="base">
              <a:lnSpc>
                <a:spcPct val="100000"/>
              </a:lnSpc>
              <a:spcBef>
                <a:spcPct val="0"/>
              </a:spcBef>
              <a:spcAft>
                <a:spcPct val="0"/>
              </a:spcAft>
              <a:buClrTx/>
              <a:buSzTx/>
              <a:buFontTx/>
              <a:buAutoNum type="arabicParenR"/>
              <a:tabLst/>
            </a:pPr>
            <a:endParaRPr lang="ru-RU" sz="1600" dirty="0">
              <a:latin typeface="Times New Roman" pitchFamily="18" charset="0"/>
              <a:cs typeface="Times New Roman" pitchFamily="18" charset="0"/>
            </a:endParaRPr>
          </a:p>
          <a:p>
            <a:pPr marL="342900" marR="0" lvl="0" indent="-342900" algn="just" fontAlgn="base">
              <a:lnSpc>
                <a:spcPct val="100000"/>
              </a:lnSpc>
              <a:spcBef>
                <a:spcPct val="0"/>
              </a:spcBef>
              <a:spcAft>
                <a:spcPct val="0"/>
              </a:spcAft>
              <a:buClrTx/>
              <a:buSzTx/>
              <a:buFontTx/>
              <a:buAutoNum type="arabicParenR"/>
              <a:tabLst/>
            </a:pPr>
            <a:r>
              <a:rPr lang="ru-RU" sz="1600" dirty="0">
                <a:latin typeface="Times New Roman" pitchFamily="18" charset="0"/>
                <a:cs typeface="Times New Roman" pitchFamily="18" charset="0"/>
              </a:rPr>
              <a:t> в отношении активов российских финансовых организаций;</a:t>
            </a:r>
          </a:p>
          <a:p>
            <a:pPr marL="342900" marR="0" lvl="0" indent="-342900" algn="just" fontAlgn="base">
              <a:lnSpc>
                <a:spcPct val="100000"/>
              </a:lnSpc>
              <a:spcBef>
                <a:spcPct val="0"/>
              </a:spcBef>
              <a:spcAft>
                <a:spcPct val="0"/>
              </a:spcAft>
              <a:buClrTx/>
              <a:buSzTx/>
              <a:buFontTx/>
              <a:buAutoNum type="arabicParenR"/>
              <a:tabLst/>
            </a:pPr>
            <a:endParaRPr lang="ru-RU" sz="1600" dirty="0">
              <a:latin typeface="Times New Roman" pitchFamily="18" charset="0"/>
              <a:cs typeface="Times New Roman" pitchFamily="18" charset="0"/>
            </a:endParaRPr>
          </a:p>
          <a:p>
            <a:pPr marL="342900" marR="0" lvl="0" indent="-342900" algn="just" fontAlgn="base">
              <a:lnSpc>
                <a:spcPct val="100000"/>
              </a:lnSpc>
              <a:spcBef>
                <a:spcPct val="0"/>
              </a:spcBef>
              <a:spcAft>
                <a:spcPct val="0"/>
              </a:spcAft>
              <a:buClrTx/>
              <a:buSzTx/>
              <a:buFontTx/>
              <a:buAutoNum type="arabicParenR"/>
              <a:tabLst/>
            </a:pPr>
            <a:r>
              <a:rPr lang="ru-RU" sz="1600" dirty="0">
                <a:latin typeface="Times New Roman" pitchFamily="18" charset="0"/>
                <a:cs typeface="Times New Roman" pitchFamily="18" charset="0"/>
              </a:rPr>
              <a:t> находящихся на территории Российской Федерации основных производственных средств и (или) нематериальных активов;</a:t>
            </a:r>
          </a:p>
          <a:p>
            <a:pPr marL="342900" marR="0" lvl="0" indent="-342900" algn="just" fontAlgn="base">
              <a:lnSpc>
                <a:spcPct val="100000"/>
              </a:lnSpc>
              <a:spcBef>
                <a:spcPct val="0"/>
              </a:spcBef>
              <a:spcAft>
                <a:spcPct val="0"/>
              </a:spcAft>
              <a:buClrTx/>
              <a:buSzTx/>
              <a:buFontTx/>
              <a:buAutoNum type="arabicParenR"/>
              <a:tabLst/>
            </a:pPr>
            <a:endParaRPr lang="ru-RU" sz="1600" dirty="0">
              <a:latin typeface="Times New Roman" pitchFamily="18" charset="0"/>
              <a:cs typeface="Times New Roman" pitchFamily="18" charset="0"/>
            </a:endParaRPr>
          </a:p>
          <a:p>
            <a:pPr marL="342900" marR="0" lvl="0" indent="-342900" algn="just" fontAlgn="base">
              <a:lnSpc>
                <a:spcPct val="100000"/>
              </a:lnSpc>
              <a:spcBef>
                <a:spcPct val="0"/>
              </a:spcBef>
              <a:spcAft>
                <a:spcPct val="0"/>
              </a:spcAft>
              <a:buClrTx/>
              <a:buSzTx/>
              <a:buFontTx/>
              <a:buAutoNum type="arabicParenR"/>
              <a:tabLst/>
            </a:pPr>
            <a:r>
              <a:rPr lang="ru-RU" sz="1600" dirty="0">
                <a:latin typeface="Times New Roman" pitchFamily="18" charset="0"/>
                <a:cs typeface="Times New Roman" pitchFamily="18" charset="0"/>
              </a:rPr>
              <a:t> в отношении голосующих акций (долей), прав в отношении российских коммерческих и некоммерческих организаций;</a:t>
            </a:r>
          </a:p>
          <a:p>
            <a:pPr marL="342900" marR="0" lvl="0" indent="-342900" algn="just" fontAlgn="base">
              <a:lnSpc>
                <a:spcPct val="100000"/>
              </a:lnSpc>
              <a:spcBef>
                <a:spcPct val="0"/>
              </a:spcBef>
              <a:spcAft>
                <a:spcPct val="0"/>
              </a:spcAft>
              <a:buClrTx/>
              <a:buSzTx/>
              <a:buFontTx/>
              <a:buAutoNum type="arabicParenR"/>
              <a:tabLst/>
            </a:pPr>
            <a:endParaRPr lang="ru-RU" sz="1600" dirty="0">
              <a:latin typeface="Times New Roman" pitchFamily="18" charset="0"/>
              <a:cs typeface="Times New Roman" pitchFamily="18" charset="0"/>
            </a:endParaRPr>
          </a:p>
          <a:p>
            <a:pPr marL="342900" marR="0" lvl="0" indent="-342900" algn="just" fontAlgn="base">
              <a:lnSpc>
                <a:spcPct val="100000"/>
              </a:lnSpc>
              <a:spcBef>
                <a:spcPct val="0"/>
              </a:spcBef>
              <a:spcAft>
                <a:spcPct val="0"/>
              </a:spcAft>
              <a:buClrTx/>
              <a:buSzTx/>
              <a:buFontTx/>
              <a:buAutoNum type="arabicParenR"/>
              <a:tabLst/>
            </a:pPr>
            <a:r>
              <a:rPr lang="ru-RU" sz="1600" dirty="0">
                <a:latin typeface="Times New Roman" pitchFamily="18" charset="0"/>
                <a:cs typeface="Times New Roman" pitchFamily="18" charset="0"/>
              </a:rPr>
              <a:t> иностранных лиц и (или) организаций, осуществляющих поставки товаров на территорию Российской Федерации в сумме более чем один миллиард рублей в течение года, предшествующего дате осуществления сделки;</a:t>
            </a:r>
          </a:p>
          <a:p>
            <a:pPr marL="342900" marR="0" lvl="0" indent="-342900" algn="just" fontAlgn="base">
              <a:lnSpc>
                <a:spcPct val="100000"/>
              </a:lnSpc>
              <a:spcBef>
                <a:spcPct val="0"/>
              </a:spcBef>
              <a:spcAft>
                <a:spcPct val="0"/>
              </a:spcAft>
              <a:buClrTx/>
              <a:buSzTx/>
              <a:buFontTx/>
              <a:buAutoNum type="arabicParenR"/>
              <a:tabLst/>
            </a:pPr>
            <a:endParaRPr lang="ru-RU" sz="1600" dirty="0">
              <a:latin typeface="Times New Roman" pitchFamily="18" charset="0"/>
              <a:cs typeface="Times New Roman" pitchFamily="18" charset="0"/>
            </a:endParaRPr>
          </a:p>
          <a:p>
            <a:pPr marL="342900" marR="0" lvl="0" indent="-342900" algn="just" fontAlgn="base">
              <a:lnSpc>
                <a:spcPct val="100000"/>
              </a:lnSpc>
              <a:spcBef>
                <a:spcPct val="0"/>
              </a:spcBef>
              <a:spcAft>
                <a:spcPct val="0"/>
              </a:spcAft>
              <a:buClrTx/>
              <a:buSzTx/>
              <a:buFontTx/>
              <a:buAutoNum type="arabicParenR"/>
              <a:tabLst/>
            </a:pPr>
            <a:r>
              <a:rPr lang="ru-RU" sz="1600" dirty="0">
                <a:latin typeface="Times New Roman" pitchFamily="18" charset="0"/>
                <a:cs typeface="Times New Roman" pitchFamily="18" charset="0"/>
              </a:rPr>
              <a:t>иные действия, подлежащие государственному контролю.</a:t>
            </a:r>
          </a:p>
        </p:txBody>
      </p:sp>
      <p:sp>
        <p:nvSpPr>
          <p:cNvPr id="6" name="Прямоугольник 5"/>
          <p:cNvSpPr/>
          <p:nvPr/>
        </p:nvSpPr>
        <p:spPr>
          <a:xfrm>
            <a:off x="7718353" y="6488668"/>
            <a:ext cx="1425647" cy="369332"/>
          </a:xfrm>
          <a:prstGeom prst="rect">
            <a:avLst/>
          </a:prstGeom>
        </p:spPr>
        <p:txBody>
          <a:bodyPr wrap="none">
            <a:spAutoFit/>
          </a:bodyPr>
          <a:lstStyle/>
          <a:p>
            <a:r>
              <a:rPr lang="ru-RU" dirty="0">
                <a:solidFill>
                  <a:srgbClr val="000000"/>
                </a:solidFill>
                <a:latin typeface="Times New Roman" pitchFamily="18" charset="0"/>
                <a:cs typeface="Times New Roman" pitchFamily="18" charset="0"/>
              </a:rPr>
              <a:t>Статья 26.1. </a:t>
            </a: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404664"/>
            <a:ext cx="8358246" cy="1200329"/>
          </a:xfrm>
          <a:prstGeom prst="rect">
            <a:avLst/>
          </a:prstGeom>
        </p:spPr>
        <p:txBody>
          <a:bodyPr wrap="square">
            <a:spAutoFit/>
          </a:bodyPr>
          <a:lstStyle/>
          <a:p>
            <a:pPr fontAlgn="base">
              <a:spcBef>
                <a:spcPct val="0"/>
              </a:spcBef>
              <a:spcAft>
                <a:spcPct val="0"/>
              </a:spcAft>
            </a:pPr>
            <a:r>
              <a:rPr lang="ru-RU" sz="2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 предварительного согласия</a:t>
            </a:r>
          </a:p>
          <a:p>
            <a:pPr fontAlgn="base">
              <a:spcBef>
                <a:spcPct val="0"/>
              </a:spcBef>
              <a:spcAft>
                <a:spcPct val="0"/>
              </a:spcAft>
            </a:pPr>
            <a:r>
              <a:rPr lang="ru-RU" sz="2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антимонопольного органа осуществляются следующие действия:</a:t>
            </a:r>
          </a:p>
        </p:txBody>
      </p:sp>
      <p:sp>
        <p:nvSpPr>
          <p:cNvPr id="5" name="Прямоугольник 4"/>
          <p:cNvSpPr/>
          <p:nvPr/>
        </p:nvSpPr>
        <p:spPr>
          <a:xfrm>
            <a:off x="467544" y="1700808"/>
            <a:ext cx="7858179" cy="4031873"/>
          </a:xfrm>
          <a:prstGeom prst="rect">
            <a:avLst/>
          </a:prstGeom>
        </p:spPr>
        <p:txBody>
          <a:bodyPr wrap="square">
            <a:spAutoFit/>
          </a:bodyPr>
          <a:lstStyle/>
          <a:p>
            <a:pPr marL="457200" indent="-457200" algn="just">
              <a:buSzPct val="106000"/>
              <a:buFont typeface="+mj-lt"/>
              <a:buAutoNum type="arabicParenR"/>
            </a:pPr>
            <a:r>
              <a:rPr lang="ru-RU" sz="1600" dirty="0">
                <a:latin typeface="Times New Roman" pitchFamily="18" charset="0"/>
                <a:cs typeface="Times New Roman" pitchFamily="18" charset="0"/>
              </a:rPr>
              <a:t>слияние коммерческих организаций…</a:t>
            </a:r>
            <a:r>
              <a:rPr lang="ru-RU" sz="1600" b="1" dirty="0">
                <a:latin typeface="Times New Roman" pitchFamily="18" charset="0"/>
                <a:cs typeface="Times New Roman" pitchFamily="18" charset="0"/>
              </a:rPr>
              <a:t>(7 </a:t>
            </a:r>
            <a:r>
              <a:rPr lang="ru-RU" sz="1600" b="1" dirty="0" err="1">
                <a:latin typeface="Times New Roman" pitchFamily="18" charset="0"/>
                <a:cs typeface="Times New Roman" pitchFamily="18" charset="0"/>
              </a:rPr>
              <a:t>млрд</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руб</a:t>
            </a:r>
            <a:r>
              <a:rPr lang="ru-RU" sz="1600" b="1" dirty="0">
                <a:latin typeface="Times New Roman" pitchFamily="18" charset="0"/>
                <a:cs typeface="Times New Roman" pitchFamily="18" charset="0"/>
              </a:rPr>
              <a:t>);</a:t>
            </a:r>
          </a:p>
          <a:p>
            <a:pPr marL="342900" indent="-342900" algn="just">
              <a:buAutoNum type="arabicParenR"/>
            </a:pPr>
            <a:endParaRPr lang="ru-RU" sz="1600" dirty="0">
              <a:latin typeface="Times New Roman" pitchFamily="18" charset="0"/>
              <a:cs typeface="Times New Roman" pitchFamily="18" charset="0"/>
            </a:endParaRPr>
          </a:p>
          <a:p>
            <a:pPr marL="342900" indent="-342900" algn="just">
              <a:buFontTx/>
              <a:buAutoNum type="arabicParenR"/>
            </a:pPr>
            <a:r>
              <a:rPr lang="ru-RU" sz="1600" dirty="0">
                <a:latin typeface="Times New Roman" pitchFamily="18" charset="0"/>
                <a:cs typeface="Times New Roman" pitchFamily="18" charset="0"/>
              </a:rPr>
              <a:t>присоединение одной или нескольких коммерческих организаций к иной коммерческой организации… </a:t>
            </a:r>
            <a:r>
              <a:rPr lang="ru-RU" sz="1600" b="1" dirty="0">
                <a:latin typeface="Times New Roman" pitchFamily="18" charset="0"/>
                <a:cs typeface="Times New Roman" pitchFamily="18" charset="0"/>
              </a:rPr>
              <a:t>(10 </a:t>
            </a:r>
            <a:r>
              <a:rPr lang="ru-RU" sz="1600" b="1" dirty="0" err="1">
                <a:latin typeface="Times New Roman" pitchFamily="18" charset="0"/>
                <a:cs typeface="Times New Roman" pitchFamily="18" charset="0"/>
              </a:rPr>
              <a:t>млрд</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руб</a:t>
            </a:r>
            <a:r>
              <a:rPr lang="ru-RU" sz="1600" b="1" dirty="0">
                <a:latin typeface="Times New Roman" pitchFamily="18" charset="0"/>
                <a:cs typeface="Times New Roman" pitchFamily="18" charset="0"/>
              </a:rPr>
              <a:t>);</a:t>
            </a:r>
            <a:r>
              <a:rPr lang="ru-RU" sz="1600" dirty="0">
                <a:latin typeface="Times New Roman" pitchFamily="18" charset="0"/>
                <a:cs typeface="Times New Roman" pitchFamily="18" charset="0"/>
              </a:rPr>
              <a:t>;</a:t>
            </a:r>
          </a:p>
          <a:p>
            <a:pPr marL="342900" indent="-342900" algn="just">
              <a:buFontTx/>
              <a:buAutoNum type="arabicParenR"/>
            </a:pPr>
            <a:endParaRPr lang="ru-RU" sz="1600" dirty="0">
              <a:latin typeface="Times New Roman" pitchFamily="18" charset="0"/>
              <a:cs typeface="Times New Roman" pitchFamily="18" charset="0"/>
            </a:endParaRPr>
          </a:p>
          <a:p>
            <a:pPr marL="342900" indent="-342900" algn="just">
              <a:buFontTx/>
              <a:buAutoNum type="arabicParenR"/>
            </a:pPr>
            <a:r>
              <a:rPr lang="ru-RU" sz="1600" dirty="0">
                <a:latin typeface="Times New Roman" pitchFamily="18" charset="0"/>
                <a:cs typeface="Times New Roman" pitchFamily="18" charset="0"/>
              </a:rPr>
              <a:t> слияние финансовых организаций или присоединение одной или нескольких финансовых организаций к другой финансовой организации…;</a:t>
            </a:r>
          </a:p>
          <a:p>
            <a:pPr marL="342900" indent="-342900" algn="just">
              <a:buFontTx/>
              <a:buAutoNum type="arabicParenR"/>
            </a:pPr>
            <a:endParaRPr lang="ru-RU" sz="1600" dirty="0">
              <a:latin typeface="Times New Roman" pitchFamily="18" charset="0"/>
              <a:cs typeface="Times New Roman" pitchFamily="18" charset="0"/>
            </a:endParaRPr>
          </a:p>
          <a:p>
            <a:pPr marL="342900" indent="-342900" algn="just">
              <a:buFontTx/>
              <a:buAutoNum type="arabicParenR"/>
            </a:pPr>
            <a:r>
              <a:rPr lang="ru-RU" sz="1600" dirty="0">
                <a:latin typeface="Times New Roman" pitchFamily="18" charset="0"/>
                <a:cs typeface="Times New Roman" pitchFamily="18" charset="0"/>
              </a:rPr>
              <a:t>создание коммерческой организации, если ее уставный капитал оплачивается акциями (долями) и (или) имуществом, которые являются основными производственными средствами и (или) нематериальными активами другой коммерческой организации… </a:t>
            </a:r>
            <a:r>
              <a:rPr lang="ru-RU" sz="1600" b="1" dirty="0">
                <a:latin typeface="Times New Roman" pitchFamily="18" charset="0"/>
                <a:cs typeface="Times New Roman" pitchFamily="18" charset="0"/>
              </a:rPr>
              <a:t>(7 </a:t>
            </a:r>
            <a:r>
              <a:rPr lang="ru-RU" sz="1600" b="1" dirty="0" err="1">
                <a:latin typeface="Times New Roman" pitchFamily="18" charset="0"/>
                <a:cs typeface="Times New Roman" pitchFamily="18" charset="0"/>
              </a:rPr>
              <a:t>млрд</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руб</a:t>
            </a:r>
            <a:r>
              <a:rPr lang="ru-RU" sz="1600" b="1" dirty="0">
                <a:latin typeface="Times New Roman" pitchFamily="18" charset="0"/>
                <a:cs typeface="Times New Roman" pitchFamily="18" charset="0"/>
              </a:rPr>
              <a:t>);</a:t>
            </a:r>
            <a:r>
              <a:rPr lang="ru-RU" sz="1600" dirty="0">
                <a:latin typeface="Times New Roman" pitchFamily="18" charset="0"/>
                <a:cs typeface="Times New Roman" pitchFamily="18" charset="0"/>
              </a:rPr>
              <a:t>;</a:t>
            </a:r>
          </a:p>
          <a:p>
            <a:pPr marL="342900" indent="-342900" algn="just">
              <a:buFontTx/>
              <a:buAutoNum type="arabicParenR"/>
            </a:pPr>
            <a:endParaRPr lang="ru-RU" sz="1600" dirty="0">
              <a:latin typeface="Times New Roman" pitchFamily="18" charset="0"/>
              <a:cs typeface="Times New Roman" pitchFamily="18" charset="0"/>
            </a:endParaRPr>
          </a:p>
          <a:p>
            <a:pPr marL="342900" indent="-342900" algn="just">
              <a:buFontTx/>
              <a:buAutoNum type="arabicParenR"/>
            </a:pPr>
            <a:r>
              <a:rPr lang="ru-RU" sz="1600" dirty="0">
                <a:latin typeface="Times New Roman" pitchFamily="18" charset="0"/>
                <a:cs typeface="Times New Roman" pitchFamily="18" charset="0"/>
              </a:rPr>
              <a:t>присоединение финансовой организации к коммерческой организации…;</a:t>
            </a:r>
          </a:p>
          <a:p>
            <a:pPr marL="342900" indent="-342900" algn="just">
              <a:buFontTx/>
              <a:buAutoNum type="arabicParenR"/>
            </a:pPr>
            <a:endParaRPr lang="ru-RU" sz="1600" dirty="0">
              <a:latin typeface="Times New Roman" pitchFamily="18" charset="0"/>
              <a:cs typeface="Times New Roman" pitchFamily="18" charset="0"/>
            </a:endParaRPr>
          </a:p>
          <a:p>
            <a:pPr marL="342900" indent="-342900" algn="just">
              <a:buFontTx/>
              <a:buAutoNum type="arabicParenR"/>
            </a:pPr>
            <a:r>
              <a:rPr lang="ru-RU" sz="1600" dirty="0">
                <a:latin typeface="Times New Roman" pitchFamily="18" charset="0"/>
                <a:cs typeface="Times New Roman" pitchFamily="18" charset="0"/>
              </a:rPr>
              <a:t>присоединение коммерческой организации к финансовой организации…;</a:t>
            </a:r>
          </a:p>
        </p:txBody>
      </p:sp>
      <p:sp>
        <p:nvSpPr>
          <p:cNvPr id="6" name="Прямоугольник 5"/>
          <p:cNvSpPr/>
          <p:nvPr/>
        </p:nvSpPr>
        <p:spPr>
          <a:xfrm>
            <a:off x="7930911" y="6488668"/>
            <a:ext cx="1213089" cy="369332"/>
          </a:xfrm>
          <a:prstGeom prst="rect">
            <a:avLst/>
          </a:prstGeom>
        </p:spPr>
        <p:txBody>
          <a:bodyPr wrap="none">
            <a:spAutoFit/>
          </a:bodyPr>
          <a:lstStyle/>
          <a:p>
            <a:r>
              <a:rPr lang="ru-RU" dirty="0"/>
              <a:t>Статья 27.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323528" y="620688"/>
            <a:ext cx="8544711"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ru-RU" sz="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ОТВЕТСТВЕННОСТЬ ЗА НАРУШЕНИЕ</a:t>
            </a:r>
          </a:p>
          <a:p>
            <a:pPr fontAlgn="base">
              <a:spcBef>
                <a:spcPct val="0"/>
              </a:spcBef>
              <a:spcAft>
                <a:spcPct val="0"/>
              </a:spcAft>
            </a:pPr>
            <a:r>
              <a:rPr lang="ru-RU" sz="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АНТИМОНОПОЛЬНОГО ЗАКОНОДАТЕЛЬСТВА</a:t>
            </a:r>
          </a:p>
        </p:txBody>
      </p:sp>
      <p:sp>
        <p:nvSpPr>
          <p:cNvPr id="5" name="TextBox 4"/>
          <p:cNvSpPr txBox="1"/>
          <p:nvPr/>
        </p:nvSpPr>
        <p:spPr>
          <a:xfrm>
            <a:off x="428596" y="1857364"/>
            <a:ext cx="8812284" cy="1692771"/>
          </a:xfrm>
          <a:prstGeom prst="rect">
            <a:avLst/>
          </a:prstGeom>
          <a:noFill/>
        </p:spPr>
        <p:txBody>
          <a:bodyPr wrap="none" rtlCol="0">
            <a:spAutoFit/>
          </a:bodyPr>
          <a:lstStyle/>
          <a:p>
            <a:pPr marL="342900" indent="-342900">
              <a:buAutoNum type="arabicPeriod"/>
            </a:pPr>
            <a:r>
              <a:rPr lang="ru-RU" sz="2000" dirty="0">
                <a:latin typeface="Times New Roman" pitchFamily="18" charset="0"/>
                <a:cs typeface="Times New Roman" pitchFamily="18" charset="0"/>
              </a:rPr>
              <a:t>Гражданско-правовая ответственность (ст. 37 ФЗ «О защите конкуренции»);</a:t>
            </a:r>
          </a:p>
          <a:p>
            <a:pPr marL="342900" indent="-342900">
              <a:buAutoNum type="arabicPeriod"/>
            </a:pPr>
            <a:endParaRPr lang="ru-RU" sz="2000" dirty="0">
              <a:latin typeface="Times New Roman" pitchFamily="18" charset="0"/>
              <a:cs typeface="Times New Roman" pitchFamily="18" charset="0"/>
            </a:endParaRPr>
          </a:p>
          <a:p>
            <a:pPr marL="342900" indent="-342900">
              <a:buAutoNum type="arabicPeriod"/>
            </a:pPr>
            <a:r>
              <a:rPr lang="ru-RU" sz="2000" dirty="0">
                <a:latin typeface="Times New Roman" pitchFamily="18" charset="0"/>
                <a:cs typeface="Times New Roman" pitchFamily="18" charset="0"/>
              </a:rPr>
              <a:t>Административная ответственность ( п. 2.1 ст. 19.5 </a:t>
            </a:r>
            <a:r>
              <a:rPr lang="ru-RU" sz="2000" dirty="0" err="1">
                <a:latin typeface="Times New Roman" pitchFamily="18" charset="0"/>
                <a:cs typeface="Times New Roman" pitchFamily="18" charset="0"/>
              </a:rPr>
              <a:t>КоАП</a:t>
            </a:r>
            <a:r>
              <a:rPr lang="ru-RU" sz="2000" dirty="0">
                <a:latin typeface="Times New Roman" pitchFamily="18" charset="0"/>
                <a:cs typeface="Times New Roman" pitchFamily="18" charset="0"/>
              </a:rPr>
              <a:t> РФ);</a:t>
            </a:r>
          </a:p>
          <a:p>
            <a:pPr marL="342900" indent="-342900">
              <a:buAutoNum type="arabicPeriod"/>
            </a:pPr>
            <a:endParaRPr lang="ru-RU" sz="2000" dirty="0">
              <a:latin typeface="Times New Roman" pitchFamily="18" charset="0"/>
              <a:cs typeface="Times New Roman" pitchFamily="18" charset="0"/>
            </a:endParaRPr>
          </a:p>
          <a:p>
            <a:pPr marL="342900" indent="-342900">
              <a:buAutoNum type="arabicPeriod"/>
            </a:pPr>
            <a:r>
              <a:rPr lang="ru-RU" sz="2000" dirty="0">
                <a:latin typeface="Times New Roman" pitchFamily="18" charset="0"/>
                <a:cs typeface="Times New Roman" pitchFamily="18" charset="0"/>
              </a:rPr>
              <a:t>Уголовная ответственность (ст. 178 УК РФ)</a:t>
            </a:r>
            <a:r>
              <a:rPr lang="ru-RU" sz="2400" dirty="0">
                <a:latin typeface="Times New Roman" pitchFamily="18" charset="0"/>
                <a:cs typeface="Times New Roman" pitchFamily="18" charset="0"/>
              </a:rPr>
              <a:t>.</a:t>
            </a:r>
          </a:p>
        </p:txBody>
      </p:sp>
      <p:sp>
        <p:nvSpPr>
          <p:cNvPr id="6" name="Прямоугольник 5"/>
          <p:cNvSpPr/>
          <p:nvPr/>
        </p:nvSpPr>
        <p:spPr>
          <a:xfrm>
            <a:off x="3428992" y="4572008"/>
            <a:ext cx="5357850" cy="1938992"/>
          </a:xfrm>
          <a:prstGeom prst="rect">
            <a:avLst/>
          </a:prstGeom>
        </p:spPr>
        <p:txBody>
          <a:bodyPr wrap="square">
            <a:spAutoFit/>
          </a:bodyPr>
          <a:lstStyle/>
          <a:p>
            <a:pPr algn="just"/>
            <a:r>
              <a:rPr lang="ru-RU" sz="2000" dirty="0">
                <a:latin typeface="Times New Roman" pitchFamily="18" charset="0"/>
                <a:cs typeface="Times New Roman" pitchFamily="18" charset="0"/>
              </a:rPr>
              <a:t>4. Принудительное разделение или выделение коммерческих организаций, а также некоммерческих организаций, осуществляющих деятельность, приносящую им доход (статья 38 ФЗ «О защите конкуренции»).</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95536" y="476672"/>
            <a:ext cx="8544711"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indent="0" fontAlgn="base">
              <a:lnSpc>
                <a:spcPct val="100000"/>
              </a:lnSpc>
              <a:spcBef>
                <a:spcPct val="0"/>
              </a:spcBef>
              <a:spcAft>
                <a:spcPct val="0"/>
              </a:spcAft>
              <a:buClrTx/>
              <a:buSzTx/>
              <a:buFontTx/>
              <a:buNone/>
              <a:tabLst/>
            </a:pPr>
            <a:r>
              <a:rPr lang="ru-RU" sz="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РАССМОТРЕНИЕ ДЕЛ О НАРУШЕНИИ</a:t>
            </a:r>
          </a:p>
          <a:p>
            <a:pPr marR="0" lvl="0" indent="0" fontAlgn="base">
              <a:lnSpc>
                <a:spcPct val="100000"/>
              </a:lnSpc>
              <a:spcBef>
                <a:spcPct val="0"/>
              </a:spcBef>
              <a:spcAft>
                <a:spcPct val="0"/>
              </a:spcAft>
              <a:buClrTx/>
              <a:buSzTx/>
              <a:buFontTx/>
              <a:buNone/>
              <a:tabLst/>
            </a:pPr>
            <a:r>
              <a:rPr lang="ru-RU" sz="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АНТИМОНОПОЛЬНОГО ЗАКОНОДАТЕЛЬСТВА</a:t>
            </a:r>
          </a:p>
        </p:txBody>
      </p:sp>
      <p:sp>
        <p:nvSpPr>
          <p:cNvPr id="16386" name="Rectangle 2"/>
          <p:cNvSpPr>
            <a:spLocks noChangeArrowheads="1"/>
          </p:cNvSpPr>
          <p:nvPr/>
        </p:nvSpPr>
        <p:spPr bwMode="auto">
          <a:xfrm>
            <a:off x="357158" y="1880518"/>
            <a:ext cx="8572560"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Times New Roman" pitchFamily="18" charset="0"/>
                <a:cs typeface="Times New Roman" pitchFamily="18" charset="0"/>
              </a:rPr>
              <a:t>Основания для возбуждения и рассмотрения антимонопольным органом дела о нарушении антимонопольного законодательства:</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kumimoji="0" lang="ru-RU" sz="1600" b="0" i="0" u="none" strike="noStrike" cap="none" normalizeH="0" baseline="0" dirty="0">
                <a:ln>
                  <a:noFill/>
                </a:ln>
                <a:solidFill>
                  <a:srgbClr val="000000"/>
                </a:solidFill>
                <a:effectLst/>
                <a:latin typeface="Times New Roman" pitchFamily="18" charset="0"/>
                <a:cs typeface="Times New Roman" pitchFamily="18" charset="0"/>
              </a:rPr>
              <a:t>поступление из </a:t>
            </a:r>
            <a:r>
              <a:rPr kumimoji="0" lang="ru-RU" sz="1600" b="0" i="0" u="none" strike="noStrike" cap="none" normalizeH="0" baseline="0" dirty="0" err="1">
                <a:ln>
                  <a:noFill/>
                </a:ln>
                <a:solidFill>
                  <a:srgbClr val="000000"/>
                </a:solidFill>
                <a:effectLst/>
                <a:latin typeface="Times New Roman" pitchFamily="18" charset="0"/>
                <a:cs typeface="Times New Roman" pitchFamily="18" charset="0"/>
              </a:rPr>
              <a:t>гос</a:t>
            </a:r>
            <a:r>
              <a:rPr kumimoji="0" lang="ru-RU" sz="1600" b="0" i="0" u="none" strike="noStrike" cap="none" normalizeH="0" baseline="0" dirty="0">
                <a:ln>
                  <a:noFill/>
                </a:ln>
                <a:solidFill>
                  <a:srgbClr val="000000"/>
                </a:solidFill>
                <a:effectLst/>
                <a:latin typeface="Times New Roman" pitchFamily="18" charset="0"/>
                <a:cs typeface="Times New Roman" pitchFamily="18" charset="0"/>
              </a:rPr>
              <a:t>. органов, органов МСУ материалов, указывающих на наличие признаков нарушения антимонопольного законодательства);</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Times New Roman" pitchFamily="18" charset="0"/>
                <a:cs typeface="Times New Roman" pitchFamily="18" charset="0"/>
              </a:rPr>
              <a:t>2) заявление юридического или физического лица, указывающее на признаки нарушения антимонопольного законодательства;</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Times New Roman" pitchFamily="18" charset="0"/>
                <a:cs typeface="Times New Roman" pitchFamily="18" charset="0"/>
              </a:rPr>
              <a:t>3) обнаружение антимонопольным органом признаков нарушения антимонопольного законодательства;</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Times New Roman" pitchFamily="18" charset="0"/>
                <a:cs typeface="Times New Roman" pitchFamily="18" charset="0"/>
              </a:rPr>
              <a:t>4) сообщение СМИ, указывающее на наличие признаков нарушения антимонопольного законодательства;</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a:ln>
                  <a:noFill/>
                </a:ln>
                <a:solidFill>
                  <a:srgbClr val="000000"/>
                </a:solidFill>
                <a:effectLst/>
                <a:latin typeface="Times New Roman" pitchFamily="18" charset="0"/>
                <a:cs typeface="Times New Roman" pitchFamily="18" charset="0"/>
              </a:rPr>
              <a:t>5) результат проверки, при проведении которой выявлены признаки нарушения антимонопольного законодательства.</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836712"/>
            <a:ext cx="4104456" cy="5112568"/>
          </a:xfrm>
        </p:spPr>
        <p:style>
          <a:lnRef idx="2">
            <a:schemeClr val="accent2"/>
          </a:lnRef>
          <a:fillRef idx="1">
            <a:schemeClr val="lt1"/>
          </a:fillRef>
          <a:effectRef idx="0">
            <a:schemeClr val="accent2"/>
          </a:effectRef>
          <a:fontRef idx="minor">
            <a:schemeClr val="dk1"/>
          </a:fontRef>
        </p:style>
        <p:txBody>
          <a:bodyPr>
            <a:normAutofit/>
          </a:bodyPr>
          <a:lstStyle/>
          <a:p>
            <a:pPr indent="256032">
              <a:buNone/>
            </a:pPr>
            <a:r>
              <a:rPr lang="ru-RU" sz="1600" dirty="0">
                <a:latin typeface="Times New Roman" pitchFamily="18" charset="0"/>
                <a:cs typeface="Times New Roman" pitchFamily="18" charset="0"/>
              </a:rPr>
              <a:t>Предмет:</a:t>
            </a:r>
          </a:p>
          <a:p>
            <a:pPr indent="0">
              <a:buNone/>
            </a:pPr>
            <a:r>
              <a:rPr lang="ru-RU" sz="1600" dirty="0">
                <a:latin typeface="Times New Roman" pitchFamily="18" charset="0"/>
                <a:cs typeface="Times New Roman" pitchFamily="18" charset="0"/>
              </a:rPr>
              <a:t>организационные и правовые основы защиты конкуренции, в том числе предупреждения и пресечения:</a:t>
            </a:r>
          </a:p>
          <a:p>
            <a:pPr indent="256032"/>
            <a:r>
              <a:rPr lang="ru-RU" sz="1600" dirty="0">
                <a:latin typeface="Times New Roman" pitchFamily="18" charset="0"/>
                <a:cs typeface="Times New Roman" pitchFamily="18" charset="0"/>
              </a:rPr>
              <a:t>монополистической деятельности и недобросовестной конкуренции;</a:t>
            </a:r>
          </a:p>
          <a:p>
            <a:pPr indent="256032"/>
            <a:r>
              <a:rPr lang="ru-RU" sz="1600" dirty="0">
                <a:latin typeface="Times New Roman" pitchFamily="18" charset="0"/>
                <a:cs typeface="Times New Roman" pitchFamily="18" charset="0"/>
              </a:rPr>
              <a:t>недопущения, ограничения, устранения конкуренции федеральными органами исполнительной власти, органами государственной власти субъектов Российской Федерации, органами местного самоуправления, иными осуществляющими функции указанных органов органами или организациями, а также государственными внебюджетными фондами, Центральным банком Российской Федерации.</a:t>
            </a:r>
          </a:p>
          <a:p>
            <a:endParaRPr lang="ru-RU" dirty="0"/>
          </a:p>
        </p:txBody>
      </p:sp>
      <p:sp>
        <p:nvSpPr>
          <p:cNvPr id="4" name="TextBox 3"/>
          <p:cNvSpPr txBox="1"/>
          <p:nvPr/>
        </p:nvSpPr>
        <p:spPr>
          <a:xfrm>
            <a:off x="5364088" y="836712"/>
            <a:ext cx="2520280" cy="313932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1500" dirty="0">
                <a:latin typeface="Times New Roman" pitchFamily="18" charset="0"/>
                <a:cs typeface="Times New Roman" pitchFamily="18" charset="0"/>
              </a:rPr>
              <a:t>Цель: </a:t>
            </a:r>
          </a:p>
          <a:p>
            <a:r>
              <a:rPr lang="ru-RU" sz="1500" dirty="0">
                <a:latin typeface="Times New Roman" pitchFamily="18" charset="0"/>
                <a:cs typeface="Times New Roman" pitchFamily="18" charset="0"/>
              </a:rPr>
              <a:t>обеспечение единства экономического пространства, свободного перемещения товаров, свободы экономической деятельности в Российской Федерации, защита конкуренции и создание условий для эффективного функционирования товарных рынков.</a:t>
            </a:r>
            <a:br>
              <a:rPr lang="ru-RU" dirty="0"/>
            </a:br>
            <a:endParaRPr lang="ru-RU" dirty="0"/>
          </a:p>
        </p:txBody>
      </p:sp>
      <p:sp>
        <p:nvSpPr>
          <p:cNvPr id="5" name="TextBox 4"/>
          <p:cNvSpPr txBox="1"/>
          <p:nvPr/>
        </p:nvSpPr>
        <p:spPr>
          <a:xfrm>
            <a:off x="5364088" y="4581128"/>
            <a:ext cx="2520280" cy="136815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1600" dirty="0">
                <a:latin typeface="Times New Roman" pitchFamily="18" charset="0"/>
                <a:cs typeface="Times New Roman" pitchFamily="18" charset="0"/>
              </a:rPr>
              <a:t>Основы антимонопольного законодательства:</a:t>
            </a:r>
          </a:p>
          <a:p>
            <a:pPr>
              <a:buFont typeface="Arial" pitchFamily="34" charset="0"/>
              <a:buChar char="•"/>
            </a:pPr>
            <a:r>
              <a:rPr lang="ru-RU" sz="1600" dirty="0">
                <a:latin typeface="Times New Roman" pitchFamily="18" charset="0"/>
                <a:cs typeface="Times New Roman" pitchFamily="18" charset="0"/>
              </a:rPr>
              <a:t>  Конституция РФ</a:t>
            </a:r>
          </a:p>
          <a:p>
            <a:pPr>
              <a:buFont typeface="Arial" pitchFamily="34" charset="0"/>
              <a:buChar char="•"/>
            </a:pPr>
            <a:r>
              <a:rPr lang="ru-RU" sz="1600" dirty="0">
                <a:latin typeface="Times New Roman" pitchFamily="18" charset="0"/>
                <a:cs typeface="Times New Roman" pitchFamily="18" charset="0"/>
              </a:rPr>
              <a:t>  Гражданский кодекс РФ</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5616" y="476672"/>
            <a:ext cx="4286366" cy="523220"/>
          </a:xfrm>
          <a:prstGeom prst="rect">
            <a:avLst/>
          </a:prstGeom>
          <a:noFill/>
        </p:spPr>
        <p:txBody>
          <a:bodyPr wrap="none" rtlCol="0">
            <a:spAutoFit/>
            <a:scene3d>
              <a:camera prst="orthographicFront"/>
              <a:lightRig rig="glow" dir="tl">
                <a:rot lat="0" lon="0" rev="5400000"/>
              </a:lightRig>
            </a:scene3d>
            <a:sp3d contourW="12700">
              <a:bevelT w="25400" h="25400"/>
              <a:contourClr>
                <a:schemeClr val="accent6">
                  <a:shade val="73000"/>
                </a:schemeClr>
              </a:contourClr>
            </a:sp3d>
          </a:bodyPr>
          <a:lstStyle/>
          <a:p>
            <a:r>
              <a:rPr lang="ru-RU" sz="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СУДЕБНАЯ ПРАКТИКА</a:t>
            </a:r>
          </a:p>
        </p:txBody>
      </p:sp>
      <p:sp>
        <p:nvSpPr>
          <p:cNvPr id="17409" name="Rectangle 1"/>
          <p:cNvSpPr>
            <a:spLocks noChangeArrowheads="1"/>
          </p:cNvSpPr>
          <p:nvPr/>
        </p:nvSpPr>
        <p:spPr bwMode="auto">
          <a:xfrm>
            <a:off x="642910" y="857232"/>
            <a:ext cx="7858180" cy="1292565"/>
          </a:xfrm>
          <a:prstGeom prst="rect">
            <a:avLst/>
          </a:prstGeom>
          <a:noFill/>
          <a:ln w="9525">
            <a:noFill/>
            <a:miter lim="800000"/>
            <a:headEnd/>
            <a:tailEnd/>
          </a:ln>
          <a:effectLst/>
        </p:spPr>
        <p:txBody>
          <a:bodyPr vert="horz" wrap="square" lIns="91440" tIns="152352" rIns="91440" bIns="152352"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Предприятия неправомерно признаны нарушившими часть 1 статьи 11 Закона о защите конкуренции ввиду недоказанности антимонопольным органом согласованности противоправных действий между хозяйствующими субъектами, негативно влияющими на конкурентную среду. </a:t>
            </a:r>
          </a:p>
        </p:txBody>
      </p:sp>
      <p:sp>
        <p:nvSpPr>
          <p:cNvPr id="6" name="Прямоугольник 5"/>
          <p:cNvSpPr/>
          <p:nvPr/>
        </p:nvSpPr>
        <p:spPr>
          <a:xfrm>
            <a:off x="4643438" y="2428868"/>
            <a:ext cx="3857652" cy="3970318"/>
          </a:xfrm>
          <a:prstGeom prst="rect">
            <a:avLst/>
          </a:prstGeom>
        </p:spPr>
        <p:txBody>
          <a:bodyPr wrap="square">
            <a:spAutoFit/>
          </a:bodyPr>
          <a:lstStyle/>
          <a:p>
            <a:r>
              <a:rPr lang="ru-RU" b="1" dirty="0">
                <a:latin typeface="Times New Roman" pitchFamily="18" charset="0"/>
                <a:cs typeface="Times New Roman" pitchFamily="18" charset="0"/>
              </a:rPr>
              <a:t>Вывод суда:</a:t>
            </a:r>
          </a:p>
          <a:p>
            <a:endParaRPr lang="ru-RU"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Суд довод жалобы отклонил, поскольку согласно статье 9 Закона о защите конкуренции факт нахождения в пользовании юридических лиц одних и тех же </a:t>
            </a:r>
            <a:r>
              <a:rPr lang="ru-RU" dirty="0" err="1">
                <a:latin typeface="Times New Roman" pitchFamily="18" charset="0"/>
                <a:cs typeface="Times New Roman" pitchFamily="18" charset="0"/>
              </a:rPr>
              <a:t>рыбоперерабатывающих</a:t>
            </a:r>
            <a:r>
              <a:rPr lang="ru-RU" dirty="0">
                <a:latin typeface="Times New Roman" pitchFamily="18" charset="0"/>
                <a:cs typeface="Times New Roman" pitchFamily="18" charset="0"/>
              </a:rPr>
              <a:t> мощностей не является признаком группы лиц, соответственно, отсутствуют правовые основания для применения положений пункта 14 Постановления Правительства Российской Федерации от 14.04.2008 № 264.</a:t>
            </a:r>
          </a:p>
        </p:txBody>
      </p:sp>
      <p:sp>
        <p:nvSpPr>
          <p:cNvPr id="7" name="Прямоугольник 6"/>
          <p:cNvSpPr/>
          <p:nvPr/>
        </p:nvSpPr>
        <p:spPr>
          <a:xfrm>
            <a:off x="428596" y="2428868"/>
            <a:ext cx="3571900" cy="4247317"/>
          </a:xfrm>
          <a:prstGeom prst="rect">
            <a:avLst/>
          </a:prstGeom>
        </p:spPr>
        <p:txBody>
          <a:bodyPr wrap="square">
            <a:spAutoFit/>
          </a:bodyPr>
          <a:lstStyle/>
          <a:p>
            <a:r>
              <a:rPr lang="ru-RU" b="1" dirty="0">
                <a:latin typeface="Times New Roman" pitchFamily="18" charset="0"/>
                <a:cs typeface="Times New Roman" pitchFamily="18" charset="0"/>
              </a:rPr>
              <a:t>Доводы Антимонопольного органа:</a:t>
            </a:r>
          </a:p>
          <a:p>
            <a:endParaRPr lang="ru-RU" b="1"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Антимонопольный орган вменяет обществам ограничивающие конкуренцию согласованные действия, в частности, использование одного и того же оборудования в деятельности двух хозяйствующих субъектов, а также большого количества выделенных в пользование рыбопромысловых участков с учётом указанного в заявках на участие в конкурсе оборудования.</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420888"/>
            <a:ext cx="9144000" cy="1944216"/>
          </a:xfrm>
          <a:solidFill>
            <a:schemeClr val="accent2">
              <a:lumMod val="60000"/>
              <a:lumOff val="40000"/>
            </a:schemeClr>
          </a:solidFill>
          <a:ln w="38100">
            <a:solidFill>
              <a:schemeClr val="accent6">
                <a:lumMod val="75000"/>
              </a:schemeClr>
            </a:solidFill>
          </a:ln>
        </p:spPr>
        <p:txBody>
          <a:bodyPr>
            <a:normAutofit/>
          </a:bodyPr>
          <a:lstStyle/>
          <a:p>
            <a:pPr algn="ctr"/>
            <a:r>
              <a:rPr lang="ru-RU" sz="4400" dirty="0"/>
              <a:t>Благодарим за внимание!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76672"/>
            <a:ext cx="8229600" cy="1066800"/>
          </a:xfrm>
        </p:spPr>
        <p:txBody>
          <a:bodyPr>
            <a:normAutofit/>
          </a:bodyPr>
          <a:lstStyle/>
          <a:p>
            <a:r>
              <a:rPr lang="ru-RU" sz="2000" dirty="0">
                <a:latin typeface="Times New Roman" pitchFamily="18" charset="0"/>
                <a:cs typeface="Times New Roman" pitchFamily="18" charset="0"/>
              </a:rPr>
              <a:t>Статья 5 - Доминирующее положение</a:t>
            </a:r>
            <a:endParaRPr lang="ru-RU" sz="2000" dirty="0"/>
          </a:p>
        </p:txBody>
      </p:sp>
      <p:sp>
        <p:nvSpPr>
          <p:cNvPr id="3" name="Содержимое 2"/>
          <p:cNvSpPr>
            <a:spLocks noGrp="1"/>
          </p:cNvSpPr>
          <p:nvPr>
            <p:ph idx="1"/>
          </p:nvPr>
        </p:nvSpPr>
        <p:spPr>
          <a:xfrm>
            <a:off x="395536" y="1556792"/>
            <a:ext cx="8229600" cy="1368152"/>
          </a:xfrm>
        </p:spPr>
        <p:txBody>
          <a:bodyPr>
            <a:normAutofit lnSpcReduction="10000"/>
          </a:bodyPr>
          <a:lstStyle/>
          <a:p>
            <a:pPr indent="256032">
              <a:buFontTx/>
              <a:buChar char="-"/>
            </a:pPr>
            <a:r>
              <a:rPr lang="ru-RU" sz="1400" dirty="0">
                <a:latin typeface="Times New Roman" pitchFamily="18" charset="0"/>
                <a:cs typeface="Times New Roman" pitchFamily="18" charset="0"/>
              </a:rPr>
              <a:t>положение хозяйствующего субъекта (группы лиц) или нескольких хозяйствующих субъектов (групп лиц) на рынке определенного товара, дающее такому хозяйствующему субъекту (группе лиц) или таким хозяйствующим субъектам (группам лиц) возможность оказывать решающее влияние на общие условия обращения товара на соответствующем товарном рынке, и (или) устранять с этого товарного рынка других хозяйствующих субъектов, и (или) затруднять доступ на этот товарный рынок другим хозяйствующим субъектам. </a:t>
            </a:r>
          </a:p>
          <a:p>
            <a:pPr indent="256032">
              <a:buFontTx/>
              <a:buChar char="-"/>
            </a:pPr>
            <a:endParaRPr lang="ru-RU" sz="2500" dirty="0">
              <a:latin typeface="Times New Roman" pitchFamily="18" charset="0"/>
              <a:cs typeface="Times New Roman" pitchFamily="18" charset="0"/>
            </a:endParaRPr>
          </a:p>
          <a:p>
            <a:pPr>
              <a:buNone/>
            </a:pPr>
            <a:endParaRPr lang="ru-RU" dirty="0"/>
          </a:p>
        </p:txBody>
      </p:sp>
      <p:graphicFrame>
        <p:nvGraphicFramePr>
          <p:cNvPr id="4" name="Таблица 3"/>
          <p:cNvGraphicFramePr>
            <a:graphicFrameLocks noGrp="1"/>
          </p:cNvGraphicFramePr>
          <p:nvPr/>
        </p:nvGraphicFramePr>
        <p:xfrm>
          <a:off x="467544" y="3140968"/>
          <a:ext cx="8208912" cy="3528392"/>
        </p:xfrm>
        <a:graphic>
          <a:graphicData uri="http://schemas.openxmlformats.org/drawingml/2006/table">
            <a:tbl>
              <a:tblPr firstRow="1" bandRow="1">
                <a:tableStyleId>{5C22544A-7EE6-4342-B048-85BDC9FD1C3A}</a:tableStyleId>
              </a:tblPr>
              <a:tblGrid>
                <a:gridCol w="4104456">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tblGrid>
              <a:tr h="540384">
                <a:tc gridSpan="2">
                  <a:txBody>
                    <a:bodyPr/>
                    <a:lstStyle/>
                    <a:p>
                      <a:pPr algn="ctr"/>
                      <a:r>
                        <a:rPr kumimoji="0" lang="ru-RU" sz="1400" b="1" kern="1200" dirty="0">
                          <a:solidFill>
                            <a:schemeClr val="lt1"/>
                          </a:solidFill>
                          <a:latin typeface="Times New Roman" pitchFamily="18" charset="0"/>
                          <a:ea typeface="+mn-ea"/>
                          <a:cs typeface="Times New Roman" pitchFamily="18" charset="0"/>
                        </a:rPr>
                        <a:t>Признаки доминирующего положения</a:t>
                      </a:r>
                    </a:p>
                    <a:p>
                      <a:pPr algn="ctr"/>
                      <a:r>
                        <a:rPr kumimoji="0" lang="ru-RU" sz="1400" b="1" kern="1200" dirty="0">
                          <a:solidFill>
                            <a:schemeClr val="lt1"/>
                          </a:solidFill>
                          <a:latin typeface="Times New Roman" pitchFamily="18" charset="0"/>
                          <a:ea typeface="+mn-ea"/>
                          <a:cs typeface="Times New Roman" pitchFamily="18" charset="0"/>
                        </a:rPr>
                        <a:t>( за исключением финансовой организации)</a:t>
                      </a:r>
                      <a:endParaRPr lang="ru-RU" sz="1400" dirty="0">
                        <a:latin typeface="Times New Roman" pitchFamily="18" charset="0"/>
                        <a:cs typeface="Times New Roman" pitchFamily="18" charset="0"/>
                      </a:endParaRPr>
                    </a:p>
                  </a:txBody>
                  <a:tcPr/>
                </a:tc>
                <a:tc hMerge="1">
                  <a:txBody>
                    <a:bodyPr/>
                    <a:lstStyle/>
                    <a:p>
                      <a:endParaRPr lang="ru-RU" dirty="0"/>
                    </a:p>
                  </a:txBody>
                  <a:tcPr/>
                </a:tc>
                <a:extLst>
                  <a:ext uri="{0D108BD9-81ED-4DB2-BD59-A6C34878D82A}">
                    <a16:rowId xmlns:a16="http://schemas.microsoft.com/office/drawing/2014/main" val="10000"/>
                  </a:ext>
                </a:extLst>
              </a:tr>
              <a:tr h="2988008">
                <a:tc>
                  <a:txBody>
                    <a:bodyPr/>
                    <a:lstStyle/>
                    <a:p>
                      <a:r>
                        <a:rPr kumimoji="0" lang="ru-RU" sz="1400" kern="1200" dirty="0">
                          <a:solidFill>
                            <a:schemeClr val="dk1"/>
                          </a:solidFill>
                          <a:latin typeface="Times New Roman" pitchFamily="18" charset="0"/>
                          <a:ea typeface="+mn-ea"/>
                          <a:cs typeface="Times New Roman" pitchFamily="18" charset="0"/>
                        </a:rPr>
                        <a:t>доля которого на рынке определенного товара превышает пятьдесят процентов, если только при рассмотрении дела о нарушении антимонопольного законодательства или при осуществлении государственного контроля за экономической концентрацией не будет установлено, что, несмотря на превышение указанной величины, положение хозяйствующего субъекта на товарном рынке не является доминирующим</a:t>
                      </a:r>
                      <a:endParaRPr lang="ru-RU" sz="1400" dirty="0">
                        <a:latin typeface="Times New Roman" pitchFamily="18" charset="0"/>
                        <a:cs typeface="Times New Roman" pitchFamily="18" charset="0"/>
                      </a:endParaRPr>
                    </a:p>
                  </a:txBody>
                  <a:tcPr/>
                </a:tc>
                <a:tc>
                  <a:txBody>
                    <a:bodyPr/>
                    <a:lstStyle/>
                    <a:p>
                      <a:r>
                        <a:rPr kumimoji="0" lang="ru-RU" sz="1400" kern="1200" dirty="0">
                          <a:solidFill>
                            <a:schemeClr val="dk1"/>
                          </a:solidFill>
                          <a:latin typeface="Times New Roman" pitchFamily="18" charset="0"/>
                          <a:ea typeface="+mn-ea"/>
                          <a:cs typeface="Times New Roman" pitchFamily="18" charset="0"/>
                        </a:rPr>
                        <a:t>доля которого на рынке определенного товара составляет менее чем пятьдесят процентов, если доминирующее положение такого хозяйствующего субъекта установлено антимонопольным органом исходя из неизменной или подверженной малозначительным изменениям доли хозяйствующего субъекта на товарном рынке, относительного размера долей на этом товарном рынке, принадлежащих конкурентам, возможности доступа на этот товарный рынок новых конкурентов либо исходя из иных критериев, характеризующих товарный рынок</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712968" cy="922784"/>
          </a:xfrm>
        </p:spPr>
        <p:txBody>
          <a:bodyPr>
            <a:normAutofit/>
          </a:bodyPr>
          <a:lstStyle/>
          <a:p>
            <a:pPr algn="ctr"/>
            <a:r>
              <a:rPr lang="ru-RU" sz="2000" dirty="0"/>
              <a:t>Статья 6 - Монопольно высокая цена</a:t>
            </a:r>
          </a:p>
        </p:txBody>
      </p:sp>
      <p:sp>
        <p:nvSpPr>
          <p:cNvPr id="3" name="Содержимое 2"/>
          <p:cNvSpPr>
            <a:spLocks noGrp="1"/>
          </p:cNvSpPr>
          <p:nvPr>
            <p:ph idx="1"/>
          </p:nvPr>
        </p:nvSpPr>
        <p:spPr>
          <a:xfrm>
            <a:off x="323528" y="1268760"/>
            <a:ext cx="8435280" cy="1656184"/>
          </a:xfrm>
        </p:spPr>
        <p:txBody>
          <a:bodyPr>
            <a:normAutofit/>
          </a:bodyPr>
          <a:lstStyle/>
          <a:p>
            <a:r>
              <a:rPr lang="ru-RU" sz="1400" dirty="0">
                <a:latin typeface="Times New Roman" pitchFamily="18" charset="0"/>
                <a:cs typeface="Times New Roman" pitchFamily="18" charset="0"/>
              </a:rPr>
              <a:t>Монопольно высокая цена - </a:t>
            </a:r>
            <a:r>
              <a:rPr lang="ru-RU" sz="1400" dirty="0" err="1">
                <a:latin typeface="Times New Roman" pitchFamily="18" charset="0"/>
                <a:cs typeface="Times New Roman" pitchFamily="18" charset="0"/>
              </a:rPr>
              <a:t>цена</a:t>
            </a:r>
            <a:r>
              <a:rPr lang="ru-RU" sz="1400" dirty="0">
                <a:latin typeface="Times New Roman" pitchFamily="18" charset="0"/>
                <a:cs typeface="Times New Roman" pitchFamily="18" charset="0"/>
              </a:rPr>
              <a:t>, установленная занимающим доминирующее положение хозяйствующим субъектом, если эта цена превышает сумму необходимых для производства и реализации такого товара расходов и прибыли и цену, которая сформировалась в условиях конкуренции на товарном рынке, сопоставимом по составу покупателей или продавцов товара, условиям обращения товара, условиям доступа на товарный рынок, государственному регулированию, включая налогообложение и </a:t>
            </a:r>
            <a:r>
              <a:rPr lang="ru-RU" sz="1400" dirty="0" err="1">
                <a:latin typeface="Times New Roman" pitchFamily="18" charset="0"/>
                <a:cs typeface="Times New Roman" pitchFamily="18" charset="0"/>
              </a:rPr>
              <a:t>таможенно-тарифное</a:t>
            </a:r>
            <a:r>
              <a:rPr lang="ru-RU" sz="1400" dirty="0">
                <a:latin typeface="Times New Roman" pitchFamily="18" charset="0"/>
                <a:cs typeface="Times New Roman" pitchFamily="18" charset="0"/>
              </a:rPr>
              <a:t>, при наличии такого рынка на территории Российской Федерации или за ее пределами,</a:t>
            </a:r>
            <a:r>
              <a:rPr lang="ru-RU" sz="1400" dirty="0"/>
              <a:t> в том числе установленная:</a:t>
            </a:r>
          </a:p>
          <a:p>
            <a:endParaRPr lang="ru-RU" sz="14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179512" y="2996952"/>
          <a:ext cx="8784976" cy="3600400"/>
        </p:xfrm>
        <a:graphic>
          <a:graphicData uri="http://schemas.openxmlformats.org/drawingml/2006/table">
            <a:tbl>
              <a:tblPr firstRow="1" bandRow="1">
                <a:tableStyleId>{69CF1AB2-1976-4502-BF36-3FF5EA218861}</a:tableStyleId>
              </a:tblPr>
              <a:tblGrid>
                <a:gridCol w="4392488">
                  <a:extLst>
                    <a:ext uri="{9D8B030D-6E8A-4147-A177-3AD203B41FA5}">
                      <a16:colId xmlns:a16="http://schemas.microsoft.com/office/drawing/2014/main" val="20000"/>
                    </a:ext>
                  </a:extLst>
                </a:gridCol>
                <a:gridCol w="4392488">
                  <a:extLst>
                    <a:ext uri="{9D8B030D-6E8A-4147-A177-3AD203B41FA5}">
                      <a16:colId xmlns:a16="http://schemas.microsoft.com/office/drawing/2014/main" val="20001"/>
                    </a:ext>
                  </a:extLst>
                </a:gridCol>
              </a:tblGrid>
              <a:tr h="3600400">
                <a:tc>
                  <a:txBody>
                    <a:bodyPr/>
                    <a:lstStyle/>
                    <a:p>
                      <a:r>
                        <a:rPr lang="ru-RU" sz="1400" b="0" dirty="0">
                          <a:latin typeface="Times New Roman" pitchFamily="18" charset="0"/>
                          <a:cs typeface="Times New Roman" pitchFamily="18" charset="0"/>
                        </a:rPr>
                        <a:t>1) путем повышения ранее установленной цены товара, если при этом выполняются в совокупности следующие условия:</a:t>
                      </a:r>
                    </a:p>
                    <a:p>
                      <a:r>
                        <a:rPr lang="ru-RU" sz="1400" b="0" dirty="0">
                          <a:latin typeface="Times New Roman" pitchFamily="18" charset="0"/>
                          <a:cs typeface="Times New Roman" pitchFamily="18" charset="0"/>
                        </a:rPr>
                        <a:t>а) расходы, необходимые для производства и реализации товара, остались неизменными или их изменение не соответствует изменению цены товара;</a:t>
                      </a:r>
                    </a:p>
                    <a:p>
                      <a:r>
                        <a:rPr lang="ru-RU" sz="1400" b="0" dirty="0">
                          <a:latin typeface="Times New Roman" pitchFamily="18" charset="0"/>
                          <a:cs typeface="Times New Roman" pitchFamily="18" charset="0"/>
                        </a:rPr>
                        <a:t>б) состав продавцов или покупателей товара остался неизменным либо изменение состава продавцов или покупателей товара является незначительным;</a:t>
                      </a:r>
                    </a:p>
                    <a:p>
                      <a:r>
                        <a:rPr lang="ru-RU" sz="1400" b="0" dirty="0">
                          <a:latin typeface="Times New Roman" pitchFamily="18" charset="0"/>
                          <a:cs typeface="Times New Roman" pitchFamily="18" charset="0"/>
                        </a:rPr>
                        <a:t>в) условия обращения товара на товарном рынке, в том числе обусловленные мерами государственного регулирования, включая налогообложение, тарифное регулирование, остались неизменными или их изменение несоразмерно изменению цены товара;</a:t>
                      </a:r>
                    </a:p>
                    <a:p>
                      <a:endParaRPr lang="ru-RU" sz="1400" b="0" dirty="0">
                        <a:latin typeface="Times New Roman" pitchFamily="18" charset="0"/>
                        <a:cs typeface="Times New Roman" pitchFamily="18" charset="0"/>
                      </a:endParaRPr>
                    </a:p>
                  </a:txBody>
                  <a:tcPr/>
                </a:tc>
                <a:tc>
                  <a:txBody>
                    <a:bodyPr/>
                    <a:lstStyle/>
                    <a:p>
                      <a:r>
                        <a:rPr lang="ru-RU" sz="1400" b="0" dirty="0">
                          <a:latin typeface="Times New Roman" pitchFamily="18" charset="0"/>
                          <a:cs typeface="Times New Roman" pitchFamily="18" charset="0"/>
                        </a:rPr>
                        <a:t>2) путем поддержания или </a:t>
                      </a:r>
                      <a:r>
                        <a:rPr lang="ru-RU" sz="1400" b="0" dirty="0" err="1">
                          <a:latin typeface="Times New Roman" pitchFamily="18" charset="0"/>
                          <a:cs typeface="Times New Roman" pitchFamily="18" charset="0"/>
                        </a:rPr>
                        <a:t>неснижения</a:t>
                      </a:r>
                      <a:r>
                        <a:rPr lang="ru-RU" sz="1400" b="0" dirty="0">
                          <a:latin typeface="Times New Roman" pitchFamily="18" charset="0"/>
                          <a:cs typeface="Times New Roman" pitchFamily="18" charset="0"/>
                        </a:rPr>
                        <a:t> ранее установленной цены товара, если при этом выполняются в совокупности следующие условия:</a:t>
                      </a:r>
                    </a:p>
                    <a:p>
                      <a:r>
                        <a:rPr lang="ru-RU" sz="1400" b="0" dirty="0">
                          <a:latin typeface="Times New Roman" pitchFamily="18" charset="0"/>
                          <a:cs typeface="Times New Roman" pitchFamily="18" charset="0"/>
                        </a:rPr>
                        <a:t>а) расходы, необходимые для производства и реализации товара, существенно снизились;</a:t>
                      </a:r>
                    </a:p>
                    <a:p>
                      <a:r>
                        <a:rPr lang="ru-RU" sz="1400" b="0" dirty="0">
                          <a:latin typeface="Times New Roman" pitchFamily="18" charset="0"/>
                          <a:cs typeface="Times New Roman" pitchFamily="18" charset="0"/>
                        </a:rPr>
                        <a:t>б) состав продавцов или покупателей товара обусловливает возможность изменения цены товара в сторону уменьшения;</a:t>
                      </a:r>
                    </a:p>
                    <a:p>
                      <a:r>
                        <a:rPr lang="ru-RU" sz="1400" b="0" dirty="0">
                          <a:latin typeface="Times New Roman" pitchFamily="18" charset="0"/>
                          <a:cs typeface="Times New Roman" pitchFamily="18" charset="0"/>
                        </a:rPr>
                        <a:t>в) условия обращения товара на товарном рынке, в том числе обусловленные мерами государственного регулирования, включая налогообложение, тарифное регулирование, обеспечивают возможность изменения цены товара в сторону уменьшения.</a:t>
                      </a:r>
                    </a:p>
                    <a:p>
                      <a:endParaRPr lang="ru-RU" sz="1400" b="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229600" cy="1066800"/>
          </a:xfrm>
        </p:spPr>
        <p:txBody>
          <a:bodyPr>
            <a:normAutofit/>
          </a:bodyPr>
          <a:lstStyle/>
          <a:p>
            <a:pPr algn="ctr"/>
            <a:r>
              <a:rPr lang="ru-RU" sz="2000" dirty="0"/>
              <a:t>Статья 7 - Монопольно низкая цена</a:t>
            </a:r>
          </a:p>
        </p:txBody>
      </p:sp>
      <p:sp>
        <p:nvSpPr>
          <p:cNvPr id="3" name="Содержимое 2"/>
          <p:cNvSpPr>
            <a:spLocks noGrp="1"/>
          </p:cNvSpPr>
          <p:nvPr>
            <p:ph idx="1"/>
          </p:nvPr>
        </p:nvSpPr>
        <p:spPr>
          <a:xfrm>
            <a:off x="457200" y="1412776"/>
            <a:ext cx="8229600" cy="5161760"/>
          </a:xfrm>
        </p:spPr>
        <p:txBody>
          <a:bodyPr/>
          <a:lstStyle/>
          <a:p>
            <a:r>
              <a:rPr lang="ru-RU" sz="1400" dirty="0">
                <a:latin typeface="Times New Roman" pitchFamily="18" charset="0"/>
                <a:cs typeface="Times New Roman" pitchFamily="18" charset="0"/>
              </a:rPr>
              <a:t>Монопольно низкая цена - </a:t>
            </a:r>
            <a:r>
              <a:rPr lang="ru-RU" sz="1400" dirty="0" err="1">
                <a:latin typeface="Times New Roman" pitchFamily="18" charset="0"/>
                <a:cs typeface="Times New Roman" pitchFamily="18" charset="0"/>
              </a:rPr>
              <a:t>цена</a:t>
            </a:r>
            <a:r>
              <a:rPr lang="ru-RU" sz="1400" dirty="0">
                <a:latin typeface="Times New Roman" pitchFamily="18" charset="0"/>
                <a:cs typeface="Times New Roman" pitchFamily="18" charset="0"/>
              </a:rPr>
              <a:t>, установленная занимающим доминирующее положение хозяйствующим субъектом, если эта цена ниже суммы необходимых для производства и реализации такого товара расходов и прибыли и ниже цены, которая сформировалась в условиях конкуренции на сопоставимом товарном рынке, при наличии такого рынка на территории Российской Федерации или за ее пределами, в том числе установленная:</a:t>
            </a:r>
          </a:p>
          <a:p>
            <a:endParaRPr lang="ru-RU" dirty="0"/>
          </a:p>
        </p:txBody>
      </p:sp>
      <p:graphicFrame>
        <p:nvGraphicFramePr>
          <p:cNvPr id="4" name="Таблица 3"/>
          <p:cNvGraphicFramePr>
            <a:graphicFrameLocks noGrp="1"/>
          </p:cNvGraphicFramePr>
          <p:nvPr/>
        </p:nvGraphicFramePr>
        <p:xfrm>
          <a:off x="251520" y="2924944"/>
          <a:ext cx="8640960" cy="3672408"/>
        </p:xfrm>
        <a:graphic>
          <a:graphicData uri="http://schemas.openxmlformats.org/drawingml/2006/table">
            <a:tbl>
              <a:tblPr firstRow="1" bandRow="1">
                <a:tableStyleId>{69CF1AB2-1976-4502-BF36-3FF5EA218861}</a:tableStyleId>
              </a:tblPr>
              <a:tblGrid>
                <a:gridCol w="4320480">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3672408">
                <a:tc>
                  <a:txBody>
                    <a:bodyPr/>
                    <a:lstStyle/>
                    <a:p>
                      <a:r>
                        <a:rPr kumimoji="0" lang="ru-RU" sz="1400" b="0" kern="1200" dirty="0">
                          <a:solidFill>
                            <a:schemeClr val="dk1"/>
                          </a:solidFill>
                          <a:latin typeface="Times New Roman" pitchFamily="18" charset="0"/>
                          <a:ea typeface="+mn-ea"/>
                          <a:cs typeface="Times New Roman" pitchFamily="18" charset="0"/>
                        </a:rPr>
                        <a:t>1) путем снижения ранее установленной цены товара, если при этом выполняются в совокупности следующие условия:</a:t>
                      </a:r>
                    </a:p>
                    <a:p>
                      <a:r>
                        <a:rPr kumimoji="0" lang="ru-RU" sz="1400" b="0" kern="1200" dirty="0">
                          <a:solidFill>
                            <a:schemeClr val="dk1"/>
                          </a:solidFill>
                          <a:latin typeface="Times New Roman" pitchFamily="18" charset="0"/>
                          <a:ea typeface="+mn-ea"/>
                          <a:cs typeface="Times New Roman" pitchFamily="18" charset="0"/>
                        </a:rPr>
                        <a:t>а) расходы, необходимые для производства и реализации товара, остались неизменными или их изменение не соответствует изменению цены товара;</a:t>
                      </a:r>
                    </a:p>
                    <a:p>
                      <a:r>
                        <a:rPr kumimoji="0" lang="ru-RU" sz="1400" b="0" kern="1200" dirty="0">
                          <a:solidFill>
                            <a:schemeClr val="dk1"/>
                          </a:solidFill>
                          <a:latin typeface="Times New Roman" pitchFamily="18" charset="0"/>
                          <a:ea typeface="+mn-ea"/>
                          <a:cs typeface="Times New Roman" pitchFamily="18" charset="0"/>
                        </a:rPr>
                        <a:t>б) состав продавцов или покупателей товара остался неизменным либо изменение состава продавцов или покупателей товара является незначительным;</a:t>
                      </a:r>
                    </a:p>
                    <a:p>
                      <a:r>
                        <a:rPr kumimoji="0" lang="ru-RU" sz="1400" b="0" kern="1200" dirty="0">
                          <a:solidFill>
                            <a:schemeClr val="dk1"/>
                          </a:solidFill>
                          <a:latin typeface="Times New Roman" pitchFamily="18" charset="0"/>
                          <a:ea typeface="+mn-ea"/>
                          <a:cs typeface="Times New Roman" pitchFamily="18" charset="0"/>
                        </a:rPr>
                        <a:t>в) условия обращения товара на товарном рынке, в том числе обусловленные мерами государственного регулирования, включая налогообложение, тарифное регулирование, остались неизменными или их изменение несоразмерно изменению цены товара;</a:t>
                      </a:r>
                    </a:p>
                    <a:p>
                      <a:endParaRPr lang="ru-RU" sz="1400" b="0" dirty="0">
                        <a:latin typeface="Times New Roman" pitchFamily="18" charset="0"/>
                        <a:cs typeface="Times New Roman" pitchFamily="18" charset="0"/>
                      </a:endParaRPr>
                    </a:p>
                  </a:txBody>
                  <a:tcPr/>
                </a:tc>
                <a:tc>
                  <a:txBody>
                    <a:bodyPr/>
                    <a:lstStyle/>
                    <a:p>
                      <a:r>
                        <a:rPr kumimoji="0" lang="ru-RU" sz="1400" b="0" kern="1200" dirty="0">
                          <a:solidFill>
                            <a:schemeClr val="dk1"/>
                          </a:solidFill>
                          <a:latin typeface="Times New Roman" pitchFamily="18" charset="0"/>
                          <a:ea typeface="+mn-ea"/>
                          <a:cs typeface="Times New Roman" pitchFamily="18" charset="0"/>
                        </a:rPr>
                        <a:t>2) путем поддержания или </a:t>
                      </a:r>
                      <a:r>
                        <a:rPr kumimoji="0" lang="ru-RU" sz="1400" b="0" kern="1200" dirty="0" err="1">
                          <a:solidFill>
                            <a:schemeClr val="dk1"/>
                          </a:solidFill>
                          <a:latin typeface="Times New Roman" pitchFamily="18" charset="0"/>
                          <a:ea typeface="+mn-ea"/>
                          <a:cs typeface="Times New Roman" pitchFamily="18" charset="0"/>
                        </a:rPr>
                        <a:t>неповышения</a:t>
                      </a:r>
                      <a:r>
                        <a:rPr kumimoji="0" lang="ru-RU" sz="1400" b="0" kern="1200" dirty="0">
                          <a:solidFill>
                            <a:schemeClr val="dk1"/>
                          </a:solidFill>
                          <a:latin typeface="Times New Roman" pitchFamily="18" charset="0"/>
                          <a:ea typeface="+mn-ea"/>
                          <a:cs typeface="Times New Roman" pitchFamily="18" charset="0"/>
                        </a:rPr>
                        <a:t> ранее установленной цены товара, если при этом выполняются в совокупности следующие условия:</a:t>
                      </a:r>
                    </a:p>
                    <a:p>
                      <a:r>
                        <a:rPr kumimoji="0" lang="ru-RU" sz="1400" b="0" kern="1200" dirty="0">
                          <a:solidFill>
                            <a:schemeClr val="dk1"/>
                          </a:solidFill>
                          <a:latin typeface="Times New Roman" pitchFamily="18" charset="0"/>
                          <a:ea typeface="+mn-ea"/>
                          <a:cs typeface="Times New Roman" pitchFamily="18" charset="0"/>
                        </a:rPr>
                        <a:t>а) расходы, необходимые для производства и реализации товара, существенно возросли;</a:t>
                      </a:r>
                    </a:p>
                    <a:p>
                      <a:r>
                        <a:rPr kumimoji="0" lang="ru-RU" sz="1400" b="0" kern="1200" dirty="0">
                          <a:solidFill>
                            <a:schemeClr val="dk1"/>
                          </a:solidFill>
                          <a:latin typeface="Times New Roman" pitchFamily="18" charset="0"/>
                          <a:ea typeface="+mn-ea"/>
                          <a:cs typeface="Times New Roman" pitchFamily="18" charset="0"/>
                        </a:rPr>
                        <a:t>б) состав продавцов или покупателей товара обусловливает возможность изменения цены товара в сторону увеличения;</a:t>
                      </a:r>
                    </a:p>
                    <a:p>
                      <a:r>
                        <a:rPr kumimoji="0" lang="ru-RU" sz="1400" b="0" kern="1200" dirty="0">
                          <a:solidFill>
                            <a:schemeClr val="dk1"/>
                          </a:solidFill>
                          <a:latin typeface="Times New Roman" pitchFamily="18" charset="0"/>
                          <a:ea typeface="+mn-ea"/>
                          <a:cs typeface="Times New Roman" pitchFamily="18" charset="0"/>
                        </a:rPr>
                        <a:t>в) условия обращения товара на товарном рынке, в том числе обусловленные мерами государственного регулирования, включая налогообложение, тарифное регулирование, обеспечивают возможность изменения цены товара в сторону увеличения.</a:t>
                      </a:r>
                    </a:p>
                    <a:p>
                      <a:endParaRPr lang="ru-RU" sz="1400" b="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620688"/>
            <a:ext cx="8229600" cy="1066800"/>
          </a:xfrm>
        </p:spPr>
        <p:txBody>
          <a:bodyPr>
            <a:normAutofit/>
          </a:bodyPr>
          <a:lstStyle/>
          <a:p>
            <a:pPr algn="ctr"/>
            <a:r>
              <a:rPr lang="ru-RU" sz="2000" dirty="0">
                <a:latin typeface="Times New Roman" pitchFamily="18" charset="0"/>
                <a:cs typeface="Times New Roman" pitchFamily="18" charset="0"/>
              </a:rPr>
              <a:t>Статья 8 - Согласованные действия хозяйствующих субъектов </a:t>
            </a:r>
          </a:p>
        </p:txBody>
      </p:sp>
      <p:sp>
        <p:nvSpPr>
          <p:cNvPr id="3" name="Содержимое 2"/>
          <p:cNvSpPr>
            <a:spLocks noGrp="1"/>
          </p:cNvSpPr>
          <p:nvPr>
            <p:ph idx="1"/>
          </p:nvPr>
        </p:nvSpPr>
        <p:spPr>
          <a:xfrm>
            <a:off x="395536" y="1628800"/>
            <a:ext cx="8291264" cy="3600400"/>
          </a:xfrm>
        </p:spPr>
        <p:txBody>
          <a:bodyPr>
            <a:normAutofit lnSpcReduction="10000"/>
          </a:bodyPr>
          <a:lstStyle/>
          <a:p>
            <a:pPr indent="256032">
              <a:buNone/>
            </a:pPr>
            <a:r>
              <a:rPr lang="ru-RU" sz="1500" dirty="0">
                <a:latin typeface="Times New Roman" pitchFamily="18" charset="0"/>
                <a:cs typeface="Times New Roman" pitchFamily="18" charset="0"/>
              </a:rPr>
              <a:t>В соответствии со ст. 8 данного ФЗ , представляют собой действия хозяйствующих субъектов на товарном рынке при отсутствии соглашения, удовлетворяющие совокупности следующих условий:</a:t>
            </a:r>
          </a:p>
          <a:p>
            <a:r>
              <a:rPr lang="ru-RU" sz="1500" dirty="0">
                <a:latin typeface="Times New Roman" pitchFamily="18" charset="0"/>
                <a:cs typeface="Times New Roman" pitchFamily="18" charset="0"/>
              </a:rPr>
              <a:t>1) результат таких действий соответствует интересам каждого из указанных хозяйствующих субъектов;</a:t>
            </a:r>
          </a:p>
          <a:p>
            <a:r>
              <a:rPr lang="ru-RU" sz="1500" dirty="0">
                <a:latin typeface="Times New Roman" pitchFamily="18" charset="0"/>
                <a:cs typeface="Times New Roman" pitchFamily="18" charset="0"/>
              </a:rPr>
              <a:t>2) действия заранее известны каждому из участвующих в них хозяйствующих субъектов в связи с публичным заявлением одного из них о совершении таких действий;</a:t>
            </a:r>
          </a:p>
          <a:p>
            <a:r>
              <a:rPr lang="ru-RU" sz="1500" dirty="0">
                <a:latin typeface="Times New Roman" pitchFamily="18" charset="0"/>
                <a:cs typeface="Times New Roman" pitchFamily="18" charset="0"/>
              </a:rPr>
              <a:t>3) действия каждого из указанных хозяйствующих субъектов вызваны действиями иных хозяйствующих субъектов, участвующих в согласованных действиях, и не являются следствием обстоятельств, в равной мере влияющих на все хозяйствующие субъекты на соответствующем товарном рынке. Такими обстоятельствами, в частности, могут быть изменение регулируемых тарифов, изменение цен на сырье, используемое для производства товара, изменение цен на товар на мировых товарных рынках, существенное изменение спроса на товар в течение не менее чем один год или в течение срока существования соответствующего товарного рынка, если этот срок составляет менее чем один год.</a:t>
            </a:r>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1066800"/>
          </a:xfrm>
        </p:spPr>
        <p:txBody>
          <a:bodyPr>
            <a:normAutofit/>
          </a:bodyPr>
          <a:lstStyle/>
          <a:p>
            <a:pPr algn="ctr"/>
            <a:r>
              <a:rPr lang="ru-RU" sz="2000" dirty="0">
                <a:latin typeface="Times New Roman" pitchFamily="18" charset="0"/>
                <a:cs typeface="Times New Roman" pitchFamily="18" charset="0"/>
              </a:rPr>
              <a:t>Статья 9 - Группой лиц признается совокупность физических лиц и (или) юридических лиц, соответствующих одному или нескольким признакам из следующих признаков:</a:t>
            </a:r>
          </a:p>
        </p:txBody>
      </p:sp>
      <p:sp>
        <p:nvSpPr>
          <p:cNvPr id="3" name="Содержимое 2"/>
          <p:cNvSpPr>
            <a:spLocks noGrp="1"/>
          </p:cNvSpPr>
          <p:nvPr>
            <p:ph idx="1"/>
          </p:nvPr>
        </p:nvSpPr>
        <p:spPr>
          <a:xfrm>
            <a:off x="179512" y="1916832"/>
            <a:ext cx="8856984" cy="4941168"/>
          </a:xfrm>
        </p:spPr>
        <p:txBody>
          <a:bodyPr>
            <a:normAutofit/>
          </a:bodyPr>
          <a:lstStyle/>
          <a:p>
            <a:r>
              <a:rPr lang="ru-RU" sz="1400" dirty="0">
                <a:latin typeface="Times New Roman" pitchFamily="18" charset="0"/>
                <a:cs typeface="Times New Roman" pitchFamily="18" charset="0"/>
              </a:rPr>
              <a:t>1) хозяйственное общество (товарищество, хозяйственное партнерство) и физическое лицо или юридическое лицо, если такое физическое лицо или такое юридическое лицо имеет в силу своего участия в этом хозяйственном обществе (товариществе, хозяйственном партнерстве) либо в соответствии с полномочиями, полученными, в том числе на основании письменного соглашения, от других лиц, более чем пятьдесят процентов общего количества голосов, приходящихся на голосующие акции (доли) в уставном (складочном) капитале этого хозяйственного общества (товарищества, хозяйственного партнерства);</a:t>
            </a:r>
          </a:p>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2) хозяйственное общество (товарищество, хозяйственное партнерство) и физическое лицо или юридическое лицо, если такое физическое лицо или такое юридическое лицо осуществляет функции единоличного исполнительного органа этого хозяйственного общества (товарищества, хозяйственного партнерства);</a:t>
            </a:r>
          </a:p>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3) хозяйственное общество (товарищество, хозяйственное партнерство) и физическое лицо или юридическое лицо, если такое физическое лицо или такое юридическое лицо на основании учредительных документов этого хозяйственного общества (товарищества, хозяйственного партнерства) или заключенного с этим хозяйственным обществом (товариществом, хозяйственным партнерством) договора вправе давать этому хозяйственному обществу (товариществу, хозяйственному партнерству) обязательные для исполнения указания;</a:t>
            </a:r>
          </a:p>
          <a:p>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4) хозяйственное общество (товарищество, хозяйственное партнерство), в котором более чем пятьдесят процентов количественного состава коллегиального исполнительного органа и (или) совета директоров (наблюдательного совета, совета фонда) составляют одни и те же физические лица;</a:t>
            </a:r>
          </a:p>
          <a:p>
            <a:endParaRPr lang="ru-RU" sz="1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509</TotalTime>
  <Words>5084</Words>
  <Application>Microsoft Office PowerPoint</Application>
  <PresentationFormat>Экран (4:3)</PresentationFormat>
  <Paragraphs>271</Paragraphs>
  <Slides>41</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41</vt:i4>
      </vt:variant>
    </vt:vector>
  </HeadingPairs>
  <TitlesOfParts>
    <vt:vector size="49" baseType="lpstr">
      <vt:lpstr>Arial</vt:lpstr>
      <vt:lpstr>Calibri</vt:lpstr>
      <vt:lpstr>Georgia</vt:lpstr>
      <vt:lpstr>Times New Roman</vt:lpstr>
      <vt:lpstr>Trebuchet MS</vt:lpstr>
      <vt:lpstr>Wingdings</vt:lpstr>
      <vt:lpstr>Wingdings 2</vt:lpstr>
      <vt:lpstr>Городская</vt:lpstr>
      <vt:lpstr>Анализ  Федерального закона  “О защите конкуренции”</vt:lpstr>
      <vt:lpstr>П. 7 ст.4 ФЗ “О защите конкуренции”:</vt:lpstr>
      <vt:lpstr> Глава 1. ОБЩИЕ ПОЛОЖЕНИЯ </vt:lpstr>
      <vt:lpstr>Презентация PowerPoint</vt:lpstr>
      <vt:lpstr>Статья 5 - Доминирующее положение</vt:lpstr>
      <vt:lpstr>Статья 6 - Монопольно высокая цена</vt:lpstr>
      <vt:lpstr>Статья 7 - Монопольно низкая цена</vt:lpstr>
      <vt:lpstr>Статья 8 - Согласованные действия хозяйствующих субъектов </vt:lpstr>
      <vt:lpstr>Статья 9 - Группой лиц признается совокупность физических лиц и (или) юридических лиц, соответствующих одному или нескольким признакам из следующих признаков:</vt:lpstr>
      <vt:lpstr>Презентация PowerPoint</vt:lpstr>
      <vt:lpstr>Глава 2.  Монополистическая деятельность. Недобросовестная конкуренция.  </vt:lpstr>
      <vt:lpstr>Недобросовестная конкуренция </vt:lpstr>
      <vt:lpstr> </vt:lpstr>
      <vt:lpstr>Презентация PowerPoint</vt:lpstr>
      <vt:lpstr>Статья 12. Допустимость “вертикальных”* соглашений </vt:lpstr>
      <vt:lpstr>Статья 13. Допустимость действий (бездействия), соглашений, согласованных действий, сделок, иных действий </vt:lpstr>
      <vt:lpstr>Глава 3. Запрет на ограничивающие конкуренцию акты, действия (бездействие), соглашения, согласованные действия федеральных органов исполнительной власти, органов государственной власти субъектов Российской Федерации, органов местного самоуправления, иных осуществляющих функции указанных органов или организаций, участвующих в предоставлении государственных или муниципальных услуг, а так же государственных внебюджетных фондов, Центрального банка Российской Федерации. </vt:lpstr>
      <vt:lpstr>Статья15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Благодарим за внимание! </vt:lpstr>
    </vt:vector>
  </TitlesOfParts>
  <Company>DG Win&amp;Soft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Анна</dc:creator>
  <cp:lastModifiedBy>User</cp:lastModifiedBy>
  <cp:revision>52</cp:revision>
  <dcterms:created xsi:type="dcterms:W3CDTF">2014-10-18T10:57:11Z</dcterms:created>
  <dcterms:modified xsi:type="dcterms:W3CDTF">2020-10-09T15:26:13Z</dcterms:modified>
</cp:coreProperties>
</file>