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4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8A38-DBDD-4A51-B691-5B9280840CEA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3564-C7C1-42B4-80CF-C8ECA0B79F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8A38-DBDD-4A51-B691-5B9280840CEA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3564-C7C1-42B4-80CF-C8ECA0B79F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8A38-DBDD-4A51-B691-5B9280840CEA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3564-C7C1-42B4-80CF-C8ECA0B79F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8A38-DBDD-4A51-B691-5B9280840CEA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3564-C7C1-42B4-80CF-C8ECA0B79F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8A38-DBDD-4A51-B691-5B9280840CEA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3564-C7C1-42B4-80CF-C8ECA0B79F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8A38-DBDD-4A51-B691-5B9280840CEA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3564-C7C1-42B4-80CF-C8ECA0B79F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8A38-DBDD-4A51-B691-5B9280840CEA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3564-C7C1-42B4-80CF-C8ECA0B79F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8A38-DBDD-4A51-B691-5B9280840CEA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3564-C7C1-42B4-80CF-C8ECA0B79F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8A38-DBDD-4A51-B691-5B9280840CEA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3564-C7C1-42B4-80CF-C8ECA0B79F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8A38-DBDD-4A51-B691-5B9280840CEA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3564-C7C1-42B4-80CF-C8ECA0B79F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8A38-DBDD-4A51-B691-5B9280840CEA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3564-C7C1-42B4-80CF-C8ECA0B79F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98A38-DBDD-4A51-B691-5B9280840CEA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93564-C7C1-42B4-80CF-C8ECA0B79F3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Инструментальное программное обеспечение и виртуальные системы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800" i="1" dirty="0" smtClean="0"/>
              <a:t>Компиляция и сборка программного обеспечения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pSp>
        <p:nvGrpSpPr>
          <p:cNvPr id="4" name="Группа 6"/>
          <p:cNvGrpSpPr>
            <a:grpSpLocks/>
          </p:cNvGrpSpPr>
          <p:nvPr/>
        </p:nvGrpSpPr>
        <p:grpSpPr bwMode="auto">
          <a:xfrm>
            <a:off x="107950" y="116632"/>
            <a:ext cx="1439863" cy="1584325"/>
            <a:chOff x="107504" y="116632"/>
            <a:chExt cx="1440160" cy="1584176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07504" y="116632"/>
              <a:ext cx="0" cy="1584176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107504" y="116632"/>
              <a:ext cx="144016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Группа 9"/>
          <p:cNvGrpSpPr>
            <a:grpSpLocks/>
          </p:cNvGrpSpPr>
          <p:nvPr/>
        </p:nvGrpSpPr>
        <p:grpSpPr bwMode="auto">
          <a:xfrm rot="10800000">
            <a:off x="7596188" y="5084763"/>
            <a:ext cx="1439862" cy="1584325"/>
            <a:chOff x="107504" y="116632"/>
            <a:chExt cx="1440160" cy="1584176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>
              <a:off x="102740" y="116632"/>
              <a:ext cx="0" cy="1584176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107504" y="116632"/>
              <a:ext cx="144016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dirty="0" smtClean="0"/>
              <a:t>Инструментальное программное обеспечение</a:t>
            </a: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>
              <a:buNone/>
            </a:pPr>
            <a:r>
              <a:rPr lang="ru-RU" sz="2900" dirty="0" smtClean="0"/>
              <a:t>Инструментальное программное обеспечение </a:t>
            </a:r>
            <a:r>
              <a:rPr lang="ru-RU" sz="2900" dirty="0" smtClean="0"/>
              <a:t>–программные </a:t>
            </a:r>
            <a:r>
              <a:rPr lang="ru-RU" sz="2900" dirty="0" smtClean="0"/>
              <a:t>средства,</a:t>
            </a:r>
            <a:r>
              <a:rPr lang="ru-RU" sz="2900" dirty="0"/>
              <a:t> </a:t>
            </a:r>
            <a:r>
              <a:rPr lang="ru-RU" sz="2900" dirty="0" smtClean="0"/>
              <a:t>предназначенные </a:t>
            </a:r>
            <a:r>
              <a:rPr lang="ru-RU" sz="2900" dirty="0"/>
              <a:t>для использования в ходе проектирования, разработки и сопровождения компьютерных </a:t>
            </a:r>
            <a:r>
              <a:rPr lang="ru-RU" sz="2900" dirty="0" smtClean="0"/>
              <a:t>программ.</a:t>
            </a:r>
          </a:p>
          <a:p>
            <a:pPr>
              <a:buNone/>
            </a:pPr>
            <a:r>
              <a:rPr lang="ru-RU" sz="2900" dirty="0" smtClean="0"/>
              <a:t>     Т.е. </a:t>
            </a:r>
            <a:r>
              <a:rPr lang="ru-RU" sz="2900" dirty="0" smtClean="0"/>
              <a:t> </a:t>
            </a:r>
            <a:r>
              <a:rPr lang="ru-RU" sz="2900" smtClean="0"/>
              <a:t>создание программного обеспечения при </a:t>
            </a:r>
            <a:r>
              <a:rPr lang="ru-RU" sz="2900" dirty="0" smtClean="0"/>
              <a:t>помощи разнообразных средств программирования </a:t>
            </a:r>
            <a:r>
              <a:rPr lang="ru-RU" sz="2900" smtClean="0"/>
              <a:t>(</a:t>
            </a:r>
            <a:r>
              <a:rPr lang="ru-RU" sz="2900" smtClean="0"/>
              <a:t>сред </a:t>
            </a:r>
            <a:r>
              <a:rPr lang="ru-RU" sz="2900" dirty="0" smtClean="0"/>
              <a:t>разработки</a:t>
            </a:r>
            <a:r>
              <a:rPr lang="ru-RU" sz="2900" smtClean="0"/>
              <a:t>, </a:t>
            </a:r>
            <a:r>
              <a:rPr lang="ru-RU" sz="2900" smtClean="0"/>
              <a:t>компиляторов, отладчиков </a:t>
            </a:r>
            <a:r>
              <a:rPr lang="ru-RU" sz="2900" dirty="0" smtClean="0"/>
              <a:t>и т. д.), совокупность которых называется инструментальным программным обеспечением. </a:t>
            </a:r>
          </a:p>
          <a:p>
            <a:pPr>
              <a:buNone/>
            </a:pPr>
            <a:endParaRPr lang="ru-RU" dirty="0"/>
          </a:p>
          <a:p>
            <a:r>
              <a:rPr lang="ru-RU" sz="2000" dirty="0" smtClean="0"/>
              <a:t>Пример сред разработки</a:t>
            </a:r>
            <a:r>
              <a:rPr lang="en-US" sz="2000" dirty="0" smtClean="0"/>
              <a:t>: Visual Studio, </a:t>
            </a:r>
            <a:r>
              <a:rPr lang="en-US" sz="2000" dirty="0" err="1" smtClean="0"/>
              <a:t>QTCreator</a:t>
            </a:r>
            <a:r>
              <a:rPr lang="en-US" sz="2000" dirty="0" smtClean="0"/>
              <a:t>, Eclipse, </a:t>
            </a:r>
            <a:r>
              <a:rPr lang="en-US" sz="2000" dirty="0" err="1" smtClean="0"/>
              <a:t>NetBeans</a:t>
            </a:r>
            <a:r>
              <a:rPr lang="en-US" sz="2000" dirty="0" smtClean="0"/>
              <a:t>, </a:t>
            </a:r>
            <a:r>
              <a:rPr lang="en-US" sz="2000" dirty="0" err="1" smtClean="0"/>
              <a:t>Xcode</a:t>
            </a:r>
            <a:endParaRPr lang="ru-RU" sz="2000" dirty="0" smtClean="0"/>
          </a:p>
          <a:p>
            <a:r>
              <a:rPr lang="ru-RU" sz="2000" dirty="0" smtClean="0"/>
              <a:t>Пример компиляторов </a:t>
            </a:r>
            <a:r>
              <a:rPr lang="en-US" sz="2000" dirty="0" smtClean="0"/>
              <a:t>C/C++: </a:t>
            </a:r>
            <a:r>
              <a:rPr lang="ru-RU" sz="2000" dirty="0" smtClean="0"/>
              <a:t>компилятор </a:t>
            </a:r>
            <a:r>
              <a:rPr lang="ru-RU" sz="2000" dirty="0" err="1" smtClean="0"/>
              <a:t>Microsoft</a:t>
            </a:r>
            <a:r>
              <a:rPr lang="ru-RU" sz="2000" dirty="0" smtClean="0"/>
              <a:t> (в составе </a:t>
            </a:r>
            <a:r>
              <a:rPr lang="ru-RU" sz="2000" dirty="0" err="1" smtClean="0"/>
              <a:t>Visual</a:t>
            </a:r>
            <a:r>
              <a:rPr lang="ru-RU" sz="2000" dirty="0" smtClean="0"/>
              <a:t> </a:t>
            </a:r>
            <a:r>
              <a:rPr lang="ru-RU" sz="2000" dirty="0" err="1" smtClean="0"/>
              <a:t>Studio</a:t>
            </a:r>
            <a:r>
              <a:rPr lang="ru-RU" sz="2000" dirty="0" smtClean="0"/>
              <a:t>)</a:t>
            </a:r>
            <a:r>
              <a:rPr lang="en-US" sz="2000" dirty="0" smtClean="0"/>
              <a:t>, GCC (GNU Compiler Collection), Borland C++ compiler, Intel </a:t>
            </a:r>
            <a:r>
              <a:rPr lang="en-US" sz="2000" dirty="0" err="1" smtClean="0"/>
              <a:t>c++</a:t>
            </a:r>
            <a:r>
              <a:rPr lang="en-US" sz="2000" dirty="0" smtClean="0"/>
              <a:t> compiler, eclipse </a:t>
            </a:r>
            <a:r>
              <a:rPr lang="en-US" sz="2000" dirty="0" err="1" smtClean="0"/>
              <a:t>cdt</a:t>
            </a:r>
            <a:endParaRPr lang="ru-RU" sz="2000" dirty="0" smtClean="0"/>
          </a:p>
        </p:txBody>
      </p:sp>
      <p:grpSp>
        <p:nvGrpSpPr>
          <p:cNvPr id="10" name="Группа 6"/>
          <p:cNvGrpSpPr>
            <a:grpSpLocks/>
          </p:cNvGrpSpPr>
          <p:nvPr/>
        </p:nvGrpSpPr>
        <p:grpSpPr bwMode="auto">
          <a:xfrm>
            <a:off x="107950" y="116632"/>
            <a:ext cx="1439863" cy="1584325"/>
            <a:chOff x="107504" y="116632"/>
            <a:chExt cx="1440160" cy="1584176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>
              <a:off x="107504" y="116632"/>
              <a:ext cx="0" cy="1584176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107504" y="116632"/>
              <a:ext cx="144016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Группа 9"/>
          <p:cNvGrpSpPr>
            <a:grpSpLocks/>
          </p:cNvGrpSpPr>
          <p:nvPr/>
        </p:nvGrpSpPr>
        <p:grpSpPr bwMode="auto">
          <a:xfrm rot="10800000">
            <a:off x="7596188" y="5084763"/>
            <a:ext cx="1439862" cy="1584325"/>
            <a:chOff x="107504" y="116632"/>
            <a:chExt cx="1440160" cy="1584176"/>
          </a:xfrm>
        </p:grpSpPr>
        <p:cxnSp>
          <p:nvCxnSpPr>
            <p:cNvPr id="14" name="Прямая соединительная линия 13"/>
            <p:cNvCxnSpPr/>
            <p:nvPr/>
          </p:nvCxnSpPr>
          <p:spPr>
            <a:xfrm>
              <a:off x="102740" y="116632"/>
              <a:ext cx="0" cy="1584176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>
              <a:off x="107504" y="116632"/>
              <a:ext cx="144016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Компиляция и сборка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500" dirty="0" smtClean="0"/>
              <a:t>Компиляция — трансляция программы, составленной на исходном языке высокого уровня, в эквивалентную программу на низкоуровневом языке, близком машинному коду </a:t>
            </a:r>
          </a:p>
          <a:p>
            <a:endParaRPr lang="ru-RU" sz="2500" dirty="0" smtClean="0"/>
          </a:p>
          <a:p>
            <a:r>
              <a:rPr lang="ru-RU" sz="2500" dirty="0" smtClean="0"/>
              <a:t>Сборка – процесс получения информационного продукта</a:t>
            </a:r>
          </a:p>
          <a:p>
            <a:pPr>
              <a:buNone/>
            </a:pPr>
            <a:endParaRPr lang="ru-RU" dirty="0"/>
          </a:p>
        </p:txBody>
      </p:sp>
      <p:grpSp>
        <p:nvGrpSpPr>
          <p:cNvPr id="10" name="Группа 6"/>
          <p:cNvGrpSpPr>
            <a:grpSpLocks/>
          </p:cNvGrpSpPr>
          <p:nvPr/>
        </p:nvGrpSpPr>
        <p:grpSpPr bwMode="auto">
          <a:xfrm>
            <a:off x="107950" y="116632"/>
            <a:ext cx="1439863" cy="1584325"/>
            <a:chOff x="107504" y="116632"/>
            <a:chExt cx="1440160" cy="1584176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>
              <a:off x="107504" y="116632"/>
              <a:ext cx="0" cy="1584176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107504" y="116632"/>
              <a:ext cx="144016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Группа 9"/>
          <p:cNvGrpSpPr>
            <a:grpSpLocks/>
          </p:cNvGrpSpPr>
          <p:nvPr/>
        </p:nvGrpSpPr>
        <p:grpSpPr bwMode="auto">
          <a:xfrm rot="10800000">
            <a:off x="7596188" y="5084763"/>
            <a:ext cx="1439862" cy="1584325"/>
            <a:chOff x="107504" y="116632"/>
            <a:chExt cx="1440160" cy="1584176"/>
          </a:xfrm>
        </p:grpSpPr>
        <p:cxnSp>
          <p:nvCxnSpPr>
            <p:cNvPr id="14" name="Прямая соединительная линия 13"/>
            <p:cNvCxnSpPr/>
            <p:nvPr/>
          </p:nvCxnSpPr>
          <p:spPr>
            <a:xfrm>
              <a:off x="102740" y="116632"/>
              <a:ext cx="0" cy="1584176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>
              <a:off x="107504" y="116632"/>
              <a:ext cx="144016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70682" y="908720"/>
            <a:ext cx="6697662" cy="5494337"/>
          </a:xfrm>
          <a:noFill/>
        </p:spPr>
      </p:pic>
      <p:grpSp>
        <p:nvGrpSpPr>
          <p:cNvPr id="4" name="Группа 6"/>
          <p:cNvGrpSpPr>
            <a:grpSpLocks/>
          </p:cNvGrpSpPr>
          <p:nvPr/>
        </p:nvGrpSpPr>
        <p:grpSpPr bwMode="auto">
          <a:xfrm>
            <a:off x="107950" y="116632"/>
            <a:ext cx="1439863" cy="1584325"/>
            <a:chOff x="107504" y="116632"/>
            <a:chExt cx="1440160" cy="1584176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07504" y="116632"/>
              <a:ext cx="0" cy="1584176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107504" y="116632"/>
              <a:ext cx="144016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Группа 9"/>
          <p:cNvGrpSpPr>
            <a:grpSpLocks/>
          </p:cNvGrpSpPr>
          <p:nvPr/>
        </p:nvGrpSpPr>
        <p:grpSpPr bwMode="auto">
          <a:xfrm rot="10800000">
            <a:off x="7596188" y="5084763"/>
            <a:ext cx="1439862" cy="1584325"/>
            <a:chOff x="107504" y="116632"/>
            <a:chExt cx="1440160" cy="1584176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>
              <a:off x="102740" y="116632"/>
              <a:ext cx="0" cy="1584176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107504" y="116632"/>
              <a:ext cx="144016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4000" dirty="0" smtClean="0"/>
              <a:t>Структура компилятора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5760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Структура компилятора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Процесс </a:t>
            </a:r>
            <a:r>
              <a:rPr lang="ru-RU" dirty="0"/>
              <a:t>компиляции состоит из следующих этапов:</a:t>
            </a:r>
          </a:p>
          <a:p>
            <a:r>
              <a:rPr lang="ru-RU" dirty="0"/>
              <a:t>Лексический анализ. На этом этапе последовательность символов исходного файла преобразуется в последовательность лексем.</a:t>
            </a:r>
          </a:p>
          <a:p>
            <a:r>
              <a:rPr lang="ru-RU" dirty="0"/>
              <a:t>Синтаксический (грамматический) анализ. Последовательность лексем преобразуется в дерево разбора.</a:t>
            </a:r>
          </a:p>
          <a:p>
            <a:r>
              <a:rPr lang="ru-RU" dirty="0"/>
              <a:t>Семантический анализ. Дерево разбора обрабатывается с целью установления его семантики (смысла) — например, привязка идентификаторов к их декларациям, типам, проверка совместимости, определение типов выражений и т. д. Результат обычно называется «промежуточным представлением/кодом», и может быть дополненным деревом разбора, новым деревом, абстрактным набором команд или чем-то ещё, удобным для дальнейшей обработки.</a:t>
            </a:r>
          </a:p>
          <a:p>
            <a:r>
              <a:rPr lang="ru-RU" dirty="0"/>
              <a:t>Оптимизация. Выполняется удаление излишних конструкций и упрощение кода с сохранением его смысла. Оптимизация может быть на разных уровнях и этапах — например, над промежуточным кодом или над конечным машинным кодом.</a:t>
            </a:r>
          </a:p>
          <a:p>
            <a:r>
              <a:rPr lang="ru-RU" dirty="0"/>
              <a:t>Генерация кода. Из промежуточного представления порождается код на целевом языке.</a:t>
            </a:r>
          </a:p>
          <a:p>
            <a:endParaRPr lang="ru-RU" dirty="0"/>
          </a:p>
        </p:txBody>
      </p:sp>
      <p:grpSp>
        <p:nvGrpSpPr>
          <p:cNvPr id="4" name="Группа 6"/>
          <p:cNvGrpSpPr>
            <a:grpSpLocks/>
          </p:cNvGrpSpPr>
          <p:nvPr/>
        </p:nvGrpSpPr>
        <p:grpSpPr bwMode="auto">
          <a:xfrm>
            <a:off x="107950" y="116632"/>
            <a:ext cx="1439863" cy="1584325"/>
            <a:chOff x="107504" y="116632"/>
            <a:chExt cx="1440160" cy="1584176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07504" y="116632"/>
              <a:ext cx="0" cy="1584176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107504" y="116632"/>
              <a:ext cx="144016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Группа 9"/>
          <p:cNvGrpSpPr>
            <a:grpSpLocks/>
          </p:cNvGrpSpPr>
          <p:nvPr/>
        </p:nvGrpSpPr>
        <p:grpSpPr bwMode="auto">
          <a:xfrm rot="10800000">
            <a:off x="7596188" y="5084763"/>
            <a:ext cx="1439862" cy="1584325"/>
            <a:chOff x="107504" y="116632"/>
            <a:chExt cx="1440160" cy="1584176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>
              <a:off x="102740" y="116632"/>
              <a:ext cx="0" cy="1584176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107504" y="116632"/>
              <a:ext cx="144016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Таблицы идентификаторов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07293"/>
            <a:ext cx="8229600" cy="4525963"/>
          </a:xfrm>
        </p:spPr>
        <p:txBody>
          <a:bodyPr>
            <a:normAutofit fontScale="25000" lnSpcReduction="20000"/>
          </a:bodyPr>
          <a:lstStyle/>
          <a:p>
            <a:r>
              <a:rPr lang="ru-RU" sz="6000" dirty="0" smtClean="0"/>
              <a:t>При </a:t>
            </a:r>
            <a:r>
              <a:rPr lang="ru-RU" sz="6000" dirty="0"/>
              <a:t>проведении лексического, семантического, синтаксического анализов, генерации кода и оптимизации результирующей программы компилятор должен оперировать характеристиками основных элементов исходной программы – переменных, констант, функций и других лексических единиц входного языка.</a:t>
            </a:r>
          </a:p>
          <a:p>
            <a:r>
              <a:rPr lang="ru-RU" sz="6000" dirty="0"/>
              <a:t>Набор характеристик, соответствующий каждому элементу исходной программы, зависит от типа этого элемента, от его смысла (семантики) и, соответственно, от той роли, которую он исполняет в исходной и результирующей программах. Но есть типовые характеристики, которые чаще всего присущи тем или иным элементам исходной программы. Например для переменной – это ее тип и адрес ячейки памяти, для константы – ее значение, для функции – количество и типы формальных аргументов, тип возвращаемого результата, адрес вызова кода функции.</a:t>
            </a:r>
          </a:p>
          <a:p>
            <a:r>
              <a:rPr lang="ru-RU" sz="6000" dirty="0"/>
              <a:t>Главной характеристикой любого элемента исходной программы является его имя. Имя каждого элемента должно быть уникальным. Многие современные языки программирования допускают совпадения </a:t>
            </a:r>
            <a:r>
              <a:rPr lang="ru-RU" sz="6000" dirty="0" smtClean="0"/>
              <a:t>имен </a:t>
            </a:r>
            <a:r>
              <a:rPr lang="ru-RU" sz="6000" dirty="0"/>
              <a:t>переменных и функций в зависимости от их области видимости и других условий исходной программы. В этом случае уникальность имен должен обеспечивать сам компилятор, здесь же будем считать, что имена элементов исходной программы всегда являются уникальными.</a:t>
            </a:r>
          </a:p>
          <a:p>
            <a:r>
              <a:rPr lang="ru-RU" sz="6000" dirty="0"/>
              <a:t>Таким образом, задача компилятора заключается в том, чтобы хранить некоторую информацию, связанную с каждым элементом исходной программы, и иметь доступ к этой информации по имени элемента. Для решения этой задачи компилятор организует специальные хранилища данных, называемые таблицами </a:t>
            </a:r>
            <a:r>
              <a:rPr lang="ru-RU" sz="6000" dirty="0" smtClean="0"/>
              <a:t>идентификаторов</a:t>
            </a:r>
            <a:r>
              <a:rPr lang="ru-RU" sz="6000" dirty="0"/>
              <a:t>.</a:t>
            </a:r>
            <a:endParaRPr lang="en-US" sz="6000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en-US" dirty="0"/>
          </a:p>
          <a:p>
            <a:r>
              <a:rPr lang="ru-RU" sz="4800" dirty="0" smtClean="0"/>
              <a:t>Информация об </a:t>
            </a:r>
            <a:r>
              <a:rPr lang="ru-RU" sz="4800" b="1" dirty="0" smtClean="0"/>
              <a:t>Организации таблиц идентификаторов </a:t>
            </a:r>
            <a:r>
              <a:rPr lang="ru-RU" sz="4800" dirty="0" smtClean="0"/>
              <a:t>содержится в приложенном файле №1</a:t>
            </a:r>
            <a:endParaRPr lang="ru-RU" sz="4800" dirty="0"/>
          </a:p>
        </p:txBody>
      </p:sp>
      <p:grpSp>
        <p:nvGrpSpPr>
          <p:cNvPr id="4" name="Группа 6"/>
          <p:cNvGrpSpPr>
            <a:grpSpLocks/>
          </p:cNvGrpSpPr>
          <p:nvPr/>
        </p:nvGrpSpPr>
        <p:grpSpPr bwMode="auto">
          <a:xfrm>
            <a:off x="107950" y="116632"/>
            <a:ext cx="1439863" cy="1584325"/>
            <a:chOff x="107504" y="116632"/>
            <a:chExt cx="1440160" cy="1584176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07504" y="116632"/>
              <a:ext cx="0" cy="1584176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107504" y="116632"/>
              <a:ext cx="144016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Группа 9"/>
          <p:cNvGrpSpPr>
            <a:grpSpLocks/>
          </p:cNvGrpSpPr>
          <p:nvPr/>
        </p:nvGrpSpPr>
        <p:grpSpPr bwMode="auto">
          <a:xfrm rot="10800000">
            <a:off x="7596188" y="5084763"/>
            <a:ext cx="1439862" cy="1584325"/>
            <a:chOff x="107504" y="116632"/>
            <a:chExt cx="1440160" cy="1584176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>
              <a:off x="102740" y="116632"/>
              <a:ext cx="0" cy="1584176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107504" y="116632"/>
              <a:ext cx="144016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Генерация кода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1309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500" dirty="0">
                <a:cs typeface="Times New Roman" pitchFamily="18" charset="0"/>
              </a:rPr>
              <a:t>Генерация объектного кода – это перевод компилятором внутреннего представления исходной программы в результирующую объектную программу на языке ассемблера или непосредственно на машинном языке (машинных кодах). Генерация объектного кода выполняется после того, как выполнен синтаксический анализ программы и все необходимые действия по подготовке к генерации кода: распределено адресное пространство под функции и переменные, проверено соответствие имен и типов переменных, констант и функций в синтаксических конструкциях исходной программы и т.д. Внутреннее представление программы может иметь любую структуру в зависимости от реализации компилятора, в то время как результирующая программа всегда представляет собой линейную последовательность команд. Поэтому генерация объектного кода (объектной программы) в любом случае должна выполнять действия, связанные с преобразованием сложных синтаксических структур в линейные цепочки. Генерацию кода можно считать функцией, определенной на синтаксическом дереве, построенном в результате синтаксического анализа, и на информации, содержащейся в таблице идентификаторов</a:t>
            </a:r>
            <a:r>
              <a:rPr lang="ru-RU" sz="1500" dirty="0" smtClean="0"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sz="1500" dirty="0">
              <a:cs typeface="Times New Roman" pitchFamily="18" charset="0"/>
            </a:endParaRPr>
          </a:p>
          <a:p>
            <a:pPr>
              <a:buNone/>
            </a:pPr>
            <a:endParaRPr lang="ru-RU" sz="1500" dirty="0" smtClean="0">
              <a:cs typeface="Times New Roman" pitchFamily="18" charset="0"/>
            </a:endParaRPr>
          </a:p>
          <a:p>
            <a:pPr>
              <a:buNone/>
            </a:pPr>
            <a:endParaRPr lang="ru-RU" sz="1500" dirty="0" smtClean="0">
              <a:cs typeface="Times New Roman" pitchFamily="18" charset="0"/>
            </a:endParaRPr>
          </a:p>
          <a:p>
            <a:pPr>
              <a:buNone/>
            </a:pPr>
            <a:endParaRPr lang="ru-RU" sz="1500" dirty="0">
              <a:cs typeface="Times New Roman" pitchFamily="18" charset="0"/>
            </a:endParaRPr>
          </a:p>
          <a:p>
            <a:pPr>
              <a:buNone/>
            </a:pPr>
            <a:endParaRPr lang="ru-RU" sz="1500" dirty="0">
              <a:cs typeface="Times New Roman" pitchFamily="18" charset="0"/>
            </a:endParaRPr>
          </a:p>
          <a:p>
            <a:r>
              <a:rPr lang="ru-RU" sz="1200" dirty="0" smtClean="0">
                <a:cs typeface="Times New Roman" pitchFamily="18" charset="0"/>
              </a:rPr>
              <a:t>Информация о </a:t>
            </a:r>
            <a:r>
              <a:rPr lang="ru-RU" sz="1200" b="1" dirty="0" smtClean="0">
                <a:cs typeface="Times New Roman" pitchFamily="18" charset="0"/>
              </a:rPr>
              <a:t>Общем алгоритме генерации и оптимизации кода </a:t>
            </a:r>
            <a:r>
              <a:rPr lang="ru-RU" sz="1200" dirty="0" smtClean="0">
                <a:cs typeface="Times New Roman" pitchFamily="18" charset="0"/>
              </a:rPr>
              <a:t>содержится в приложенном файле №2</a:t>
            </a:r>
          </a:p>
          <a:p>
            <a:endParaRPr lang="ru-RU" sz="15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Группа 6"/>
          <p:cNvGrpSpPr>
            <a:grpSpLocks/>
          </p:cNvGrpSpPr>
          <p:nvPr/>
        </p:nvGrpSpPr>
        <p:grpSpPr bwMode="auto">
          <a:xfrm>
            <a:off x="107950" y="116632"/>
            <a:ext cx="1439863" cy="1584325"/>
            <a:chOff x="107504" y="116632"/>
            <a:chExt cx="1440160" cy="1584176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07504" y="116632"/>
              <a:ext cx="0" cy="1584176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107504" y="116632"/>
              <a:ext cx="144016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Группа 9"/>
          <p:cNvGrpSpPr>
            <a:grpSpLocks/>
          </p:cNvGrpSpPr>
          <p:nvPr/>
        </p:nvGrpSpPr>
        <p:grpSpPr bwMode="auto">
          <a:xfrm rot="10800000">
            <a:off x="7596188" y="5084763"/>
            <a:ext cx="1439862" cy="1584325"/>
            <a:chOff x="107504" y="116632"/>
            <a:chExt cx="1440160" cy="1584176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>
              <a:off x="102740" y="116632"/>
              <a:ext cx="0" cy="1584176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107504" y="116632"/>
              <a:ext cx="144016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Оптимизация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07293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400" dirty="0"/>
              <a:t>Оптимизация программы – это обработка, связанная с переупорядочиванием и изменением операций в компилируемой программе с целью получения более эффективной результирующей объектной программы. Оптимизация выполняется на этапах подготовки к генерации и непосредственно при генерации объектного кода. В качестве показателей эффективности результирующий программы можно использовать два критерия: объем памяти, необходимый для выполнения результирующей программы, и скорость выполнения (</a:t>
            </a:r>
            <a:r>
              <a:rPr lang="ru-RU" sz="1400" dirty="0" smtClean="0"/>
              <a:t>быстродействие</a:t>
            </a:r>
            <a:r>
              <a:rPr lang="ru-RU" sz="1400" dirty="0"/>
              <a:t>) </a:t>
            </a:r>
            <a:r>
              <a:rPr lang="ru-RU" sz="1400" dirty="0" smtClean="0"/>
              <a:t>программы.</a:t>
            </a:r>
          </a:p>
          <a:p>
            <a:pPr>
              <a:buNone/>
            </a:pPr>
            <a:endParaRPr lang="ru-RU" sz="400" b="1" dirty="0" smtClean="0"/>
          </a:p>
          <a:p>
            <a:pPr>
              <a:buNone/>
            </a:pPr>
            <a:r>
              <a:rPr lang="ru-RU" sz="1400" b="1" dirty="0" smtClean="0"/>
              <a:t>Оптимизация </a:t>
            </a:r>
            <a:r>
              <a:rPr lang="ru-RU" sz="1400" b="1" dirty="0"/>
              <a:t>может выполняться для следующих типовых синтаксических конструкции:</a:t>
            </a:r>
            <a:endParaRPr lang="ru-RU" sz="1400" dirty="0"/>
          </a:p>
          <a:p>
            <a:r>
              <a:rPr lang="ru-RU" sz="1400" dirty="0" smtClean="0"/>
              <a:t>линейных </a:t>
            </a:r>
            <a:r>
              <a:rPr lang="ru-RU" sz="1400" dirty="0"/>
              <a:t>участков программы;</a:t>
            </a:r>
          </a:p>
          <a:p>
            <a:r>
              <a:rPr lang="ru-RU" sz="1400" dirty="0" smtClean="0"/>
              <a:t>логических </a:t>
            </a:r>
            <a:r>
              <a:rPr lang="ru-RU" sz="1400" dirty="0"/>
              <a:t>выражений; </a:t>
            </a:r>
          </a:p>
          <a:p>
            <a:r>
              <a:rPr lang="ru-RU" sz="1400" dirty="0" smtClean="0"/>
              <a:t>циклов</a:t>
            </a:r>
            <a:r>
              <a:rPr lang="ru-RU" sz="1400" dirty="0"/>
              <a:t>; </a:t>
            </a:r>
          </a:p>
          <a:p>
            <a:r>
              <a:rPr lang="ru-RU" sz="1400" dirty="0" smtClean="0"/>
              <a:t>вызовов </a:t>
            </a:r>
            <a:r>
              <a:rPr lang="ru-RU" sz="1400" dirty="0"/>
              <a:t>процедур и функций; </a:t>
            </a:r>
          </a:p>
          <a:p>
            <a:r>
              <a:rPr lang="ru-RU" sz="1400" dirty="0" smtClean="0"/>
              <a:t>других </a:t>
            </a:r>
            <a:r>
              <a:rPr lang="ru-RU" sz="1400" dirty="0"/>
              <a:t>конструкции входного </a:t>
            </a:r>
            <a:r>
              <a:rPr lang="ru-RU" sz="1400" dirty="0" smtClean="0"/>
              <a:t>языка.</a:t>
            </a:r>
            <a:endParaRPr lang="ru-RU" sz="1400" dirty="0"/>
          </a:p>
          <a:p>
            <a:pPr>
              <a:buNone/>
            </a:pPr>
            <a:endParaRPr lang="ru-RU" sz="400" b="1" dirty="0" smtClean="0"/>
          </a:p>
          <a:p>
            <a:pPr>
              <a:buNone/>
            </a:pPr>
            <a:r>
              <a:rPr lang="ru-RU" sz="1400" b="1" dirty="0" smtClean="0"/>
              <a:t>Для </a:t>
            </a:r>
            <a:r>
              <a:rPr lang="ru-RU" sz="1400" b="1" dirty="0"/>
              <a:t>операций, составляющих линейный участок программы, могут применяться следующие виды оптимизирующих преобразований: </a:t>
            </a:r>
            <a:endParaRPr lang="ru-RU" sz="1400" dirty="0"/>
          </a:p>
          <a:p>
            <a:r>
              <a:rPr lang="ru-RU" sz="1400" dirty="0" smtClean="0"/>
              <a:t>удаление </a:t>
            </a:r>
            <a:r>
              <a:rPr lang="ru-RU" sz="1400" dirty="0"/>
              <a:t>бесполезных присваиваний;</a:t>
            </a:r>
          </a:p>
          <a:p>
            <a:r>
              <a:rPr lang="ru-RU" sz="1400" dirty="0" smtClean="0"/>
              <a:t>исключение </a:t>
            </a:r>
            <a:r>
              <a:rPr lang="ru-RU" sz="1400" dirty="0"/>
              <a:t>избыточных вычислений (лишних операций); </a:t>
            </a:r>
          </a:p>
          <a:p>
            <a:r>
              <a:rPr lang="ru-RU" sz="1400" dirty="0" smtClean="0"/>
              <a:t>свертка </a:t>
            </a:r>
            <a:r>
              <a:rPr lang="ru-RU" sz="1400" dirty="0"/>
              <a:t>операций объектного кода; </a:t>
            </a:r>
          </a:p>
          <a:p>
            <a:r>
              <a:rPr lang="ru-RU" sz="1400" dirty="0" smtClean="0"/>
              <a:t>перестановка </a:t>
            </a:r>
            <a:r>
              <a:rPr lang="ru-RU" sz="1400" dirty="0"/>
              <a:t>операций; </a:t>
            </a:r>
          </a:p>
          <a:p>
            <a:r>
              <a:rPr lang="ru-RU" sz="1400" dirty="0" smtClean="0"/>
              <a:t>арифметические преобразования.</a:t>
            </a:r>
          </a:p>
          <a:p>
            <a:endParaRPr lang="ru-RU" sz="1400" dirty="0"/>
          </a:p>
          <a:p>
            <a:r>
              <a:rPr lang="ru-RU" sz="1200" dirty="0" smtClean="0"/>
              <a:t>Развернутая информация об </a:t>
            </a:r>
            <a:r>
              <a:rPr lang="ru-RU" sz="1200" b="1" dirty="0" smtClean="0"/>
              <a:t>Оптимизации кода </a:t>
            </a:r>
            <a:r>
              <a:rPr lang="ru-RU" sz="1200" dirty="0" smtClean="0"/>
              <a:t>содержится в приложенном файле №2</a:t>
            </a:r>
          </a:p>
          <a:p>
            <a:endParaRPr lang="ru-RU" sz="1400" dirty="0"/>
          </a:p>
        </p:txBody>
      </p:sp>
      <p:grpSp>
        <p:nvGrpSpPr>
          <p:cNvPr id="5" name="Группа 6"/>
          <p:cNvGrpSpPr>
            <a:grpSpLocks/>
          </p:cNvGrpSpPr>
          <p:nvPr/>
        </p:nvGrpSpPr>
        <p:grpSpPr bwMode="auto">
          <a:xfrm>
            <a:off x="107950" y="116632"/>
            <a:ext cx="1439863" cy="1584325"/>
            <a:chOff x="107504" y="116632"/>
            <a:chExt cx="1440160" cy="1584176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>
              <a:off x="107504" y="116632"/>
              <a:ext cx="0" cy="1584176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107504" y="116632"/>
              <a:ext cx="144016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Группа 9"/>
          <p:cNvGrpSpPr>
            <a:grpSpLocks/>
          </p:cNvGrpSpPr>
          <p:nvPr/>
        </p:nvGrpSpPr>
        <p:grpSpPr bwMode="auto">
          <a:xfrm rot="10800000">
            <a:off x="7596188" y="5084763"/>
            <a:ext cx="1439862" cy="1584325"/>
            <a:chOff x="107504" y="116632"/>
            <a:chExt cx="1440160" cy="1584176"/>
          </a:xfrm>
        </p:grpSpPr>
        <p:cxnSp>
          <p:nvCxnSpPr>
            <p:cNvPr id="9" name="Прямая соединительная линия 8"/>
            <p:cNvCxnSpPr/>
            <p:nvPr/>
          </p:nvCxnSpPr>
          <p:spPr>
            <a:xfrm>
              <a:off x="102740" y="116632"/>
              <a:ext cx="0" cy="1584176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>
              <a:off x="107504" y="116632"/>
              <a:ext cx="144016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652</Words>
  <Application>Microsoft Office PowerPoint</Application>
  <PresentationFormat>Экран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 Инструментальное программное обеспечение и виртуальные системы  Компиляция и сборка программного обеспечения </vt:lpstr>
      <vt:lpstr>Инструментальное программное обеспечение</vt:lpstr>
      <vt:lpstr>Компиляция и сборка</vt:lpstr>
      <vt:lpstr>Структура компилятора</vt:lpstr>
      <vt:lpstr>Структура компилятора</vt:lpstr>
      <vt:lpstr>Таблицы идентификаторов</vt:lpstr>
      <vt:lpstr>Генерация кода</vt:lpstr>
      <vt:lpstr>Оптимизация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Инструментальное программное обеспечение, компиляция и сборка программного обеспечения </dc:title>
  <dc:creator>RePack by SPecialiST</dc:creator>
  <cp:lastModifiedBy>RePack by SPecialiST</cp:lastModifiedBy>
  <cp:revision>8</cp:revision>
  <dcterms:created xsi:type="dcterms:W3CDTF">2020-08-31T11:08:16Z</dcterms:created>
  <dcterms:modified xsi:type="dcterms:W3CDTF">2020-08-31T18:30:16Z</dcterms:modified>
</cp:coreProperties>
</file>