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98A38-DBDD-4A51-B691-5B9280840CEA}" type="datetimeFigureOut">
              <a:rPr lang="ru-RU" smtClean="0"/>
              <a:pPr/>
              <a:t>31.08.2020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93564-C7C1-42B4-80CF-C8ECA0B79F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u.bmstu.wiki/Ruby_(%D1%8F%D0%B7%D1%8B%D0%BA_%D0%BF%D1%80%D0%BE%D0%B3%D1%80%D0%B0%D0%BC%D0%BC%D0%B8%D1%80%D0%BE%D0%B2%D0%B0%D0%BD%D0%B8%D1%8F)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Инструментальное программное обеспечение и виртуальные системы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i="1" dirty="0" err="1" smtClean="0"/>
              <a:t>Кроссплатформенное</a:t>
            </a:r>
            <a:r>
              <a:rPr lang="ru-RU" sz="2800" i="1" dirty="0" smtClean="0"/>
              <a:t> инструментальное программное обеспечение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-180528" y="413792"/>
            <a:ext cx="9587408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Кроссплатформенное</a:t>
            </a:r>
            <a:r>
              <a:rPr lang="ru-RU" dirty="0" smtClean="0"/>
              <a:t> инструментальное программное обеспечение</a:t>
            </a:r>
            <a:endParaRPr lang="ru-RU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2143397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– </a:t>
            </a:r>
            <a:r>
              <a:rPr lang="ru-RU" dirty="0" smtClean="0"/>
              <a:t>программное обеспечение, работающее более чем на одной аппаратной платформе и/или операционной системе. Типичным примером является программное обеспечение, предназначенное для работы в операционных </a:t>
            </a:r>
            <a:r>
              <a:rPr lang="ru-RU" dirty="0" smtClean="0"/>
              <a:t>системах </a:t>
            </a:r>
            <a:r>
              <a:rPr lang="en-US" dirty="0" smtClean="0"/>
              <a:t>Linux</a:t>
            </a:r>
            <a:r>
              <a:rPr lang="ru-RU" dirty="0" smtClean="0"/>
              <a:t> </a:t>
            </a:r>
            <a:r>
              <a:rPr lang="ru-RU" dirty="0" smtClean="0"/>
              <a:t>и</a:t>
            </a:r>
            <a:r>
              <a:rPr lang="en-US" dirty="0" smtClean="0"/>
              <a:t> Microsoft Windows</a:t>
            </a:r>
            <a:r>
              <a:rPr lang="ru-RU" dirty="0" smtClean="0"/>
              <a:t> одновременно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dirty="0"/>
          </a:p>
        </p:txBody>
      </p:sp>
      <p:grpSp>
        <p:nvGrpSpPr>
          <p:cNvPr id="10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0528" y="116632"/>
            <a:ext cx="9001000" cy="1143000"/>
          </a:xfrm>
        </p:spPr>
        <p:txBody>
          <a:bodyPr>
            <a:noAutofit/>
          </a:bodyPr>
          <a:lstStyle/>
          <a:p>
            <a:r>
              <a:rPr lang="ru-RU" sz="4000" dirty="0" err="1" smtClean="0"/>
              <a:t>Кроссплатформенные</a:t>
            </a:r>
            <a:r>
              <a:rPr lang="ru-RU" sz="4000" dirty="0" smtClean="0"/>
              <a:t> </a:t>
            </a:r>
            <a:r>
              <a:rPr lang="ru-RU" sz="4000" dirty="0" smtClean="0"/>
              <a:t>языки</a:t>
            </a:r>
            <a:br>
              <a:rPr lang="ru-RU" sz="4000" dirty="0" smtClean="0"/>
            </a:br>
            <a:r>
              <a:rPr lang="ru-RU" sz="4000" dirty="0" smtClean="0"/>
              <a:t> программирования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800" dirty="0" err="1" smtClean="0"/>
              <a:t>Кроссплатформенными</a:t>
            </a:r>
            <a:r>
              <a:rPr lang="ru-RU" sz="2800" dirty="0" smtClean="0"/>
              <a:t> можно назвать большинство современных высокоуровневых языков программирования. </a:t>
            </a:r>
            <a:endParaRPr lang="en-US" sz="2800" dirty="0" smtClean="0"/>
          </a:p>
          <a:p>
            <a:pPr>
              <a:buNone/>
            </a:pPr>
            <a:r>
              <a:rPr lang="ru-RU" sz="2800" dirty="0" smtClean="0"/>
              <a:t>Например, языки C</a:t>
            </a:r>
            <a:r>
              <a:rPr lang="en-US" sz="2800" dirty="0" smtClean="0"/>
              <a:t>, </a:t>
            </a:r>
            <a:r>
              <a:rPr lang="ru-RU" sz="2800" dirty="0" smtClean="0"/>
              <a:t>C++, </a:t>
            </a:r>
            <a:r>
              <a:rPr lang="ru-RU" sz="2800" dirty="0" err="1" smtClean="0"/>
              <a:t>кроссплатформенные</a:t>
            </a:r>
            <a:r>
              <a:rPr lang="ru-RU" sz="2800" dirty="0" smtClean="0"/>
              <a:t> на </a:t>
            </a:r>
            <a:r>
              <a:rPr lang="ru-RU" sz="2800" dirty="0" smtClean="0"/>
              <a:t>уровне компиляции, то есть для этих языков есть компиляторы под различные </a:t>
            </a:r>
            <a:r>
              <a:rPr lang="ru-RU" sz="2800" dirty="0" smtClean="0"/>
              <a:t>платформы, что  позволяет не </a:t>
            </a:r>
            <a:r>
              <a:rPr lang="ru-RU" sz="2800" dirty="0" smtClean="0"/>
              <a:t>переписывать основной </a:t>
            </a:r>
            <a:r>
              <a:rPr lang="ru-RU" sz="2800" dirty="0" smtClean="0"/>
              <a:t>код программы.</a:t>
            </a:r>
          </a:p>
          <a:p>
            <a:pPr>
              <a:buNone/>
            </a:pPr>
            <a:r>
              <a:rPr lang="ru-RU" sz="2800" dirty="0" smtClean="0"/>
              <a:t>Также к </a:t>
            </a:r>
            <a:r>
              <a:rPr lang="ru-RU" sz="2800" dirty="0" err="1" smtClean="0"/>
              <a:t>кроссплатформенным</a:t>
            </a:r>
            <a:r>
              <a:rPr lang="ru-RU" sz="2800" dirty="0" smtClean="0"/>
              <a:t> языкам можно отнести </a:t>
            </a:r>
            <a:r>
              <a:rPr lang="ru-RU" sz="2800" dirty="0" err="1" smtClean="0"/>
              <a:t>CSharp</a:t>
            </a:r>
            <a:r>
              <a:rPr lang="ru-RU" sz="2800" dirty="0" smtClean="0"/>
              <a:t>, </a:t>
            </a:r>
            <a:r>
              <a:rPr lang="ru-RU" sz="2800" dirty="0" err="1" smtClean="0"/>
              <a:t>Perl</a:t>
            </a:r>
            <a:r>
              <a:rPr lang="ru-RU" sz="2800" dirty="0" smtClean="0"/>
              <a:t>, </a:t>
            </a:r>
            <a:r>
              <a:rPr lang="ru-RU" sz="2800" dirty="0" err="1" smtClean="0"/>
              <a:t>Tcl</a:t>
            </a:r>
            <a:r>
              <a:rPr lang="ru-RU" sz="2800" dirty="0" smtClean="0"/>
              <a:t>,</a:t>
            </a:r>
            <a:r>
              <a:rPr lang="en-US" sz="2800" dirty="0" smtClean="0"/>
              <a:t> PHP, Python, </a:t>
            </a:r>
            <a:r>
              <a:rPr lang="en-US" sz="2800" dirty="0" err="1" smtClean="0"/>
              <a:t>Rubv</a:t>
            </a:r>
            <a:r>
              <a:rPr lang="en-US" sz="2800" dirty="0" smtClean="0"/>
              <a:t>.</a:t>
            </a:r>
            <a:r>
              <a:rPr lang="ru-RU" sz="2800" dirty="0" smtClean="0">
                <a:hlinkClick r:id="rId2" tooltip="Ruby (язык программирования)"/>
              </a:rPr>
              <a:t>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Не </a:t>
            </a:r>
            <a:r>
              <a:rPr lang="ru-RU" sz="2800" dirty="0" smtClean="0"/>
              <a:t>менее важны для </a:t>
            </a:r>
            <a:r>
              <a:rPr lang="ru-RU" sz="2800" dirty="0" err="1" smtClean="0"/>
              <a:t>кроссплатформенности</a:t>
            </a:r>
            <a:r>
              <a:rPr lang="ru-RU" sz="2800" dirty="0" smtClean="0"/>
              <a:t> стандартизованные библиотеки времени </a:t>
            </a:r>
            <a:r>
              <a:rPr lang="ru-RU" sz="2800" dirty="0" smtClean="0"/>
              <a:t>выполнения. Такие как</a:t>
            </a:r>
            <a:r>
              <a:rPr lang="en-US" sz="2800" dirty="0" smtClean="0"/>
              <a:t>:</a:t>
            </a:r>
            <a:r>
              <a:rPr lang="ru-RU" sz="2800" dirty="0" smtClean="0"/>
              <a:t> </a:t>
            </a:r>
            <a:r>
              <a:rPr lang="en-US" sz="2800" dirty="0" smtClean="0"/>
              <a:t>POSIX, </a:t>
            </a:r>
            <a:r>
              <a:rPr lang="en-US" sz="2800" dirty="0" smtClean="0"/>
              <a:t>Qt, GTK+, FLTK, STL, Boost, OpenGL, SDL, </a:t>
            </a:r>
            <a:r>
              <a:rPr lang="en-US" sz="2800" dirty="0" err="1" smtClean="0"/>
              <a:t>OpenAL</a:t>
            </a:r>
            <a:r>
              <a:rPr lang="en-US" sz="2800" dirty="0" smtClean="0"/>
              <a:t>, </a:t>
            </a:r>
            <a:r>
              <a:rPr lang="en-US" sz="2800" dirty="0" err="1" smtClean="0"/>
              <a:t>OpenCL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  <p:grpSp>
        <p:nvGrpSpPr>
          <p:cNvPr id="10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Прикладные программы</a:t>
            </a:r>
            <a:endParaRPr lang="ru-RU" sz="4000" dirty="0" smtClean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800" dirty="0" smtClean="0"/>
              <a:t>Большое </a:t>
            </a:r>
            <a:r>
              <a:rPr lang="ru-RU" sz="3800" dirty="0" smtClean="0"/>
              <a:t>количество прикладных программ также являются </a:t>
            </a:r>
            <a:r>
              <a:rPr lang="ru-RU" sz="3800" dirty="0" err="1" smtClean="0"/>
              <a:t>кроссплатформенными</a:t>
            </a:r>
            <a:r>
              <a:rPr lang="ru-RU" sz="3800" dirty="0" smtClean="0"/>
              <a:t>. Особенно это качество выражено у программ, изначально разработанных для UNIX-подобных операционных систем. Важным условием их переносимости на другие платформы является совместимость платформ с рекомендациями POSIX (</a:t>
            </a:r>
            <a:r>
              <a:rPr lang="ru-RU" sz="3800" dirty="0" err="1" smtClean="0"/>
              <a:t>Portable</a:t>
            </a:r>
            <a:r>
              <a:rPr lang="ru-RU" sz="3800" dirty="0" smtClean="0"/>
              <a:t> </a:t>
            </a:r>
            <a:r>
              <a:rPr lang="ru-RU" sz="3800" dirty="0" err="1" smtClean="0"/>
              <a:t>Operating</a:t>
            </a:r>
            <a:r>
              <a:rPr lang="ru-RU" sz="3800" dirty="0" smtClean="0"/>
              <a:t> </a:t>
            </a:r>
            <a:r>
              <a:rPr lang="ru-RU" sz="3800" dirty="0" err="1" smtClean="0"/>
              <a:t>System</a:t>
            </a:r>
            <a:r>
              <a:rPr lang="ru-RU" sz="3800" dirty="0" smtClean="0"/>
              <a:t> </a:t>
            </a:r>
            <a:r>
              <a:rPr lang="ru-RU" sz="3800" dirty="0" err="1" smtClean="0"/>
              <a:t>Interface</a:t>
            </a:r>
            <a:r>
              <a:rPr lang="ru-RU" sz="3800" dirty="0" smtClean="0"/>
              <a:t> </a:t>
            </a:r>
            <a:r>
              <a:rPr lang="ru-RU" sz="3800" dirty="0" err="1" smtClean="0"/>
              <a:t>for</a:t>
            </a:r>
            <a:r>
              <a:rPr lang="ru-RU" sz="3800" dirty="0" smtClean="0"/>
              <a:t> </a:t>
            </a:r>
            <a:r>
              <a:rPr lang="ru-RU" sz="3800" dirty="0" err="1" smtClean="0"/>
              <a:t>Unix</a:t>
            </a:r>
            <a:r>
              <a:rPr lang="ru-RU" sz="3800" dirty="0" smtClean="0"/>
              <a:t>), а также существование компилятора GCC (GNU </a:t>
            </a:r>
            <a:r>
              <a:rPr lang="ru-RU" sz="3800" dirty="0" err="1" smtClean="0"/>
              <a:t>Compiler</a:t>
            </a:r>
            <a:r>
              <a:rPr lang="ru-RU" sz="3800" dirty="0" smtClean="0"/>
              <a:t> </a:t>
            </a:r>
            <a:r>
              <a:rPr lang="ru-RU" sz="3800" dirty="0" err="1" smtClean="0"/>
              <a:t>Collection</a:t>
            </a:r>
            <a:r>
              <a:rPr lang="ru-RU" sz="3800" dirty="0" smtClean="0"/>
              <a:t>) для платформы, на которую осуществляется перенос.</a:t>
            </a:r>
          </a:p>
          <a:p>
            <a:pPr>
              <a:buNone/>
            </a:pPr>
            <a:endParaRPr lang="ru-RU" sz="3800" dirty="0" smtClean="0"/>
          </a:p>
          <a:p>
            <a:pPr>
              <a:buNone/>
            </a:pPr>
            <a:r>
              <a:rPr lang="ru-RU" sz="3800" dirty="0" smtClean="0"/>
              <a:t>Примерами таких программ являются: </a:t>
            </a:r>
            <a:r>
              <a:rPr lang="ru-RU" sz="3800" dirty="0" err="1" smtClean="0"/>
              <a:t>BinkD</a:t>
            </a:r>
            <a:r>
              <a:rPr lang="ru-RU" sz="3800" dirty="0" smtClean="0"/>
              <a:t>, GIMP, </a:t>
            </a:r>
            <a:r>
              <a:rPr lang="ru-RU" sz="3800" dirty="0" err="1" smtClean="0"/>
              <a:t>GoldEd</a:t>
            </a:r>
            <a:r>
              <a:rPr lang="ru-RU" sz="3800" dirty="0" smtClean="0"/>
              <a:t>, </a:t>
            </a:r>
            <a:r>
              <a:rPr lang="ru-RU" sz="3800" dirty="0" err="1" smtClean="0"/>
              <a:t>Lotus</a:t>
            </a:r>
            <a:r>
              <a:rPr lang="ru-RU" sz="3800" dirty="0" smtClean="0"/>
              <a:t> </a:t>
            </a:r>
            <a:r>
              <a:rPr lang="ru-RU" sz="3800" dirty="0" err="1" smtClean="0"/>
              <a:t>Notes</a:t>
            </a:r>
            <a:r>
              <a:rPr lang="ru-RU" sz="3800" dirty="0" smtClean="0"/>
              <a:t>, </a:t>
            </a:r>
            <a:r>
              <a:rPr lang="ru-RU" sz="3800" dirty="0" err="1" smtClean="0"/>
              <a:t>Mozilla</a:t>
            </a:r>
            <a:r>
              <a:rPr lang="ru-RU" sz="3800" dirty="0" smtClean="0"/>
              <a:t> </a:t>
            </a:r>
            <a:r>
              <a:rPr lang="ru-RU" sz="3800" dirty="0" err="1" smtClean="0"/>
              <a:t>Firefox</a:t>
            </a:r>
            <a:r>
              <a:rPr lang="ru-RU" sz="3800" dirty="0" smtClean="0"/>
              <a:t>, </a:t>
            </a:r>
            <a:r>
              <a:rPr lang="ru-RU" sz="3800" dirty="0" err="1" smtClean="0"/>
              <a:t>Mozilla</a:t>
            </a:r>
            <a:r>
              <a:rPr lang="ru-RU" sz="3800" dirty="0" smtClean="0"/>
              <a:t> </a:t>
            </a:r>
            <a:r>
              <a:rPr lang="ru-RU" sz="3800" dirty="0" err="1" smtClean="0"/>
              <a:t>Thunderbird</a:t>
            </a:r>
            <a:r>
              <a:rPr lang="ru-RU" sz="3800" dirty="0" smtClean="0"/>
              <a:t>, </a:t>
            </a:r>
            <a:r>
              <a:rPr lang="ru-RU" sz="3800" dirty="0" err="1" smtClean="0"/>
              <a:t>MySQL</a:t>
            </a:r>
            <a:r>
              <a:rPr lang="ru-RU" sz="3800" dirty="0" smtClean="0"/>
              <a:t>, </a:t>
            </a:r>
            <a:r>
              <a:rPr lang="ru-RU" sz="3800" dirty="0" err="1" smtClean="0"/>
              <a:t>Opera</a:t>
            </a:r>
            <a:endParaRPr lang="ru-RU" sz="3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Эмуляция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Если программа не предназначена для исполнения </a:t>
            </a:r>
            <a:r>
              <a:rPr lang="ru-RU" dirty="0" smtClean="0"/>
              <a:t>на </a:t>
            </a:r>
            <a:r>
              <a:rPr lang="ru-RU" dirty="0" smtClean="0"/>
              <a:t>определённой платформе, но для этой платформы существует эмулятор платформы, базовой для данной программы, то программа может быть исполнена в среде эмулятора.</a:t>
            </a:r>
          </a:p>
          <a:p>
            <a:pPr>
              <a:buNone/>
            </a:pPr>
            <a:r>
              <a:rPr lang="ru-RU" dirty="0" smtClean="0"/>
              <a:t>Обычно исполнение программы в среде эмулятора приводит к снижению производительности по сравнению с аналогичными программами, для которых платформа является базовой, так как значительная часть ресурсов системы расходуется на выполнение функций эмулятора</a:t>
            </a:r>
          </a:p>
          <a:p>
            <a:endParaRPr lang="ru-RU" dirty="0"/>
          </a:p>
        </p:txBody>
      </p:sp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107950" y="116632"/>
            <a:ext cx="1439863" cy="1584325"/>
            <a:chOff x="107504" y="116632"/>
            <a:chExt cx="1440160" cy="1584176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07504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Группа 9"/>
          <p:cNvGrpSpPr>
            <a:grpSpLocks/>
          </p:cNvGrpSpPr>
          <p:nvPr/>
        </p:nvGrpSpPr>
        <p:grpSpPr bwMode="auto">
          <a:xfrm rot="10800000">
            <a:off x="7596188" y="5084763"/>
            <a:ext cx="1439862" cy="1584325"/>
            <a:chOff x="107504" y="116632"/>
            <a:chExt cx="1440160" cy="1584176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02740" y="116632"/>
              <a:ext cx="0" cy="1584176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07504" y="116632"/>
              <a:ext cx="1440160" cy="0"/>
            </a:xfrm>
            <a:prstGeom prst="line">
              <a:avLst/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257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Инструментальное программное обеспечение и виртуальные системы  Кроссплатформенное инструментальное программное обеспечение </vt:lpstr>
      <vt:lpstr>Кроссплатформенное инструментальное программное обеспечение</vt:lpstr>
      <vt:lpstr>Кроссплатформенные языки  программирования</vt:lpstr>
      <vt:lpstr>Прикладные программы</vt:lpstr>
      <vt:lpstr>Эмуляция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Инструментальное программное обеспечение, компиляция и сборка программного обеспечения </dc:title>
  <dc:creator>RePack by SPecialiST</dc:creator>
  <cp:lastModifiedBy>RePack by SPecialiST</cp:lastModifiedBy>
  <cp:revision>8</cp:revision>
  <dcterms:created xsi:type="dcterms:W3CDTF">2020-08-31T11:08:16Z</dcterms:created>
  <dcterms:modified xsi:type="dcterms:W3CDTF">2020-08-31T18:14:43Z</dcterms:modified>
</cp:coreProperties>
</file>