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4" r:id="rId1"/>
  </p:sldMasterIdLst>
  <p:notesMasterIdLst>
    <p:notesMasterId r:id="rId26"/>
  </p:notesMasterIdLst>
  <p:sldIdLst>
    <p:sldId id="256" r:id="rId2"/>
    <p:sldId id="257" r:id="rId3"/>
    <p:sldId id="288" r:id="rId4"/>
    <p:sldId id="289" r:id="rId5"/>
    <p:sldId id="318" r:id="rId6"/>
    <p:sldId id="272" r:id="rId7"/>
    <p:sldId id="291" r:id="rId8"/>
    <p:sldId id="292" r:id="rId9"/>
    <p:sldId id="293" r:id="rId10"/>
    <p:sldId id="294" r:id="rId11"/>
    <p:sldId id="295" r:id="rId12"/>
    <p:sldId id="296" r:id="rId13"/>
    <p:sldId id="297" r:id="rId14"/>
    <p:sldId id="298" r:id="rId15"/>
    <p:sldId id="299" r:id="rId16"/>
    <p:sldId id="300" r:id="rId17"/>
    <p:sldId id="301" r:id="rId18"/>
    <p:sldId id="302" r:id="rId19"/>
    <p:sldId id="303" r:id="rId20"/>
    <p:sldId id="304" r:id="rId21"/>
    <p:sldId id="306" r:id="rId22"/>
    <p:sldId id="307" r:id="rId23"/>
    <p:sldId id="308" r:id="rId24"/>
    <p:sldId id="271" r:id="rId25"/>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Verdana" pitchFamily="34" charset="0"/>
        <a:ea typeface="+mn-ea"/>
        <a:cs typeface="+mn-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1656" y="-27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Arial" charset="0"/>
              </a:defRPr>
            </a:lvl1pPr>
          </a:lstStyle>
          <a:p>
            <a:pPr>
              <a:defRPr/>
            </a:pPr>
            <a:endParaRPr lang="ru-RU"/>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Arial" charset="0"/>
              </a:defRPr>
            </a:lvl1pPr>
          </a:lstStyle>
          <a:p>
            <a:pPr>
              <a:defRPr/>
            </a:pPr>
            <a:endParaRPr lang="ru-RU"/>
          </a:p>
        </p:txBody>
      </p:sp>
      <p:sp>
        <p:nvSpPr>
          <p:cNvPr id="112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Arial" charset="0"/>
              </a:defRPr>
            </a:lvl1pPr>
          </a:lstStyle>
          <a:p>
            <a:pPr>
              <a:defRPr/>
            </a:pPr>
            <a:endParaRPr lang="ru-RU"/>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Arial" charset="0"/>
              </a:defRPr>
            </a:lvl1pPr>
          </a:lstStyle>
          <a:p>
            <a:pPr>
              <a:defRPr/>
            </a:pPr>
            <a:fld id="{298D646A-1762-476D-8BCC-EC295B148990}" type="slidenum">
              <a:rPr lang="ru-RU"/>
              <a:pPr>
                <a:defRPr/>
              </a:pPr>
              <a:t>‹#›</a:t>
            </a:fld>
            <a:endParaRPr lang="ru-RU"/>
          </a:p>
        </p:txBody>
      </p:sp>
    </p:spTree>
    <p:extLst>
      <p:ext uri="{BB962C8B-B14F-4D97-AF65-F5344CB8AC3E}">
        <p14:creationId xmlns:p14="http://schemas.microsoft.com/office/powerpoint/2010/main" val="269689065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12B71197-F666-4E26-B274-5150922CB375}" type="slidenum">
              <a:rPr lang="ru-RU"/>
              <a:pPr/>
              <a:t>1</a:t>
            </a:fld>
            <a:endParaRPr lang="ru-RU"/>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p:spPr>
        <p:txBody>
          <a:bodyPr/>
          <a:lstStyle/>
          <a:p>
            <a:pPr eaLnBrk="1" hangingPunct="1"/>
            <a:endParaRPr lang="ru-RU" smtClean="0"/>
          </a:p>
        </p:txBody>
      </p:sp>
    </p:spTree>
    <p:extLst>
      <p:ext uri="{BB962C8B-B14F-4D97-AF65-F5344CB8AC3E}">
        <p14:creationId xmlns:p14="http://schemas.microsoft.com/office/powerpoint/2010/main" val="41869691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p>
            <a:fld id="{D3236401-51F6-44E4-9B58-AE05F61C5352}" type="slidenum">
              <a:rPr lang="ru-RU"/>
              <a:pPr/>
              <a:t>2</a:t>
            </a:fld>
            <a:endParaRPr lang="ru-RU"/>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p:spPr>
        <p:txBody>
          <a:bodyPr/>
          <a:lstStyle/>
          <a:p>
            <a:pPr eaLnBrk="1" hangingPunct="1"/>
            <a:endParaRPr lang="ru-RU" smtClean="0"/>
          </a:p>
        </p:txBody>
      </p:sp>
    </p:spTree>
    <p:extLst>
      <p:ext uri="{BB962C8B-B14F-4D97-AF65-F5344CB8AC3E}">
        <p14:creationId xmlns:p14="http://schemas.microsoft.com/office/powerpoint/2010/main" val="41140462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19AF0E7A-6A77-4DF4-B656-4BD6B0BB88FC}" type="slidenum">
              <a:rPr lang="ru-RU"/>
              <a:pPr/>
              <a:t>7</a:t>
            </a:fld>
            <a:endParaRPr lang="ru-RU"/>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ru-RU" smtClean="0"/>
          </a:p>
        </p:txBody>
      </p:sp>
    </p:spTree>
    <p:extLst>
      <p:ext uri="{BB962C8B-B14F-4D97-AF65-F5344CB8AC3E}">
        <p14:creationId xmlns:p14="http://schemas.microsoft.com/office/powerpoint/2010/main" val="9817687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561EC19C-372D-4FE0-9059-D58C4F67F952}" type="slidenum">
              <a:rPr lang="ru-RU" smtClean="0"/>
              <a:pPr/>
              <a:t>16</a:t>
            </a:fld>
            <a:endParaRPr lang="ru-RU"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ru-RU" smtClean="0"/>
          </a:p>
        </p:txBody>
      </p:sp>
    </p:spTree>
    <p:extLst>
      <p:ext uri="{BB962C8B-B14F-4D97-AF65-F5344CB8AC3E}">
        <p14:creationId xmlns:p14="http://schemas.microsoft.com/office/powerpoint/2010/main" val="23611076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p>
            <a:fld id="{CB632F38-BB25-4D0D-8545-F6647D1E726E}" type="slidenum">
              <a:rPr lang="ru-RU"/>
              <a:pPr/>
              <a:t>24</a:t>
            </a:fld>
            <a:endParaRPr lang="ru-RU"/>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p:spPr>
        <p:txBody>
          <a:bodyPr/>
          <a:lstStyle/>
          <a:p>
            <a:pPr eaLnBrk="1" hangingPunct="1"/>
            <a:endParaRPr lang="ru-RU" smtClean="0"/>
          </a:p>
        </p:txBody>
      </p:sp>
    </p:spTree>
    <p:extLst>
      <p:ext uri="{BB962C8B-B14F-4D97-AF65-F5344CB8AC3E}">
        <p14:creationId xmlns:p14="http://schemas.microsoft.com/office/powerpoint/2010/main" val="1385474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3222625" y="304800"/>
            <a:ext cx="11909425" cy="4724400"/>
            <a:chOff x="-2030" y="192"/>
            <a:chExt cx="7502" cy="2976"/>
          </a:xfrm>
        </p:grpSpPr>
        <p:sp>
          <p:nvSpPr>
            <p:cNvPr id="5" name="Line 3"/>
            <p:cNvSpPr>
              <a:spLocks noChangeShapeType="1"/>
            </p:cNvSpPr>
            <p:nvPr/>
          </p:nvSpPr>
          <p:spPr bwMode="auto">
            <a:xfrm>
              <a:off x="912" y="1584"/>
              <a:ext cx="4560" cy="0"/>
            </a:xfrm>
            <a:prstGeom prst="line">
              <a:avLst/>
            </a:prstGeom>
            <a:noFill/>
            <a:ln w="12700">
              <a:solidFill>
                <a:schemeClr val="tx1"/>
              </a:solidFill>
              <a:round/>
              <a:headEnd/>
              <a:tailEnd/>
            </a:ln>
            <a:effectLst/>
          </p:spPr>
          <p:txBody>
            <a:bodyPr/>
            <a:lstStyle/>
            <a:p>
              <a:pPr>
                <a:defRPr/>
              </a:pPr>
              <a:endParaRPr lang="ru-RU"/>
            </a:p>
          </p:txBody>
        </p:sp>
        <p:sp>
          <p:nvSpPr>
            <p:cNvPr id="6" name="AutoShape 4"/>
            <p:cNvSpPr>
              <a:spLocks noChangeArrowheads="1"/>
            </p:cNvSpPr>
            <p:nvPr/>
          </p:nvSpPr>
          <p:spPr bwMode="auto">
            <a:xfrm>
              <a:off x="-1584" y="864"/>
              <a:ext cx="2304" cy="2304"/>
            </a:xfrm>
            <a:custGeom>
              <a:avLst/>
              <a:gdLst>
                <a:gd name="G0" fmla="+- 12083 0 0"/>
                <a:gd name="G1" fmla="+- -3200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44083" y="2368"/>
                </a:cxn>
                <a:cxn ang="0">
                  <a:pos x="64000" y="32000"/>
                </a:cxn>
                <a:cxn ang="0">
                  <a:pos x="44083" y="61631"/>
                </a:cxn>
                <a:cxn ang="0">
                  <a:pos x="44083" y="61631"/>
                </a:cxn>
                <a:cxn ang="0">
                  <a:pos x="44082" y="61631"/>
                </a:cxn>
                <a:cxn ang="0">
                  <a:pos x="44083" y="61632"/>
                </a:cxn>
                <a:cxn ang="0">
                  <a:pos x="44083" y="2368"/>
                </a:cxn>
                <a:cxn ang="0">
                  <a:pos x="44082" y="2368"/>
                </a:cxn>
                <a:cxn ang="0">
                  <a:pos x="44083" y="2368"/>
                </a:cxn>
              </a:cxnLst>
              <a:rect l="T13" t="T15" r="T17" b="T19"/>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chemeClr val="accent2"/>
            </a:solidFill>
            <a:ln w="9525">
              <a:noFill/>
              <a:miter lim="800000"/>
              <a:headEnd/>
              <a:tailEnd/>
            </a:ln>
          </p:spPr>
          <p:txBody>
            <a:bodyPr/>
            <a:lstStyle/>
            <a:p>
              <a:pPr>
                <a:defRPr/>
              </a:pPr>
              <a:endParaRPr lang="ru-RU" sz="2400">
                <a:latin typeface="Times New Roman" pitchFamily="18" charset="0"/>
              </a:endParaRPr>
            </a:p>
          </p:txBody>
        </p:sp>
        <p:sp>
          <p:nvSpPr>
            <p:cNvPr id="7" name="AutoShape 5"/>
            <p:cNvSpPr>
              <a:spLocks noChangeArrowheads="1"/>
            </p:cNvSpPr>
            <p:nvPr/>
          </p:nvSpPr>
          <p:spPr bwMode="auto">
            <a:xfrm>
              <a:off x="-2030" y="192"/>
              <a:ext cx="2544" cy="2544"/>
            </a:xfrm>
            <a:custGeom>
              <a:avLst/>
              <a:gdLst>
                <a:gd name="G0" fmla="+- 18994 0 0"/>
                <a:gd name="G1" fmla="+- -30013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994" y="6246"/>
                </a:cxn>
                <a:cxn ang="0">
                  <a:pos x="64000" y="32000"/>
                </a:cxn>
                <a:cxn ang="0">
                  <a:pos x="50994" y="57753"/>
                </a:cxn>
                <a:cxn ang="0">
                  <a:pos x="50994" y="57753"/>
                </a:cxn>
                <a:cxn ang="0">
                  <a:pos x="50993" y="57753"/>
                </a:cxn>
                <a:cxn ang="0">
                  <a:pos x="50994" y="57754"/>
                </a:cxn>
                <a:cxn ang="0">
                  <a:pos x="50994" y="6246"/>
                </a:cxn>
                <a:cxn ang="0">
                  <a:pos x="50993" y="6246"/>
                </a:cxn>
                <a:cxn ang="0">
                  <a:pos x="50994" y="6246"/>
                </a:cxn>
              </a:cxnLst>
              <a:rect l="T13" t="T15" r="T17" b="T19"/>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chemeClr val="hlink"/>
            </a:solidFill>
            <a:ln w="9525">
              <a:noFill/>
              <a:miter lim="800000"/>
              <a:headEnd/>
              <a:tailEnd/>
            </a:ln>
          </p:spPr>
          <p:txBody>
            <a:bodyPr/>
            <a:lstStyle/>
            <a:p>
              <a:pPr>
                <a:defRPr/>
              </a:pPr>
              <a:endParaRPr lang="ru-RU">
                <a:latin typeface="Arial" charset="0"/>
              </a:endParaRPr>
            </a:p>
          </p:txBody>
        </p:sp>
      </p:grpSp>
      <p:sp>
        <p:nvSpPr>
          <p:cNvPr id="141318" name="Rectangle 6"/>
          <p:cNvSpPr>
            <a:spLocks noGrp="1" noChangeArrowheads="1"/>
          </p:cNvSpPr>
          <p:nvPr>
            <p:ph type="ctrTitle"/>
          </p:nvPr>
        </p:nvSpPr>
        <p:spPr>
          <a:xfrm>
            <a:off x="1443038" y="985838"/>
            <a:ext cx="7239000" cy="1444625"/>
          </a:xfrm>
        </p:spPr>
        <p:txBody>
          <a:bodyPr/>
          <a:lstStyle>
            <a:lvl1pPr>
              <a:defRPr sz="4000"/>
            </a:lvl1pPr>
          </a:lstStyle>
          <a:p>
            <a:r>
              <a:rPr lang="ru-RU"/>
              <a:t>Образец заголовка</a:t>
            </a:r>
          </a:p>
        </p:txBody>
      </p:sp>
      <p:sp>
        <p:nvSpPr>
          <p:cNvPr id="141319" name="Rectangle 7"/>
          <p:cNvSpPr>
            <a:spLocks noGrp="1" noChangeArrowheads="1"/>
          </p:cNvSpPr>
          <p:nvPr>
            <p:ph type="subTitle" idx="1"/>
          </p:nvPr>
        </p:nvSpPr>
        <p:spPr>
          <a:xfrm>
            <a:off x="1443038" y="3427413"/>
            <a:ext cx="7239000" cy="1752600"/>
          </a:xfrm>
        </p:spPr>
        <p:txBody>
          <a:bodyPr/>
          <a:lstStyle>
            <a:lvl1pPr marL="0" indent="0">
              <a:buFont typeface="Wingdings" pitchFamily="2" charset="2"/>
              <a:buNone/>
              <a:defRPr/>
            </a:lvl1pPr>
          </a:lstStyle>
          <a:p>
            <a:r>
              <a:rPr lang="ru-RU"/>
              <a:t>Образец подзаголовка</a:t>
            </a:r>
          </a:p>
        </p:txBody>
      </p:sp>
      <p:sp>
        <p:nvSpPr>
          <p:cNvPr id="8" name="Rectangle 8"/>
          <p:cNvSpPr>
            <a:spLocks noGrp="1" noChangeArrowheads="1"/>
          </p:cNvSpPr>
          <p:nvPr>
            <p:ph type="dt" sz="half" idx="10"/>
          </p:nvPr>
        </p:nvSpPr>
        <p:spPr/>
        <p:txBody>
          <a:bodyPr/>
          <a:lstStyle>
            <a:lvl1pPr>
              <a:defRPr smtClean="0"/>
            </a:lvl1pPr>
          </a:lstStyle>
          <a:p>
            <a:pPr>
              <a:defRPr/>
            </a:pPr>
            <a:endParaRPr lang="ru-RU"/>
          </a:p>
        </p:txBody>
      </p:sp>
      <p:sp>
        <p:nvSpPr>
          <p:cNvPr id="9" name="Rectangle 9"/>
          <p:cNvSpPr>
            <a:spLocks noGrp="1" noChangeArrowheads="1"/>
          </p:cNvSpPr>
          <p:nvPr>
            <p:ph type="ftr" sz="quarter" idx="11"/>
          </p:nvPr>
        </p:nvSpPr>
        <p:spPr/>
        <p:txBody>
          <a:bodyPr/>
          <a:lstStyle>
            <a:lvl1pPr>
              <a:defRPr smtClean="0"/>
            </a:lvl1pPr>
          </a:lstStyle>
          <a:p>
            <a:pPr>
              <a:defRPr/>
            </a:pPr>
            <a:endParaRPr lang="ru-RU"/>
          </a:p>
        </p:txBody>
      </p:sp>
      <p:sp>
        <p:nvSpPr>
          <p:cNvPr id="10" name="Rectangle 10"/>
          <p:cNvSpPr>
            <a:spLocks noGrp="1" noChangeArrowheads="1"/>
          </p:cNvSpPr>
          <p:nvPr>
            <p:ph type="sldNum" sz="quarter" idx="12"/>
          </p:nvPr>
        </p:nvSpPr>
        <p:spPr/>
        <p:txBody>
          <a:bodyPr/>
          <a:lstStyle>
            <a:lvl1pPr>
              <a:defRPr smtClean="0"/>
            </a:lvl1pPr>
          </a:lstStyle>
          <a:p>
            <a:pPr>
              <a:defRPr/>
            </a:pPr>
            <a:fld id="{B19D3D56-4E4B-42B9-BBCC-0360B9047DD5}"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8"/>
          <p:cNvSpPr>
            <a:spLocks noGrp="1" noChangeArrowheads="1"/>
          </p:cNvSpPr>
          <p:nvPr>
            <p:ph type="dt" sz="half" idx="10"/>
          </p:nvPr>
        </p:nvSpPr>
        <p:spPr>
          <a:ln/>
        </p:spPr>
        <p:txBody>
          <a:bodyPr/>
          <a:lstStyle>
            <a:lvl1pPr>
              <a:defRPr/>
            </a:lvl1pPr>
          </a:lstStyle>
          <a:p>
            <a:pPr>
              <a:defRPr/>
            </a:pPr>
            <a:endParaRPr lang="ru-RU"/>
          </a:p>
        </p:txBody>
      </p:sp>
      <p:sp>
        <p:nvSpPr>
          <p:cNvPr id="5" name="Rectangle 9"/>
          <p:cNvSpPr>
            <a:spLocks noGrp="1" noChangeArrowheads="1"/>
          </p:cNvSpPr>
          <p:nvPr>
            <p:ph type="ftr" sz="quarter" idx="11"/>
          </p:nvPr>
        </p:nvSpPr>
        <p:spPr>
          <a:ln/>
        </p:spPr>
        <p:txBody>
          <a:bodyPr/>
          <a:lstStyle>
            <a:lvl1pPr>
              <a:defRPr/>
            </a:lvl1pPr>
          </a:lstStyle>
          <a:p>
            <a:pPr>
              <a:defRPr/>
            </a:pPr>
            <a:endParaRPr lang="ru-RU"/>
          </a:p>
        </p:txBody>
      </p:sp>
      <p:sp>
        <p:nvSpPr>
          <p:cNvPr id="6" name="Rectangle 10"/>
          <p:cNvSpPr>
            <a:spLocks noGrp="1" noChangeArrowheads="1"/>
          </p:cNvSpPr>
          <p:nvPr>
            <p:ph type="sldNum" sz="quarter" idx="12"/>
          </p:nvPr>
        </p:nvSpPr>
        <p:spPr>
          <a:ln/>
        </p:spPr>
        <p:txBody>
          <a:bodyPr/>
          <a:lstStyle>
            <a:lvl1pPr>
              <a:defRPr/>
            </a:lvl1pPr>
          </a:lstStyle>
          <a:p>
            <a:pPr>
              <a:defRPr/>
            </a:pPr>
            <a:fld id="{EC1050D4-BA4B-416C-A63E-EED02F02AEEC}"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6413" y="301625"/>
            <a:ext cx="1827212" cy="564038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1370013" y="301625"/>
            <a:ext cx="5334000" cy="564038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8"/>
          <p:cNvSpPr>
            <a:spLocks noGrp="1" noChangeArrowheads="1"/>
          </p:cNvSpPr>
          <p:nvPr>
            <p:ph type="dt" sz="half" idx="10"/>
          </p:nvPr>
        </p:nvSpPr>
        <p:spPr>
          <a:ln/>
        </p:spPr>
        <p:txBody>
          <a:bodyPr/>
          <a:lstStyle>
            <a:lvl1pPr>
              <a:defRPr/>
            </a:lvl1pPr>
          </a:lstStyle>
          <a:p>
            <a:pPr>
              <a:defRPr/>
            </a:pPr>
            <a:endParaRPr lang="ru-RU"/>
          </a:p>
        </p:txBody>
      </p:sp>
      <p:sp>
        <p:nvSpPr>
          <p:cNvPr id="5" name="Rectangle 9"/>
          <p:cNvSpPr>
            <a:spLocks noGrp="1" noChangeArrowheads="1"/>
          </p:cNvSpPr>
          <p:nvPr>
            <p:ph type="ftr" sz="quarter" idx="11"/>
          </p:nvPr>
        </p:nvSpPr>
        <p:spPr>
          <a:ln/>
        </p:spPr>
        <p:txBody>
          <a:bodyPr/>
          <a:lstStyle>
            <a:lvl1pPr>
              <a:defRPr/>
            </a:lvl1pPr>
          </a:lstStyle>
          <a:p>
            <a:pPr>
              <a:defRPr/>
            </a:pPr>
            <a:endParaRPr lang="ru-RU"/>
          </a:p>
        </p:txBody>
      </p:sp>
      <p:sp>
        <p:nvSpPr>
          <p:cNvPr id="6" name="Rectangle 10"/>
          <p:cNvSpPr>
            <a:spLocks noGrp="1" noChangeArrowheads="1"/>
          </p:cNvSpPr>
          <p:nvPr>
            <p:ph type="sldNum" sz="quarter" idx="12"/>
          </p:nvPr>
        </p:nvSpPr>
        <p:spPr>
          <a:ln/>
        </p:spPr>
        <p:txBody>
          <a:bodyPr/>
          <a:lstStyle>
            <a:lvl1pPr>
              <a:defRPr/>
            </a:lvl1pPr>
          </a:lstStyle>
          <a:p>
            <a:pPr>
              <a:defRPr/>
            </a:pPr>
            <a:fld id="{D2A9DDB1-F676-43C2-9726-AF23C12CA4CE}"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8"/>
          <p:cNvSpPr>
            <a:spLocks noGrp="1" noChangeArrowheads="1"/>
          </p:cNvSpPr>
          <p:nvPr>
            <p:ph type="dt" sz="half" idx="10"/>
          </p:nvPr>
        </p:nvSpPr>
        <p:spPr>
          <a:ln/>
        </p:spPr>
        <p:txBody>
          <a:bodyPr/>
          <a:lstStyle>
            <a:lvl1pPr>
              <a:defRPr/>
            </a:lvl1pPr>
          </a:lstStyle>
          <a:p>
            <a:pPr>
              <a:defRPr/>
            </a:pPr>
            <a:endParaRPr lang="ru-RU"/>
          </a:p>
        </p:txBody>
      </p:sp>
      <p:sp>
        <p:nvSpPr>
          <p:cNvPr id="5" name="Rectangle 9"/>
          <p:cNvSpPr>
            <a:spLocks noGrp="1" noChangeArrowheads="1"/>
          </p:cNvSpPr>
          <p:nvPr>
            <p:ph type="ftr" sz="quarter" idx="11"/>
          </p:nvPr>
        </p:nvSpPr>
        <p:spPr>
          <a:ln/>
        </p:spPr>
        <p:txBody>
          <a:bodyPr/>
          <a:lstStyle>
            <a:lvl1pPr>
              <a:defRPr/>
            </a:lvl1pPr>
          </a:lstStyle>
          <a:p>
            <a:pPr>
              <a:defRPr/>
            </a:pPr>
            <a:endParaRPr lang="ru-RU"/>
          </a:p>
        </p:txBody>
      </p:sp>
      <p:sp>
        <p:nvSpPr>
          <p:cNvPr id="6" name="Rectangle 10"/>
          <p:cNvSpPr>
            <a:spLocks noGrp="1" noChangeArrowheads="1"/>
          </p:cNvSpPr>
          <p:nvPr>
            <p:ph type="sldNum" sz="quarter" idx="12"/>
          </p:nvPr>
        </p:nvSpPr>
        <p:spPr>
          <a:ln/>
        </p:spPr>
        <p:txBody>
          <a:bodyPr/>
          <a:lstStyle>
            <a:lvl1pPr>
              <a:defRPr/>
            </a:lvl1pPr>
          </a:lstStyle>
          <a:p>
            <a:pPr>
              <a:defRPr/>
            </a:pPr>
            <a:fld id="{2BA7BD81-E875-49E7-A0DB-8C96225B17AC}"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8"/>
          <p:cNvSpPr>
            <a:spLocks noGrp="1" noChangeArrowheads="1"/>
          </p:cNvSpPr>
          <p:nvPr>
            <p:ph type="dt" sz="half" idx="10"/>
          </p:nvPr>
        </p:nvSpPr>
        <p:spPr>
          <a:ln/>
        </p:spPr>
        <p:txBody>
          <a:bodyPr/>
          <a:lstStyle>
            <a:lvl1pPr>
              <a:defRPr/>
            </a:lvl1pPr>
          </a:lstStyle>
          <a:p>
            <a:pPr>
              <a:defRPr/>
            </a:pPr>
            <a:endParaRPr lang="ru-RU"/>
          </a:p>
        </p:txBody>
      </p:sp>
      <p:sp>
        <p:nvSpPr>
          <p:cNvPr id="5" name="Rectangle 9"/>
          <p:cNvSpPr>
            <a:spLocks noGrp="1" noChangeArrowheads="1"/>
          </p:cNvSpPr>
          <p:nvPr>
            <p:ph type="ftr" sz="quarter" idx="11"/>
          </p:nvPr>
        </p:nvSpPr>
        <p:spPr>
          <a:ln/>
        </p:spPr>
        <p:txBody>
          <a:bodyPr/>
          <a:lstStyle>
            <a:lvl1pPr>
              <a:defRPr/>
            </a:lvl1pPr>
          </a:lstStyle>
          <a:p>
            <a:pPr>
              <a:defRPr/>
            </a:pPr>
            <a:endParaRPr lang="ru-RU"/>
          </a:p>
        </p:txBody>
      </p:sp>
      <p:sp>
        <p:nvSpPr>
          <p:cNvPr id="6" name="Rectangle 10"/>
          <p:cNvSpPr>
            <a:spLocks noGrp="1" noChangeArrowheads="1"/>
          </p:cNvSpPr>
          <p:nvPr>
            <p:ph type="sldNum" sz="quarter" idx="12"/>
          </p:nvPr>
        </p:nvSpPr>
        <p:spPr>
          <a:ln/>
        </p:spPr>
        <p:txBody>
          <a:bodyPr/>
          <a:lstStyle>
            <a:lvl1pPr>
              <a:defRPr/>
            </a:lvl1pPr>
          </a:lstStyle>
          <a:p>
            <a:pPr>
              <a:defRPr/>
            </a:pPr>
            <a:fld id="{1A61CBFB-9B12-4242-94D2-1D8EEF9F61A2}"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1370013" y="1827213"/>
            <a:ext cx="3579812"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5102225" y="1827213"/>
            <a:ext cx="3581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8"/>
          <p:cNvSpPr>
            <a:spLocks noGrp="1" noChangeArrowheads="1"/>
          </p:cNvSpPr>
          <p:nvPr>
            <p:ph type="dt" sz="half" idx="10"/>
          </p:nvPr>
        </p:nvSpPr>
        <p:spPr>
          <a:ln/>
        </p:spPr>
        <p:txBody>
          <a:bodyPr/>
          <a:lstStyle>
            <a:lvl1pPr>
              <a:defRPr/>
            </a:lvl1pPr>
          </a:lstStyle>
          <a:p>
            <a:pPr>
              <a:defRPr/>
            </a:pPr>
            <a:endParaRPr lang="ru-RU"/>
          </a:p>
        </p:txBody>
      </p:sp>
      <p:sp>
        <p:nvSpPr>
          <p:cNvPr id="6" name="Rectangle 9"/>
          <p:cNvSpPr>
            <a:spLocks noGrp="1" noChangeArrowheads="1"/>
          </p:cNvSpPr>
          <p:nvPr>
            <p:ph type="ftr" sz="quarter" idx="11"/>
          </p:nvPr>
        </p:nvSpPr>
        <p:spPr>
          <a:ln/>
        </p:spPr>
        <p:txBody>
          <a:bodyPr/>
          <a:lstStyle>
            <a:lvl1pPr>
              <a:defRPr/>
            </a:lvl1pPr>
          </a:lstStyle>
          <a:p>
            <a:pPr>
              <a:defRPr/>
            </a:pPr>
            <a:endParaRPr lang="ru-RU"/>
          </a:p>
        </p:txBody>
      </p:sp>
      <p:sp>
        <p:nvSpPr>
          <p:cNvPr id="7" name="Rectangle 10"/>
          <p:cNvSpPr>
            <a:spLocks noGrp="1" noChangeArrowheads="1"/>
          </p:cNvSpPr>
          <p:nvPr>
            <p:ph type="sldNum" sz="quarter" idx="12"/>
          </p:nvPr>
        </p:nvSpPr>
        <p:spPr>
          <a:ln/>
        </p:spPr>
        <p:txBody>
          <a:bodyPr/>
          <a:lstStyle>
            <a:lvl1pPr>
              <a:defRPr/>
            </a:lvl1pPr>
          </a:lstStyle>
          <a:p>
            <a:pPr>
              <a:defRPr/>
            </a:pPr>
            <a:fld id="{4AE33F44-F4F8-4D44-B082-2D913AB965B2}"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8"/>
          <p:cNvSpPr>
            <a:spLocks noGrp="1" noChangeArrowheads="1"/>
          </p:cNvSpPr>
          <p:nvPr>
            <p:ph type="dt" sz="half" idx="10"/>
          </p:nvPr>
        </p:nvSpPr>
        <p:spPr>
          <a:ln/>
        </p:spPr>
        <p:txBody>
          <a:bodyPr/>
          <a:lstStyle>
            <a:lvl1pPr>
              <a:defRPr/>
            </a:lvl1pPr>
          </a:lstStyle>
          <a:p>
            <a:pPr>
              <a:defRPr/>
            </a:pPr>
            <a:endParaRPr lang="ru-RU"/>
          </a:p>
        </p:txBody>
      </p:sp>
      <p:sp>
        <p:nvSpPr>
          <p:cNvPr id="8" name="Rectangle 9"/>
          <p:cNvSpPr>
            <a:spLocks noGrp="1" noChangeArrowheads="1"/>
          </p:cNvSpPr>
          <p:nvPr>
            <p:ph type="ftr" sz="quarter" idx="11"/>
          </p:nvPr>
        </p:nvSpPr>
        <p:spPr>
          <a:ln/>
        </p:spPr>
        <p:txBody>
          <a:bodyPr/>
          <a:lstStyle>
            <a:lvl1pPr>
              <a:defRPr/>
            </a:lvl1pPr>
          </a:lstStyle>
          <a:p>
            <a:pPr>
              <a:defRPr/>
            </a:pPr>
            <a:endParaRPr lang="ru-RU"/>
          </a:p>
        </p:txBody>
      </p:sp>
      <p:sp>
        <p:nvSpPr>
          <p:cNvPr id="9" name="Rectangle 10"/>
          <p:cNvSpPr>
            <a:spLocks noGrp="1" noChangeArrowheads="1"/>
          </p:cNvSpPr>
          <p:nvPr>
            <p:ph type="sldNum" sz="quarter" idx="12"/>
          </p:nvPr>
        </p:nvSpPr>
        <p:spPr>
          <a:ln/>
        </p:spPr>
        <p:txBody>
          <a:bodyPr/>
          <a:lstStyle>
            <a:lvl1pPr>
              <a:defRPr/>
            </a:lvl1pPr>
          </a:lstStyle>
          <a:p>
            <a:pPr>
              <a:defRPr/>
            </a:pPr>
            <a:fld id="{64E5D272-3F00-440A-95E8-C0AE2BED7DFF}"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8"/>
          <p:cNvSpPr>
            <a:spLocks noGrp="1" noChangeArrowheads="1"/>
          </p:cNvSpPr>
          <p:nvPr>
            <p:ph type="dt" sz="half" idx="10"/>
          </p:nvPr>
        </p:nvSpPr>
        <p:spPr>
          <a:ln/>
        </p:spPr>
        <p:txBody>
          <a:bodyPr/>
          <a:lstStyle>
            <a:lvl1pPr>
              <a:defRPr/>
            </a:lvl1pPr>
          </a:lstStyle>
          <a:p>
            <a:pPr>
              <a:defRPr/>
            </a:pPr>
            <a:endParaRPr lang="ru-RU"/>
          </a:p>
        </p:txBody>
      </p:sp>
      <p:sp>
        <p:nvSpPr>
          <p:cNvPr id="4" name="Rectangle 9"/>
          <p:cNvSpPr>
            <a:spLocks noGrp="1" noChangeArrowheads="1"/>
          </p:cNvSpPr>
          <p:nvPr>
            <p:ph type="ftr" sz="quarter" idx="11"/>
          </p:nvPr>
        </p:nvSpPr>
        <p:spPr>
          <a:ln/>
        </p:spPr>
        <p:txBody>
          <a:bodyPr/>
          <a:lstStyle>
            <a:lvl1pPr>
              <a:defRPr/>
            </a:lvl1pPr>
          </a:lstStyle>
          <a:p>
            <a:pPr>
              <a:defRPr/>
            </a:pPr>
            <a:endParaRPr lang="ru-RU"/>
          </a:p>
        </p:txBody>
      </p:sp>
      <p:sp>
        <p:nvSpPr>
          <p:cNvPr id="5" name="Rectangle 10"/>
          <p:cNvSpPr>
            <a:spLocks noGrp="1" noChangeArrowheads="1"/>
          </p:cNvSpPr>
          <p:nvPr>
            <p:ph type="sldNum" sz="quarter" idx="12"/>
          </p:nvPr>
        </p:nvSpPr>
        <p:spPr>
          <a:ln/>
        </p:spPr>
        <p:txBody>
          <a:bodyPr/>
          <a:lstStyle>
            <a:lvl1pPr>
              <a:defRPr/>
            </a:lvl1pPr>
          </a:lstStyle>
          <a:p>
            <a:pPr>
              <a:defRPr/>
            </a:pPr>
            <a:fld id="{29D5D136-A807-49E1-BCFE-BC821A2969F8}"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ru-RU"/>
          </a:p>
        </p:txBody>
      </p:sp>
      <p:sp>
        <p:nvSpPr>
          <p:cNvPr id="3" name="Rectangle 9"/>
          <p:cNvSpPr>
            <a:spLocks noGrp="1" noChangeArrowheads="1"/>
          </p:cNvSpPr>
          <p:nvPr>
            <p:ph type="ftr" sz="quarter" idx="11"/>
          </p:nvPr>
        </p:nvSpPr>
        <p:spPr>
          <a:ln/>
        </p:spPr>
        <p:txBody>
          <a:bodyPr/>
          <a:lstStyle>
            <a:lvl1pPr>
              <a:defRPr/>
            </a:lvl1pPr>
          </a:lstStyle>
          <a:p>
            <a:pPr>
              <a:defRPr/>
            </a:pPr>
            <a:endParaRPr lang="ru-RU"/>
          </a:p>
        </p:txBody>
      </p:sp>
      <p:sp>
        <p:nvSpPr>
          <p:cNvPr id="4" name="Rectangle 10"/>
          <p:cNvSpPr>
            <a:spLocks noGrp="1" noChangeArrowheads="1"/>
          </p:cNvSpPr>
          <p:nvPr>
            <p:ph type="sldNum" sz="quarter" idx="12"/>
          </p:nvPr>
        </p:nvSpPr>
        <p:spPr>
          <a:ln/>
        </p:spPr>
        <p:txBody>
          <a:bodyPr/>
          <a:lstStyle>
            <a:lvl1pPr>
              <a:defRPr/>
            </a:lvl1pPr>
          </a:lstStyle>
          <a:p>
            <a:pPr>
              <a:defRPr/>
            </a:pPr>
            <a:fld id="{A5052863-E6F4-47A1-B9E2-71A3E1B4E6DD}"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8"/>
          <p:cNvSpPr>
            <a:spLocks noGrp="1" noChangeArrowheads="1"/>
          </p:cNvSpPr>
          <p:nvPr>
            <p:ph type="dt" sz="half" idx="10"/>
          </p:nvPr>
        </p:nvSpPr>
        <p:spPr>
          <a:ln/>
        </p:spPr>
        <p:txBody>
          <a:bodyPr/>
          <a:lstStyle>
            <a:lvl1pPr>
              <a:defRPr/>
            </a:lvl1pPr>
          </a:lstStyle>
          <a:p>
            <a:pPr>
              <a:defRPr/>
            </a:pPr>
            <a:endParaRPr lang="ru-RU"/>
          </a:p>
        </p:txBody>
      </p:sp>
      <p:sp>
        <p:nvSpPr>
          <p:cNvPr id="6" name="Rectangle 9"/>
          <p:cNvSpPr>
            <a:spLocks noGrp="1" noChangeArrowheads="1"/>
          </p:cNvSpPr>
          <p:nvPr>
            <p:ph type="ftr" sz="quarter" idx="11"/>
          </p:nvPr>
        </p:nvSpPr>
        <p:spPr>
          <a:ln/>
        </p:spPr>
        <p:txBody>
          <a:bodyPr/>
          <a:lstStyle>
            <a:lvl1pPr>
              <a:defRPr/>
            </a:lvl1pPr>
          </a:lstStyle>
          <a:p>
            <a:pPr>
              <a:defRPr/>
            </a:pPr>
            <a:endParaRPr lang="ru-RU"/>
          </a:p>
        </p:txBody>
      </p:sp>
      <p:sp>
        <p:nvSpPr>
          <p:cNvPr id="7" name="Rectangle 10"/>
          <p:cNvSpPr>
            <a:spLocks noGrp="1" noChangeArrowheads="1"/>
          </p:cNvSpPr>
          <p:nvPr>
            <p:ph type="sldNum" sz="quarter" idx="12"/>
          </p:nvPr>
        </p:nvSpPr>
        <p:spPr>
          <a:ln/>
        </p:spPr>
        <p:txBody>
          <a:bodyPr/>
          <a:lstStyle>
            <a:lvl1pPr>
              <a:defRPr/>
            </a:lvl1pPr>
          </a:lstStyle>
          <a:p>
            <a:pPr>
              <a:defRPr/>
            </a:pPr>
            <a:fld id="{F10C86B0-66D3-4F0A-92DD-A02BDE5BB444}"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8"/>
          <p:cNvSpPr>
            <a:spLocks noGrp="1" noChangeArrowheads="1"/>
          </p:cNvSpPr>
          <p:nvPr>
            <p:ph type="dt" sz="half" idx="10"/>
          </p:nvPr>
        </p:nvSpPr>
        <p:spPr>
          <a:ln/>
        </p:spPr>
        <p:txBody>
          <a:bodyPr/>
          <a:lstStyle>
            <a:lvl1pPr>
              <a:defRPr/>
            </a:lvl1pPr>
          </a:lstStyle>
          <a:p>
            <a:pPr>
              <a:defRPr/>
            </a:pPr>
            <a:endParaRPr lang="ru-RU"/>
          </a:p>
        </p:txBody>
      </p:sp>
      <p:sp>
        <p:nvSpPr>
          <p:cNvPr id="6" name="Rectangle 9"/>
          <p:cNvSpPr>
            <a:spLocks noGrp="1" noChangeArrowheads="1"/>
          </p:cNvSpPr>
          <p:nvPr>
            <p:ph type="ftr" sz="quarter" idx="11"/>
          </p:nvPr>
        </p:nvSpPr>
        <p:spPr>
          <a:ln/>
        </p:spPr>
        <p:txBody>
          <a:bodyPr/>
          <a:lstStyle>
            <a:lvl1pPr>
              <a:defRPr/>
            </a:lvl1pPr>
          </a:lstStyle>
          <a:p>
            <a:pPr>
              <a:defRPr/>
            </a:pPr>
            <a:endParaRPr lang="ru-RU"/>
          </a:p>
        </p:txBody>
      </p:sp>
      <p:sp>
        <p:nvSpPr>
          <p:cNvPr id="7" name="Rectangle 10"/>
          <p:cNvSpPr>
            <a:spLocks noGrp="1" noChangeArrowheads="1"/>
          </p:cNvSpPr>
          <p:nvPr>
            <p:ph type="sldNum" sz="quarter" idx="12"/>
          </p:nvPr>
        </p:nvSpPr>
        <p:spPr>
          <a:ln/>
        </p:spPr>
        <p:txBody>
          <a:bodyPr/>
          <a:lstStyle>
            <a:lvl1pPr>
              <a:defRPr/>
            </a:lvl1pPr>
          </a:lstStyle>
          <a:p>
            <a:pPr>
              <a:defRPr/>
            </a:pPr>
            <a:fld id="{2B8E5773-F6E5-4FB9-A94D-A197B27A1F00}"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3238500" y="0"/>
            <a:ext cx="11925300" cy="3810000"/>
            <a:chOff x="-2040" y="0"/>
            <a:chExt cx="7512" cy="2400"/>
          </a:xfrm>
        </p:grpSpPr>
        <p:sp>
          <p:nvSpPr>
            <p:cNvPr id="140291" name="AutoShape 3"/>
            <p:cNvSpPr>
              <a:spLocks noChangeArrowheads="1"/>
            </p:cNvSpPr>
            <p:nvPr/>
          </p:nvSpPr>
          <p:spPr bwMode="auto">
            <a:xfrm>
              <a:off x="-2040" y="432"/>
              <a:ext cx="2592" cy="1968"/>
            </a:xfrm>
            <a:custGeom>
              <a:avLst/>
              <a:gdLst>
                <a:gd name="G0" fmla="+- 18296 0 0"/>
                <a:gd name="G1" fmla="+- -30880 0 0"/>
                <a:gd name="G2" fmla="+- 31512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296" y="5746"/>
                </a:cxn>
                <a:cxn ang="0">
                  <a:pos x="64000" y="32000"/>
                </a:cxn>
                <a:cxn ang="0">
                  <a:pos x="50296" y="58253"/>
                </a:cxn>
                <a:cxn ang="0">
                  <a:pos x="50296" y="58253"/>
                </a:cxn>
                <a:cxn ang="0">
                  <a:pos x="50295" y="58253"/>
                </a:cxn>
                <a:cxn ang="0">
                  <a:pos x="50296" y="58254"/>
                </a:cxn>
                <a:cxn ang="0">
                  <a:pos x="50296" y="5746"/>
                </a:cxn>
                <a:cxn ang="0">
                  <a:pos x="50295" y="5746"/>
                </a:cxn>
                <a:cxn ang="0">
                  <a:pos x="50296" y="5746"/>
                </a:cxn>
              </a:cxnLst>
              <a:rect l="T13" t="T15" r="T17" b="T19"/>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w="9525">
              <a:noFill/>
              <a:miter lim="800000"/>
              <a:headEnd/>
              <a:tailEnd/>
            </a:ln>
          </p:spPr>
          <p:txBody>
            <a:bodyPr/>
            <a:lstStyle/>
            <a:p>
              <a:pPr>
                <a:defRPr/>
              </a:pPr>
              <a:endParaRPr lang="ru-RU" sz="2400">
                <a:latin typeface="Times New Roman" pitchFamily="18" charset="0"/>
              </a:endParaRPr>
            </a:p>
          </p:txBody>
        </p:sp>
        <p:sp>
          <p:nvSpPr>
            <p:cNvPr id="140292" name="AutoShape 4"/>
            <p:cNvSpPr>
              <a:spLocks noChangeArrowheads="1"/>
            </p:cNvSpPr>
            <p:nvPr/>
          </p:nvSpPr>
          <p:spPr bwMode="auto">
            <a:xfrm>
              <a:off x="-1528" y="0"/>
              <a:ext cx="1949" cy="1987"/>
            </a:xfrm>
            <a:custGeom>
              <a:avLst/>
              <a:gdLst>
                <a:gd name="G0" fmla="+- 18077 0 0"/>
                <a:gd name="G1" fmla="+- -3088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077" y="5595"/>
                </a:cxn>
                <a:cxn ang="0">
                  <a:pos x="64000" y="32000"/>
                </a:cxn>
                <a:cxn ang="0">
                  <a:pos x="50077" y="58404"/>
                </a:cxn>
                <a:cxn ang="0">
                  <a:pos x="50077" y="58404"/>
                </a:cxn>
                <a:cxn ang="0">
                  <a:pos x="50076" y="58404"/>
                </a:cxn>
                <a:cxn ang="0">
                  <a:pos x="50077" y="58405"/>
                </a:cxn>
                <a:cxn ang="0">
                  <a:pos x="50077" y="5595"/>
                </a:cxn>
                <a:cxn ang="0">
                  <a:pos x="50076" y="5595"/>
                </a:cxn>
                <a:cxn ang="0">
                  <a:pos x="50077" y="5595"/>
                </a:cxn>
              </a:cxnLst>
              <a:rect l="T13" t="T15" r="T17" b="T19"/>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w="9525">
              <a:noFill/>
              <a:miter lim="800000"/>
              <a:headEnd/>
              <a:tailEnd/>
            </a:ln>
          </p:spPr>
          <p:txBody>
            <a:bodyPr/>
            <a:lstStyle/>
            <a:p>
              <a:pPr>
                <a:defRPr/>
              </a:pPr>
              <a:endParaRPr lang="ru-RU">
                <a:latin typeface="Arial" charset="0"/>
              </a:endParaRPr>
            </a:p>
          </p:txBody>
        </p:sp>
        <p:sp>
          <p:nvSpPr>
            <p:cNvPr id="140293" name="Line 5"/>
            <p:cNvSpPr>
              <a:spLocks noChangeShapeType="1"/>
            </p:cNvSpPr>
            <p:nvPr/>
          </p:nvSpPr>
          <p:spPr bwMode="auto">
            <a:xfrm>
              <a:off x="864" y="960"/>
              <a:ext cx="4608" cy="0"/>
            </a:xfrm>
            <a:prstGeom prst="line">
              <a:avLst/>
            </a:prstGeom>
            <a:noFill/>
            <a:ln w="12700">
              <a:solidFill>
                <a:schemeClr val="tx1"/>
              </a:solidFill>
              <a:round/>
              <a:headEnd/>
              <a:tailEnd/>
            </a:ln>
            <a:effectLst/>
          </p:spPr>
          <p:txBody>
            <a:bodyPr/>
            <a:lstStyle/>
            <a:p>
              <a:pPr>
                <a:defRPr/>
              </a:pPr>
              <a:endParaRPr lang="ru-RU"/>
            </a:p>
          </p:txBody>
        </p:sp>
      </p:grpSp>
      <p:sp>
        <p:nvSpPr>
          <p:cNvPr id="1027" name="Rectangle 6"/>
          <p:cNvSpPr>
            <a:spLocks noGrp="1" noChangeArrowheads="1"/>
          </p:cNvSpPr>
          <p:nvPr>
            <p:ph type="title"/>
          </p:nvPr>
        </p:nvSpPr>
        <p:spPr bwMode="auto">
          <a:xfrm>
            <a:off x="1370013" y="301625"/>
            <a:ext cx="7313612"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ru-RU" smtClean="0"/>
              <a:t>Образец заголовка</a:t>
            </a:r>
          </a:p>
        </p:txBody>
      </p:sp>
      <p:sp>
        <p:nvSpPr>
          <p:cNvPr id="1028" name="Rectangle 7"/>
          <p:cNvSpPr>
            <a:spLocks noGrp="1" noChangeArrowheads="1"/>
          </p:cNvSpPr>
          <p:nvPr>
            <p:ph type="body" idx="1"/>
          </p:nvPr>
        </p:nvSpPr>
        <p:spPr bwMode="auto">
          <a:xfrm>
            <a:off x="1370013" y="1827213"/>
            <a:ext cx="7313612"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40296" name="Rectangle 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ru-RU"/>
          </a:p>
        </p:txBody>
      </p:sp>
      <p:sp>
        <p:nvSpPr>
          <p:cNvPr id="140297" name="Rectangle 9"/>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smtClean="0"/>
            </a:lvl1pPr>
          </a:lstStyle>
          <a:p>
            <a:pPr>
              <a:defRPr/>
            </a:pPr>
            <a:endParaRPr lang="ru-RU"/>
          </a:p>
        </p:txBody>
      </p:sp>
      <p:sp>
        <p:nvSpPr>
          <p:cNvPr id="140298" name="Rectangle 10"/>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96F6D7F4-0F87-445F-AF30-D370C2EED4DF}"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787" r:id="rId1"/>
    <p:sldLayoutId id="2147483777" r:id="rId2"/>
    <p:sldLayoutId id="2147483778" r:id="rId3"/>
    <p:sldLayoutId id="2147483779" r:id="rId4"/>
    <p:sldLayoutId id="2147483780" r:id="rId5"/>
    <p:sldLayoutId id="2147483781" r:id="rId6"/>
    <p:sldLayoutId id="2147483782" r:id="rId7"/>
    <p:sldLayoutId id="2147483783" r:id="rId8"/>
    <p:sldLayoutId id="2147483784" r:id="rId9"/>
    <p:sldLayoutId id="2147483785" r:id="rId10"/>
    <p:sldLayoutId id="2147483786" r:id="rId11"/>
  </p:sldLayoutIdLst>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Arial" charset="0"/>
        </a:defRPr>
      </a:lvl2pPr>
      <a:lvl3pPr algn="l" rtl="0" eaLnBrk="0" fontAlgn="base" hangingPunct="0">
        <a:spcBef>
          <a:spcPct val="0"/>
        </a:spcBef>
        <a:spcAft>
          <a:spcPct val="0"/>
        </a:spcAft>
        <a:defRPr sz="3600">
          <a:solidFill>
            <a:schemeClr val="tx2"/>
          </a:solidFill>
          <a:latin typeface="Arial" charset="0"/>
        </a:defRPr>
      </a:lvl3pPr>
      <a:lvl4pPr algn="l" rtl="0" eaLnBrk="0" fontAlgn="base" hangingPunct="0">
        <a:spcBef>
          <a:spcPct val="0"/>
        </a:spcBef>
        <a:spcAft>
          <a:spcPct val="0"/>
        </a:spcAft>
        <a:defRPr sz="3600">
          <a:solidFill>
            <a:schemeClr val="tx2"/>
          </a:solidFill>
          <a:latin typeface="Arial" charset="0"/>
        </a:defRPr>
      </a:lvl4pPr>
      <a:lvl5pPr algn="l" rtl="0" eaLnBrk="0" fontAlgn="base" hangingPunct="0">
        <a:spcBef>
          <a:spcPct val="0"/>
        </a:spcBef>
        <a:spcAft>
          <a:spcPct val="0"/>
        </a:spcAft>
        <a:defRPr sz="3600">
          <a:solidFill>
            <a:schemeClr val="tx2"/>
          </a:solidFill>
          <a:latin typeface="Arial" charset="0"/>
        </a:defRPr>
      </a:lvl5pPr>
      <a:lvl6pPr marL="457200" algn="l" rtl="0" fontAlgn="base">
        <a:spcBef>
          <a:spcPct val="0"/>
        </a:spcBef>
        <a:spcAft>
          <a:spcPct val="0"/>
        </a:spcAft>
        <a:defRPr sz="3600">
          <a:solidFill>
            <a:schemeClr val="tx2"/>
          </a:solidFill>
          <a:latin typeface="Arial" charset="0"/>
        </a:defRPr>
      </a:lvl6pPr>
      <a:lvl7pPr marL="914400" algn="l" rtl="0" fontAlgn="base">
        <a:spcBef>
          <a:spcPct val="0"/>
        </a:spcBef>
        <a:spcAft>
          <a:spcPct val="0"/>
        </a:spcAft>
        <a:defRPr sz="3600">
          <a:solidFill>
            <a:schemeClr val="tx2"/>
          </a:solidFill>
          <a:latin typeface="Arial" charset="0"/>
        </a:defRPr>
      </a:lvl7pPr>
      <a:lvl8pPr marL="1371600" algn="l" rtl="0" fontAlgn="base">
        <a:spcBef>
          <a:spcPct val="0"/>
        </a:spcBef>
        <a:spcAft>
          <a:spcPct val="0"/>
        </a:spcAft>
        <a:defRPr sz="3600">
          <a:solidFill>
            <a:schemeClr val="tx2"/>
          </a:solidFill>
          <a:latin typeface="Arial" charset="0"/>
        </a:defRPr>
      </a:lvl8pPr>
      <a:lvl9pPr marL="1828800" algn="l" rtl="0" fontAlgn="base">
        <a:spcBef>
          <a:spcPct val="0"/>
        </a:spcBef>
        <a:spcAft>
          <a:spcPct val="0"/>
        </a:spcAft>
        <a:defRPr sz="3600">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
        <a:defRPr sz="29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l"/>
        <a:defRPr sz="2500">
          <a:solidFill>
            <a:schemeClr val="tx1"/>
          </a:solidFill>
          <a:latin typeface="+mn-lt"/>
        </a:defRPr>
      </a:lvl2pPr>
      <a:lvl3pPr marL="1143000" indent="-228600" algn="l" rtl="0" eaLnBrk="0" fontAlgn="base" hangingPunct="0">
        <a:spcBef>
          <a:spcPct val="20000"/>
        </a:spcBef>
        <a:spcAft>
          <a:spcPct val="0"/>
        </a:spcAft>
        <a:buClr>
          <a:schemeClr val="tx2"/>
        </a:buClr>
        <a:buSzPct val="65000"/>
        <a:buFont typeface="Wingdings" pitchFamily="2" charset="2"/>
        <a:buChar char="¡"/>
        <a:defRPr sz="22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l"/>
        <a:defRPr sz="1900">
          <a:solidFill>
            <a:schemeClr val="tx1"/>
          </a:solidFill>
          <a:latin typeface="+mn-lt"/>
        </a:defRPr>
      </a:lvl4pPr>
      <a:lvl5pPr marL="2057400" indent="-228600" algn="l" rtl="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mn-lt"/>
        </a:defRPr>
      </a:lvl5pPr>
      <a:lvl6pPr marL="25146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6pPr>
      <a:lvl7pPr marL="29718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7pPr>
      <a:lvl8pPr marL="34290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8pPr>
      <a:lvl9pPr marL="38862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algn="ctr" eaLnBrk="1" hangingPunct="1"/>
            <a:r>
              <a:rPr lang="ru-RU" sz="4400" b="1" smtClean="0">
                <a:solidFill>
                  <a:srgbClr val="006666"/>
                </a:solidFill>
              </a:rPr>
              <a:t>Тема лекции</a:t>
            </a:r>
            <a:r>
              <a:rPr lang="ru-RU" sz="4400" b="1" smtClean="0"/>
              <a:t>:</a:t>
            </a:r>
            <a:r>
              <a:rPr lang="ru-RU" sz="4400" smtClean="0"/>
              <a:t/>
            </a:r>
            <a:br>
              <a:rPr lang="ru-RU" sz="4400" smtClean="0"/>
            </a:br>
            <a:endParaRPr lang="ru-RU" sz="4400" b="1" smtClean="0"/>
          </a:p>
        </p:txBody>
      </p:sp>
      <p:sp>
        <p:nvSpPr>
          <p:cNvPr id="2051" name="Rectangle 3"/>
          <p:cNvSpPr>
            <a:spLocks noGrp="1" noChangeArrowheads="1"/>
          </p:cNvSpPr>
          <p:nvPr>
            <p:ph sz="half" idx="1"/>
          </p:nvPr>
        </p:nvSpPr>
        <p:spPr>
          <a:xfrm>
            <a:off x="1331640" y="2024336"/>
            <a:ext cx="7272808" cy="5251618"/>
          </a:xfrm>
          <a:solidFill>
            <a:schemeClr val="bg1"/>
          </a:solidFill>
        </p:spPr>
        <p:txBody>
          <a:bodyPr/>
          <a:lstStyle/>
          <a:p>
            <a:pPr algn="ctr" eaLnBrk="1" hangingPunct="1">
              <a:lnSpc>
                <a:spcPct val="110000"/>
              </a:lnSpc>
              <a:defRPr/>
            </a:pPr>
            <a:r>
              <a:rPr lang="ru-RU" b="1" dirty="0" smtClean="0">
                <a:solidFill>
                  <a:srgbClr val="006666"/>
                </a:solidFill>
                <a:effectLst>
                  <a:outerShdw blurRad="38100" dist="38100" dir="2700000" algn="tl">
                    <a:srgbClr val="C0C0C0"/>
                  </a:outerShdw>
                </a:effectLst>
              </a:rPr>
              <a:t>ПРЕСТУПЛЕНИЯ ПРОТИВ ОБЩЕСТВЕННОЙ БЕЗОПАСНОСТИ И ОБЩЕСТВЕННОГО ПОРЯДКА</a:t>
            </a:r>
            <a:endParaRPr lang="ru-RU" dirty="0" smtClean="0">
              <a:solidFill>
                <a:srgbClr val="006666"/>
              </a:solidFill>
            </a:endParaRPr>
          </a:p>
        </p:txBody>
      </p:sp>
      <p:sp>
        <p:nvSpPr>
          <p:cNvPr id="2" name="Объект 1"/>
          <p:cNvSpPr>
            <a:spLocks noGrp="1"/>
          </p:cNvSpPr>
          <p:nvPr>
            <p:ph sz="half" idx="2"/>
          </p:nvPr>
        </p:nvSpPr>
        <p:spPr>
          <a:xfrm>
            <a:off x="5102225" y="5013176"/>
            <a:ext cx="3581400" cy="1368152"/>
          </a:xfrm>
        </p:spPr>
        <p:txBody>
          <a:bodyPr/>
          <a:lstStyle/>
          <a:p>
            <a:pPr marL="0" indent="0" algn="r">
              <a:buNone/>
            </a:pPr>
            <a:r>
              <a:rPr lang="ru-RU" sz="1800" b="1" dirty="0" smtClean="0"/>
              <a:t>Выполнила:</a:t>
            </a:r>
          </a:p>
          <a:p>
            <a:pPr marL="0" indent="0" algn="r">
              <a:buNone/>
            </a:pPr>
            <a:r>
              <a:rPr lang="ru-RU" sz="1800" b="1" dirty="0" smtClean="0"/>
              <a:t>Студентка 3 курса</a:t>
            </a:r>
          </a:p>
          <a:p>
            <a:pPr marL="0" indent="0" algn="r">
              <a:buNone/>
            </a:pPr>
            <a:r>
              <a:rPr lang="ru-RU" sz="1800" b="1" dirty="0" smtClean="0"/>
              <a:t>Группы 18пд(с)апд-1</a:t>
            </a:r>
          </a:p>
          <a:p>
            <a:pPr marL="0" indent="0" algn="r">
              <a:buNone/>
            </a:pPr>
            <a:r>
              <a:rPr lang="ru-RU" sz="1800" b="1" dirty="0" err="1" smtClean="0"/>
              <a:t>Гумерова</a:t>
            </a:r>
            <a:r>
              <a:rPr lang="ru-RU" sz="1800" b="1" dirty="0" smtClean="0"/>
              <a:t> Р.Р.</a:t>
            </a:r>
            <a:endParaRPr lang="ru-RU" sz="1800" b="1" dirty="0"/>
          </a:p>
        </p:txBody>
      </p:sp>
      <p:sp>
        <p:nvSpPr>
          <p:cNvPr id="3076" name="Text Box 4"/>
          <p:cNvSpPr txBox="1">
            <a:spLocks noChangeArrowheads="1"/>
          </p:cNvSpPr>
          <p:nvPr/>
        </p:nvSpPr>
        <p:spPr bwMode="auto">
          <a:xfrm>
            <a:off x="174625" y="2060575"/>
            <a:ext cx="436563" cy="519113"/>
          </a:xfrm>
          <a:prstGeom prst="rect">
            <a:avLst/>
          </a:prstGeom>
          <a:noFill/>
          <a:ln w="9525">
            <a:noFill/>
            <a:miter lim="800000"/>
            <a:headEnd/>
            <a:tailEnd/>
          </a:ln>
        </p:spPr>
        <p:txBody>
          <a:bodyPr wrap="none">
            <a:spAutoFit/>
          </a:bodyPr>
          <a:lstStyle/>
          <a:p>
            <a:r>
              <a:rPr lang="en-US" sz="2800" b="1">
                <a:solidFill>
                  <a:schemeClr val="bg1"/>
                </a:solidFill>
              </a:rPr>
              <a:t>1</a:t>
            </a:r>
            <a:endParaRPr lang="ru-RU" sz="2800" b="1">
              <a:solidFill>
                <a:schemeClr val="bg1"/>
              </a:solidFil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4"/>
          <p:cNvSpPr txBox="1">
            <a:spLocks noChangeArrowheads="1"/>
          </p:cNvSpPr>
          <p:nvPr/>
        </p:nvSpPr>
        <p:spPr bwMode="auto">
          <a:xfrm>
            <a:off x="103188" y="1196975"/>
            <a:ext cx="436562" cy="519113"/>
          </a:xfrm>
          <a:prstGeom prst="rect">
            <a:avLst/>
          </a:prstGeom>
          <a:noFill/>
          <a:ln w="9525">
            <a:noFill/>
            <a:miter lim="800000"/>
            <a:headEnd/>
            <a:tailEnd/>
          </a:ln>
        </p:spPr>
        <p:txBody>
          <a:bodyPr wrap="none">
            <a:spAutoFit/>
          </a:bodyPr>
          <a:lstStyle/>
          <a:p>
            <a:r>
              <a:rPr lang="ru-RU" sz="2800" b="1" dirty="0" smtClean="0">
                <a:solidFill>
                  <a:schemeClr val="bg1"/>
                </a:solidFill>
              </a:rPr>
              <a:t>9</a:t>
            </a:r>
            <a:endParaRPr lang="ru-RU" sz="2800" b="1" dirty="0">
              <a:solidFill>
                <a:schemeClr val="bg1"/>
              </a:solidFill>
            </a:endParaRPr>
          </a:p>
        </p:txBody>
      </p:sp>
      <p:sp>
        <p:nvSpPr>
          <p:cNvPr id="4" name="TextBox 3"/>
          <p:cNvSpPr txBox="1"/>
          <p:nvPr/>
        </p:nvSpPr>
        <p:spPr>
          <a:xfrm>
            <a:off x="1285852" y="1428736"/>
            <a:ext cx="7643866" cy="369332"/>
          </a:xfrm>
          <a:prstGeom prst="rect">
            <a:avLst/>
          </a:prstGeom>
          <a:solidFill>
            <a:schemeClr val="bg1"/>
          </a:solidFill>
        </p:spPr>
        <p:txBody>
          <a:bodyPr wrap="square" rtlCol="0">
            <a:spAutoFit/>
          </a:bodyPr>
          <a:lstStyle/>
          <a:p>
            <a:endParaRPr lang="ru-RU" dirty="0"/>
          </a:p>
        </p:txBody>
      </p:sp>
      <p:sp>
        <p:nvSpPr>
          <p:cNvPr id="6" name="Text Box 5"/>
          <p:cNvSpPr txBox="1">
            <a:spLocks noChangeArrowheads="1"/>
          </p:cNvSpPr>
          <p:nvPr/>
        </p:nvSpPr>
        <p:spPr bwMode="auto">
          <a:xfrm>
            <a:off x="0" y="155601"/>
            <a:ext cx="9144000" cy="7048083"/>
          </a:xfrm>
          <a:prstGeom prst="rect">
            <a:avLst/>
          </a:prstGeom>
          <a:noFill/>
          <a:ln w="9525">
            <a:noFill/>
            <a:miter lim="800000"/>
            <a:headEnd/>
            <a:tailEnd/>
          </a:ln>
        </p:spPr>
        <p:txBody>
          <a:bodyPr>
            <a:spAutoFit/>
          </a:bodyPr>
          <a:lstStyle/>
          <a:p>
            <a:r>
              <a:rPr lang="ru-RU" dirty="0"/>
              <a:t>	</a:t>
            </a:r>
            <a:r>
              <a:rPr lang="ru-RU" b="1" dirty="0" smtClean="0"/>
              <a:t>Квалифицирующие признаки:</a:t>
            </a:r>
          </a:p>
          <a:p>
            <a:r>
              <a:rPr lang="ru-RU" dirty="0" smtClean="0"/>
              <a:t>а) совершенные группой лиц по предварительному сговору или организованной группой;</a:t>
            </a:r>
          </a:p>
          <a:p>
            <a:r>
              <a:rPr lang="ru-RU" dirty="0" smtClean="0"/>
              <a:t>б) повлекшие по неосторожности смерть человека;</a:t>
            </a:r>
          </a:p>
          <a:p>
            <a:r>
              <a:rPr lang="ru-RU" dirty="0" smtClean="0"/>
              <a:t>в) повлекшие причинение значительного имущественного ущерба либо наступление иных тяжких последствий, </a:t>
            </a:r>
          </a:p>
          <a:p>
            <a:endParaRPr lang="ru-RU" b="1" dirty="0" smtClean="0"/>
          </a:p>
          <a:p>
            <a:r>
              <a:rPr lang="ru-RU" b="1" dirty="0" smtClean="0"/>
              <a:t>	Особо квалифицированные признаки:</a:t>
            </a:r>
          </a:p>
          <a:p>
            <a:r>
              <a:rPr lang="ru-RU" dirty="0" smtClean="0"/>
              <a:t>а) сопряжены с посягательством на объекты использования атомной энергии либо с использованием ядерных материалов, радиоактивных веществ или источников радиоактивного излучения либо ядовитых, отравляющих, токсичных, опасных химических или биологических веществ;</a:t>
            </a:r>
          </a:p>
          <a:p>
            <a:r>
              <a:rPr lang="ru-RU" dirty="0" smtClean="0"/>
              <a:t>б) повлекли умышленное причинение смерти человеку, </a:t>
            </a:r>
          </a:p>
          <a:p>
            <a:endParaRPr lang="ru-RU" dirty="0" smtClean="0"/>
          </a:p>
          <a:p>
            <a:r>
              <a:rPr lang="ru-RU" dirty="0" smtClean="0"/>
              <a:t>Лицо, участвовавшее в подготовке террористического акта, освобождается от уголовной ответственности, если оно своевременным предупреждением органов власти или иным способом способствовало предотвращению осуществления террористического акта и если в действиях этого лица не содержится иного состава преступления.</a:t>
            </a:r>
          </a:p>
          <a:p>
            <a:endParaRPr lang="ru-RU" dirty="0" smtClean="0"/>
          </a:p>
          <a:p>
            <a:pPr algn="just"/>
            <a:endParaRPr lang="ru-RU" dirty="0" smtClean="0"/>
          </a:p>
          <a:p>
            <a:pPr algn="just"/>
            <a:endParaRPr lang="ru-RU" b="1" dirty="0"/>
          </a:p>
          <a:p>
            <a:pPr algn="just"/>
            <a:endParaRPr lang="ru-RU" b="1" dirty="0"/>
          </a:p>
          <a:p>
            <a:pPr algn="just"/>
            <a:endParaRPr lang="ru-RU" sz="2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Text Box 6"/>
          <p:cNvSpPr txBox="1">
            <a:spLocks noChangeArrowheads="1"/>
          </p:cNvSpPr>
          <p:nvPr/>
        </p:nvSpPr>
        <p:spPr bwMode="auto">
          <a:xfrm>
            <a:off x="-32" y="1196975"/>
            <a:ext cx="694421" cy="523220"/>
          </a:xfrm>
          <a:prstGeom prst="rect">
            <a:avLst/>
          </a:prstGeom>
          <a:noFill/>
          <a:ln w="9525">
            <a:noFill/>
            <a:miter lim="800000"/>
            <a:headEnd/>
            <a:tailEnd/>
          </a:ln>
        </p:spPr>
        <p:txBody>
          <a:bodyPr wrap="none">
            <a:spAutoFit/>
          </a:bodyPr>
          <a:lstStyle/>
          <a:p>
            <a:r>
              <a:rPr lang="ru-RU" sz="2800" b="1" dirty="0" smtClean="0">
                <a:solidFill>
                  <a:schemeClr val="bg1"/>
                </a:solidFill>
              </a:rPr>
              <a:t>10</a:t>
            </a:r>
            <a:endParaRPr lang="ru-RU" sz="2800" b="1" dirty="0">
              <a:solidFill>
                <a:schemeClr val="bg1"/>
              </a:solidFill>
            </a:endParaRPr>
          </a:p>
        </p:txBody>
      </p:sp>
      <p:sp>
        <p:nvSpPr>
          <p:cNvPr id="5" name="Прямоугольник 4"/>
          <p:cNvSpPr/>
          <p:nvPr/>
        </p:nvSpPr>
        <p:spPr>
          <a:xfrm>
            <a:off x="428596" y="214290"/>
            <a:ext cx="8358246" cy="646331"/>
          </a:xfrm>
          <a:prstGeom prst="rect">
            <a:avLst/>
          </a:prstGeom>
        </p:spPr>
        <p:txBody>
          <a:bodyPr wrap="square">
            <a:spAutoFit/>
          </a:bodyPr>
          <a:lstStyle/>
          <a:p>
            <a:pPr algn="ctr"/>
            <a:r>
              <a:rPr lang="ru-RU" b="1" dirty="0" smtClean="0"/>
              <a:t>СОДЕЙСТВИЕ ТЕРРОРИСТИЧЕСКОЙ ДЕЯТЕЛЬНОСТИ </a:t>
            </a:r>
          </a:p>
          <a:p>
            <a:pPr algn="ctr"/>
            <a:r>
              <a:rPr lang="ru-RU" b="1" dirty="0" smtClean="0"/>
              <a:t>(СТ. 205.1 УК)</a:t>
            </a:r>
            <a:endParaRPr lang="ru-RU" b="1" dirty="0"/>
          </a:p>
        </p:txBody>
      </p:sp>
      <p:sp>
        <p:nvSpPr>
          <p:cNvPr id="6" name="Прямоугольник 5"/>
          <p:cNvSpPr/>
          <p:nvPr/>
        </p:nvSpPr>
        <p:spPr>
          <a:xfrm>
            <a:off x="285720" y="1142984"/>
            <a:ext cx="8858280" cy="5539978"/>
          </a:xfrm>
          <a:prstGeom prst="rect">
            <a:avLst/>
          </a:prstGeom>
        </p:spPr>
        <p:txBody>
          <a:bodyPr wrap="square">
            <a:spAutoFit/>
          </a:bodyPr>
          <a:lstStyle/>
          <a:p>
            <a:r>
              <a:rPr lang="ru-RU" sz="2400" b="1" dirty="0" smtClean="0"/>
              <a:t>Объективная сторона:</a:t>
            </a:r>
          </a:p>
          <a:p>
            <a:r>
              <a:rPr lang="ru-RU" dirty="0" smtClean="0"/>
              <a:t>1) склонение лица к совершению хотя бы одного из преступлений, предусмотренных ст. ст. 205, 206, 208, 211, 277 - 279 и 360 УК;  </a:t>
            </a:r>
          </a:p>
          <a:p>
            <a:r>
              <a:rPr lang="ru-RU" dirty="0" smtClean="0"/>
              <a:t>2) вербовка; </a:t>
            </a:r>
          </a:p>
          <a:p>
            <a:r>
              <a:rPr lang="ru-RU" dirty="0" smtClean="0"/>
              <a:t>3) иное вовлечение лица в совершение хотя бы одного из вышеназванных преступлений; </a:t>
            </a:r>
          </a:p>
          <a:p>
            <a:r>
              <a:rPr lang="ru-RU" dirty="0" smtClean="0"/>
              <a:t>4) вооружение лица в целях совершения хотя бы одного из указанных преступлений;  </a:t>
            </a:r>
          </a:p>
          <a:p>
            <a:r>
              <a:rPr lang="ru-RU" dirty="0" smtClean="0"/>
              <a:t>5) подготовка лица в целях совершения хотя бы одного из указанных преступлений; </a:t>
            </a:r>
          </a:p>
          <a:p>
            <a:r>
              <a:rPr lang="ru-RU" dirty="0" smtClean="0"/>
              <a:t>6) финансирование терроризма. </a:t>
            </a:r>
          </a:p>
          <a:p>
            <a:r>
              <a:rPr lang="ru-RU" b="1" dirty="0" smtClean="0"/>
              <a:t>Субъективная сторона преступления</a:t>
            </a:r>
            <a:r>
              <a:rPr lang="ru-RU" dirty="0" smtClean="0"/>
              <a:t> характеризуется прямым умыслом. </a:t>
            </a:r>
          </a:p>
          <a:p>
            <a:r>
              <a:rPr lang="ru-RU" dirty="0" smtClean="0"/>
              <a:t>Обязательным признаком этого преступления является специальная </a:t>
            </a:r>
            <a:r>
              <a:rPr lang="ru-RU" b="1" dirty="0" smtClean="0"/>
              <a:t>цель</a:t>
            </a:r>
            <a:r>
              <a:rPr lang="ru-RU" dirty="0" smtClean="0"/>
              <a:t> – обеспечение совершения хотя бы одного из указанных преступлений. </a:t>
            </a:r>
          </a:p>
          <a:p>
            <a:r>
              <a:rPr lang="ru-RU" b="1" dirty="0" smtClean="0"/>
              <a:t>Субъект преступления </a:t>
            </a:r>
            <a:r>
              <a:rPr lang="ru-RU" dirty="0" smtClean="0"/>
              <a:t>- лицо, достигшее 16-летнего возраста. </a:t>
            </a:r>
          </a:p>
          <a:p>
            <a:endParaRPr lang="ru-RU" sz="2400" dirty="0" smtClean="0"/>
          </a:p>
          <a:p>
            <a:r>
              <a:rPr lang="ru-RU" dirty="0" smtClean="0"/>
              <a:t> </a:t>
            </a:r>
            <a:endParaRPr lang="ru-RU"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403350" y="0"/>
            <a:ext cx="7313613" cy="1143000"/>
          </a:xfrm>
        </p:spPr>
        <p:txBody>
          <a:bodyPr/>
          <a:lstStyle/>
          <a:p>
            <a:pPr algn="ctr" eaLnBrk="1" hangingPunct="1"/>
            <a:r>
              <a:rPr lang="ru-RU" sz="2400" b="1" dirty="0" smtClean="0">
                <a:solidFill>
                  <a:schemeClr val="tx1"/>
                </a:solidFill>
              </a:rPr>
              <a:t>Квалифицирующий признак:</a:t>
            </a:r>
            <a:r>
              <a:rPr lang="ru-RU" sz="2400" dirty="0" smtClean="0"/>
              <a:t> </a:t>
            </a:r>
          </a:p>
        </p:txBody>
      </p:sp>
      <p:sp>
        <p:nvSpPr>
          <p:cNvPr id="10243" name="Text Box 4"/>
          <p:cNvSpPr txBox="1">
            <a:spLocks noChangeArrowheads="1"/>
          </p:cNvSpPr>
          <p:nvPr/>
        </p:nvSpPr>
        <p:spPr bwMode="auto">
          <a:xfrm>
            <a:off x="107950" y="1633538"/>
            <a:ext cx="8964613" cy="2308324"/>
          </a:xfrm>
          <a:prstGeom prst="rect">
            <a:avLst/>
          </a:prstGeom>
          <a:noFill/>
          <a:ln w="9525">
            <a:noFill/>
            <a:miter lim="800000"/>
            <a:headEnd/>
            <a:tailEnd/>
          </a:ln>
        </p:spPr>
        <p:txBody>
          <a:bodyPr>
            <a:spAutoFit/>
          </a:bodyPr>
          <a:lstStyle/>
          <a:p>
            <a:pPr algn="just"/>
            <a:r>
              <a:rPr lang="ru-RU" dirty="0" smtClean="0"/>
              <a:t> - те же деяния, совершенные лицом с использованием своего служебного положения, </a:t>
            </a:r>
          </a:p>
          <a:p>
            <a:pPr algn="just"/>
            <a:endParaRPr lang="ru-RU" dirty="0" smtClean="0"/>
          </a:p>
          <a:p>
            <a:pPr algn="just"/>
            <a:r>
              <a:rPr lang="ru-RU" b="1" dirty="0" smtClean="0"/>
              <a:t>Выделяется в качестве самостоятельного состава</a:t>
            </a:r>
          </a:p>
          <a:p>
            <a:pPr algn="just"/>
            <a:endParaRPr lang="ru-RU" b="1" dirty="0" smtClean="0"/>
          </a:p>
          <a:p>
            <a:pPr algn="just"/>
            <a:r>
              <a:rPr lang="ru-RU" dirty="0" smtClean="0"/>
              <a:t>Пособничество в совершении преступления, предусмотренного статьей 205 настоящего Кодекса. Квалифицируется в соответствии с правилами, указанными в ст. 35 УК РФ</a:t>
            </a:r>
            <a:endParaRPr lang="ru-RU" dirty="0"/>
          </a:p>
        </p:txBody>
      </p:sp>
      <p:sp>
        <p:nvSpPr>
          <p:cNvPr id="10244" name="Text Box 6"/>
          <p:cNvSpPr txBox="1">
            <a:spLocks noChangeArrowheads="1"/>
          </p:cNvSpPr>
          <p:nvPr/>
        </p:nvSpPr>
        <p:spPr bwMode="auto">
          <a:xfrm>
            <a:off x="-51511" y="1196975"/>
            <a:ext cx="694421" cy="523220"/>
          </a:xfrm>
          <a:prstGeom prst="rect">
            <a:avLst/>
          </a:prstGeom>
          <a:noFill/>
          <a:ln w="9525">
            <a:noFill/>
            <a:miter lim="800000"/>
            <a:headEnd/>
            <a:tailEnd/>
          </a:ln>
        </p:spPr>
        <p:txBody>
          <a:bodyPr wrap="none">
            <a:spAutoFit/>
          </a:bodyPr>
          <a:lstStyle/>
          <a:p>
            <a:r>
              <a:rPr lang="ru-RU" sz="2800" b="1" dirty="0" smtClean="0">
                <a:solidFill>
                  <a:schemeClr val="bg1"/>
                </a:solidFill>
              </a:rPr>
              <a:t>11</a:t>
            </a:r>
            <a:endParaRPr lang="ru-RU" sz="2800" b="1" dirty="0">
              <a:solidFill>
                <a:schemeClr val="bg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12"/>
          <p:cNvSpPr txBox="1">
            <a:spLocks noChangeArrowheads="1"/>
          </p:cNvSpPr>
          <p:nvPr/>
        </p:nvSpPr>
        <p:spPr bwMode="auto">
          <a:xfrm>
            <a:off x="-32" y="1196975"/>
            <a:ext cx="694421" cy="523220"/>
          </a:xfrm>
          <a:prstGeom prst="rect">
            <a:avLst/>
          </a:prstGeom>
          <a:noFill/>
          <a:ln w="9525">
            <a:noFill/>
            <a:miter lim="800000"/>
            <a:headEnd/>
            <a:tailEnd/>
          </a:ln>
        </p:spPr>
        <p:txBody>
          <a:bodyPr wrap="none">
            <a:spAutoFit/>
          </a:bodyPr>
          <a:lstStyle/>
          <a:p>
            <a:r>
              <a:rPr lang="ru-RU" sz="2800" b="1" dirty="0" smtClean="0">
                <a:solidFill>
                  <a:schemeClr val="bg1"/>
                </a:solidFill>
              </a:rPr>
              <a:t>12</a:t>
            </a:r>
            <a:endParaRPr lang="ru-RU" sz="2800" b="1" dirty="0">
              <a:solidFill>
                <a:schemeClr val="bg1"/>
              </a:solidFill>
            </a:endParaRPr>
          </a:p>
        </p:txBody>
      </p:sp>
      <p:sp>
        <p:nvSpPr>
          <p:cNvPr id="11267" name="Text Box 13"/>
          <p:cNvSpPr txBox="1">
            <a:spLocks noChangeArrowheads="1"/>
          </p:cNvSpPr>
          <p:nvPr/>
        </p:nvSpPr>
        <p:spPr bwMode="auto">
          <a:xfrm>
            <a:off x="500034" y="0"/>
            <a:ext cx="9036050" cy="1692771"/>
          </a:xfrm>
          <a:prstGeom prst="rect">
            <a:avLst/>
          </a:prstGeom>
          <a:noFill/>
          <a:ln w="9525">
            <a:noFill/>
            <a:miter lim="800000"/>
            <a:headEnd/>
            <a:tailEnd/>
          </a:ln>
        </p:spPr>
        <p:txBody>
          <a:bodyPr>
            <a:spAutoFit/>
          </a:bodyPr>
          <a:lstStyle/>
          <a:p>
            <a:pPr algn="ctr"/>
            <a:r>
              <a:rPr lang="ru-RU" sz="2400" b="1" dirty="0" smtClean="0"/>
              <a:t>Публичные призывы к осуществлению террористической деятельности или публичное оправдание терроризма (ст. 205.2 УК).</a:t>
            </a:r>
            <a:endParaRPr lang="ru-RU" sz="2400" b="1" i="1" dirty="0">
              <a:solidFill>
                <a:srgbClr val="006666"/>
              </a:solidFill>
            </a:endParaRPr>
          </a:p>
          <a:p>
            <a:pPr algn="ctr"/>
            <a:endParaRPr lang="ru-RU" sz="3200" i="1" dirty="0">
              <a:solidFill>
                <a:srgbClr val="006666"/>
              </a:solidFill>
            </a:endParaRPr>
          </a:p>
        </p:txBody>
      </p:sp>
      <p:sp>
        <p:nvSpPr>
          <p:cNvPr id="11269" name="Text Box 16"/>
          <p:cNvSpPr txBox="1">
            <a:spLocks noChangeArrowheads="1"/>
          </p:cNvSpPr>
          <p:nvPr/>
        </p:nvSpPr>
        <p:spPr bwMode="auto">
          <a:xfrm>
            <a:off x="15875" y="1571612"/>
            <a:ext cx="9128125" cy="5078313"/>
          </a:xfrm>
          <a:prstGeom prst="rect">
            <a:avLst/>
          </a:prstGeom>
          <a:noFill/>
          <a:ln w="9525">
            <a:noFill/>
            <a:miter lim="800000"/>
            <a:headEnd/>
            <a:tailEnd/>
          </a:ln>
        </p:spPr>
        <p:txBody>
          <a:bodyPr wrap="square">
            <a:spAutoFit/>
          </a:bodyPr>
          <a:lstStyle/>
          <a:p>
            <a:pPr algn="just"/>
            <a:r>
              <a:rPr lang="ru-RU" b="1" dirty="0"/>
              <a:t>Объективная сторона</a:t>
            </a:r>
            <a:r>
              <a:rPr lang="ru-RU" dirty="0"/>
              <a:t> преступления содержит </a:t>
            </a:r>
            <a:r>
              <a:rPr lang="ru-RU" b="1" dirty="0" smtClean="0"/>
              <a:t>2</a:t>
            </a:r>
            <a:r>
              <a:rPr lang="ru-RU" b="1" i="1" dirty="0" smtClean="0"/>
              <a:t> </a:t>
            </a:r>
            <a:r>
              <a:rPr lang="ru-RU" b="1" dirty="0"/>
              <a:t>формы</a:t>
            </a:r>
            <a:r>
              <a:rPr lang="ru-RU" dirty="0"/>
              <a:t> преступной деятельности: </a:t>
            </a:r>
            <a:endParaRPr lang="ru-RU" dirty="0" smtClean="0"/>
          </a:p>
          <a:p>
            <a:pPr algn="just"/>
            <a:endParaRPr lang="ru-RU" dirty="0"/>
          </a:p>
          <a:p>
            <a:pPr algn="just"/>
            <a:r>
              <a:rPr lang="ru-RU" i="1" dirty="0" smtClean="0"/>
              <a:t>1)публичные призывы к осуществлению террористической деятельности -</a:t>
            </a:r>
            <a:r>
              <a:rPr lang="ru-RU" dirty="0" smtClean="0"/>
              <a:t> воздействие на сознание и волю людей, призываемых к осуществлению террористической деятельности</a:t>
            </a:r>
            <a:r>
              <a:rPr lang="ru-RU" i="1" dirty="0" smtClean="0"/>
              <a:t>;</a:t>
            </a:r>
            <a:endParaRPr lang="ru-RU" dirty="0" smtClean="0"/>
          </a:p>
          <a:p>
            <a:pPr algn="just"/>
            <a:endParaRPr lang="ru-RU" dirty="0" smtClean="0"/>
          </a:p>
          <a:p>
            <a:pPr algn="just"/>
            <a:r>
              <a:rPr lang="ru-RU" dirty="0" smtClean="0"/>
              <a:t>2) </a:t>
            </a:r>
            <a:r>
              <a:rPr lang="ru-RU" i="1" dirty="0" smtClean="0"/>
              <a:t>публичное оправдание терроризма - </a:t>
            </a:r>
            <a:r>
              <a:rPr lang="ru-RU" dirty="0" smtClean="0"/>
              <a:t>публичное заявление о признании идеологии и практики терроризма правильными, нуждающимися в поддержке и подражании.</a:t>
            </a:r>
          </a:p>
          <a:p>
            <a:r>
              <a:rPr lang="ru-RU" b="1" dirty="0" smtClean="0"/>
              <a:t>Субъективная сторона преступления </a:t>
            </a:r>
            <a:r>
              <a:rPr lang="ru-RU" dirty="0" smtClean="0"/>
              <a:t>характеризуется прямым умыслом. </a:t>
            </a:r>
          </a:p>
          <a:p>
            <a:r>
              <a:rPr lang="ru-RU" b="1" dirty="0" smtClean="0"/>
              <a:t>Субъект преступления </a:t>
            </a:r>
            <a:r>
              <a:rPr lang="ru-RU" dirty="0" smtClean="0"/>
              <a:t>- лицо, достигшее 16-летнего возраста.  </a:t>
            </a:r>
          </a:p>
          <a:p>
            <a:r>
              <a:rPr lang="ru-RU" dirty="0" smtClean="0"/>
              <a:t>Часть 2 ст. 205.2 УК в качестве </a:t>
            </a:r>
            <a:r>
              <a:rPr lang="ru-RU" b="1" dirty="0" smtClean="0"/>
              <a:t>квалифицирующего обстоятельства </a:t>
            </a:r>
            <a:r>
              <a:rPr lang="ru-RU" dirty="0" smtClean="0"/>
              <a:t>публичных призывов или публичного оправдания терроризма предусматривает использование средств массовой информации (периодическую печать, телевидение, радио, Интернет).  </a:t>
            </a:r>
          </a:p>
          <a:p>
            <a:pPr algn="just"/>
            <a:endParaRPr lang="ru-RU"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4"/>
          <p:cNvSpPr txBox="1">
            <a:spLocks noChangeArrowheads="1"/>
          </p:cNvSpPr>
          <p:nvPr/>
        </p:nvSpPr>
        <p:spPr bwMode="auto">
          <a:xfrm>
            <a:off x="-36513" y="1196975"/>
            <a:ext cx="688976" cy="519113"/>
          </a:xfrm>
          <a:prstGeom prst="rect">
            <a:avLst/>
          </a:prstGeom>
          <a:noFill/>
          <a:ln w="9525">
            <a:noFill/>
            <a:miter lim="800000"/>
            <a:headEnd/>
            <a:tailEnd/>
          </a:ln>
        </p:spPr>
        <p:txBody>
          <a:bodyPr wrap="none">
            <a:spAutoFit/>
          </a:bodyPr>
          <a:lstStyle/>
          <a:p>
            <a:r>
              <a:rPr lang="ru-RU" sz="2800" b="1" dirty="0" smtClean="0">
                <a:solidFill>
                  <a:schemeClr val="bg1"/>
                </a:solidFill>
              </a:rPr>
              <a:t>13</a:t>
            </a:r>
            <a:endParaRPr lang="ru-RU" sz="2800" b="1" dirty="0">
              <a:solidFill>
                <a:schemeClr val="bg1"/>
              </a:solidFill>
            </a:endParaRPr>
          </a:p>
        </p:txBody>
      </p:sp>
      <p:sp>
        <p:nvSpPr>
          <p:cNvPr id="12291" name="Text Box 9"/>
          <p:cNvSpPr txBox="1">
            <a:spLocks noChangeArrowheads="1"/>
          </p:cNvSpPr>
          <p:nvPr/>
        </p:nvSpPr>
        <p:spPr bwMode="auto">
          <a:xfrm>
            <a:off x="900113" y="119063"/>
            <a:ext cx="8243887" cy="1938992"/>
          </a:xfrm>
          <a:prstGeom prst="rect">
            <a:avLst/>
          </a:prstGeom>
          <a:noFill/>
          <a:ln w="9525">
            <a:noFill/>
            <a:miter lim="800000"/>
            <a:headEnd/>
            <a:tailEnd/>
          </a:ln>
        </p:spPr>
        <p:txBody>
          <a:bodyPr>
            <a:spAutoFit/>
          </a:bodyPr>
          <a:lstStyle/>
          <a:p>
            <a:pPr algn="ctr"/>
            <a:r>
              <a:rPr lang="ru-RU" sz="2000" b="1" dirty="0" smtClean="0"/>
              <a:t>ЗАХВАТ ЗАЛОЖНИКА (СТ. 206 УК) - </a:t>
            </a:r>
            <a:r>
              <a:rPr lang="ru-RU" sz="2000" dirty="0" smtClean="0"/>
              <a:t>захват или удержание лица в качестве заложника, совершенные в целях понуждения государства, организации или гражданина совершить какое-либо действие или воздержаться от совершения какого-либо действия как условия освобождения заложника,</a:t>
            </a:r>
            <a:endParaRPr lang="ru-RU" sz="2000" b="1" dirty="0"/>
          </a:p>
        </p:txBody>
      </p:sp>
      <p:sp>
        <p:nvSpPr>
          <p:cNvPr id="12292" name="Text Box 10"/>
          <p:cNvSpPr txBox="1">
            <a:spLocks noChangeArrowheads="1"/>
          </p:cNvSpPr>
          <p:nvPr/>
        </p:nvSpPr>
        <p:spPr bwMode="auto">
          <a:xfrm>
            <a:off x="87313" y="2349500"/>
            <a:ext cx="9056687" cy="2862322"/>
          </a:xfrm>
          <a:prstGeom prst="rect">
            <a:avLst/>
          </a:prstGeom>
          <a:noFill/>
          <a:ln w="9525">
            <a:noFill/>
            <a:miter lim="800000"/>
            <a:headEnd/>
            <a:tailEnd/>
          </a:ln>
        </p:spPr>
        <p:txBody>
          <a:bodyPr>
            <a:spAutoFit/>
          </a:bodyPr>
          <a:lstStyle/>
          <a:p>
            <a:r>
              <a:rPr lang="ru-RU" b="1" i="1" dirty="0"/>
              <a:t>	</a:t>
            </a:r>
            <a:r>
              <a:rPr lang="ru-RU" dirty="0" smtClean="0"/>
              <a:t> </a:t>
            </a:r>
            <a:r>
              <a:rPr lang="ru-RU" b="1" dirty="0" smtClean="0"/>
              <a:t>Дополнительным непосредственным объектом преступления </a:t>
            </a:r>
            <a:r>
              <a:rPr lang="ru-RU" dirty="0" smtClean="0"/>
              <a:t>может быть жизнь и здоровье, свобода человека.</a:t>
            </a:r>
          </a:p>
          <a:p>
            <a:r>
              <a:rPr lang="ru-RU" dirty="0" smtClean="0"/>
              <a:t>  </a:t>
            </a:r>
          </a:p>
          <a:p>
            <a:endParaRPr lang="ru-RU" dirty="0" smtClean="0"/>
          </a:p>
          <a:p>
            <a:endParaRPr lang="ru-RU" dirty="0" smtClean="0"/>
          </a:p>
          <a:p>
            <a:r>
              <a:rPr lang="ru-RU" b="1" dirty="0" smtClean="0"/>
              <a:t>Заложник</a:t>
            </a:r>
            <a:r>
              <a:rPr lang="ru-RU" dirty="0" smtClean="0"/>
              <a:t> - это физическое лицо, захваченное и (или) удерживаемое в целях понуждения государства, организации или отдельных лиц совершить какое-либо действие либо воздержаться от его совершения как условия освобождения удерживаемого лица. </a:t>
            </a:r>
          </a:p>
          <a:p>
            <a:endParaRPr lang="ru-RU"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4"/>
          <p:cNvSpPr txBox="1">
            <a:spLocks noChangeArrowheads="1"/>
          </p:cNvSpPr>
          <p:nvPr/>
        </p:nvSpPr>
        <p:spPr bwMode="auto">
          <a:xfrm>
            <a:off x="-36513" y="1196975"/>
            <a:ext cx="688976" cy="519113"/>
          </a:xfrm>
          <a:prstGeom prst="rect">
            <a:avLst/>
          </a:prstGeom>
          <a:noFill/>
          <a:ln w="9525">
            <a:noFill/>
            <a:miter lim="800000"/>
            <a:headEnd/>
            <a:tailEnd/>
          </a:ln>
        </p:spPr>
        <p:txBody>
          <a:bodyPr wrap="none">
            <a:spAutoFit/>
          </a:bodyPr>
          <a:lstStyle/>
          <a:p>
            <a:r>
              <a:rPr lang="ru-RU" sz="2800" b="1" dirty="0" smtClean="0">
                <a:solidFill>
                  <a:schemeClr val="bg1"/>
                </a:solidFill>
              </a:rPr>
              <a:t>14</a:t>
            </a:r>
            <a:endParaRPr lang="ru-RU" sz="2800" b="1" dirty="0">
              <a:solidFill>
                <a:schemeClr val="bg1"/>
              </a:solidFill>
            </a:endParaRPr>
          </a:p>
        </p:txBody>
      </p:sp>
      <p:sp>
        <p:nvSpPr>
          <p:cNvPr id="13315" name="Text Box 5"/>
          <p:cNvSpPr txBox="1">
            <a:spLocks noChangeArrowheads="1"/>
          </p:cNvSpPr>
          <p:nvPr/>
        </p:nvSpPr>
        <p:spPr bwMode="auto">
          <a:xfrm>
            <a:off x="900113" y="250825"/>
            <a:ext cx="8135937" cy="4093428"/>
          </a:xfrm>
          <a:prstGeom prst="rect">
            <a:avLst/>
          </a:prstGeom>
          <a:noFill/>
          <a:ln w="9525">
            <a:noFill/>
            <a:miter lim="800000"/>
            <a:headEnd/>
            <a:tailEnd/>
          </a:ln>
        </p:spPr>
        <p:txBody>
          <a:bodyPr>
            <a:spAutoFit/>
          </a:bodyPr>
          <a:lstStyle/>
          <a:p>
            <a:endParaRPr lang="ru-RU" sz="2000" b="1" dirty="0" smtClean="0"/>
          </a:p>
          <a:p>
            <a:r>
              <a:rPr lang="ru-RU" sz="2000" b="1" dirty="0" smtClean="0"/>
              <a:t>Объективная сторона преступления: </a:t>
            </a:r>
          </a:p>
          <a:p>
            <a:endParaRPr lang="ru-RU" sz="2000" b="1" dirty="0" smtClean="0"/>
          </a:p>
          <a:p>
            <a:r>
              <a:rPr lang="ru-RU" sz="2000" b="1" dirty="0" smtClean="0"/>
              <a:t>Захват заложника </a:t>
            </a:r>
            <a:r>
              <a:rPr lang="ru-RU" sz="2000" dirty="0" smtClean="0"/>
              <a:t>предполагает противоправное насильственное ограничение свободы хотя бы одного человека, совершенное открыто или тайно, путем обмана,  например перемещение заложника к месту удержания с помощью обмана, с применением насилия, не опасного для жизни или здоровья (ст. 116 УК), либо без такового или с угрозой применения любого насилия в случае невыполнения предъявленных государству,  организации или гражданину требований как условий освобождения заложника</a:t>
            </a:r>
            <a:endParaRPr lang="ru-RU" sz="2000" dirty="0"/>
          </a:p>
        </p:txBody>
      </p:sp>
      <p:sp>
        <p:nvSpPr>
          <p:cNvPr id="13316" name="Text Box 6"/>
          <p:cNvSpPr txBox="1">
            <a:spLocks noChangeArrowheads="1"/>
          </p:cNvSpPr>
          <p:nvPr/>
        </p:nvSpPr>
        <p:spPr bwMode="auto">
          <a:xfrm>
            <a:off x="857224" y="4429132"/>
            <a:ext cx="7427935" cy="1938992"/>
          </a:xfrm>
          <a:prstGeom prst="rect">
            <a:avLst/>
          </a:prstGeom>
          <a:noFill/>
          <a:ln w="9525">
            <a:noFill/>
            <a:miter lim="800000"/>
            <a:headEnd/>
            <a:tailEnd/>
          </a:ln>
        </p:spPr>
        <p:txBody>
          <a:bodyPr wrap="square">
            <a:spAutoFit/>
          </a:bodyPr>
          <a:lstStyle/>
          <a:p>
            <a:r>
              <a:rPr lang="ru-RU" sz="2000" b="1" dirty="0" smtClean="0"/>
              <a:t>Удержание заложника </a:t>
            </a:r>
            <a:r>
              <a:rPr lang="ru-RU" sz="2000" dirty="0" smtClean="0"/>
              <a:t>означает насильственное воспрепятствование его передвижению, возвращению свободы, доступу к захваченному представителей власти,  содержание его в помещении, которое заложник не может покинуть самостоятельно. </a:t>
            </a:r>
            <a:endParaRPr lang="ru-RU" sz="20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539750" y="1989138"/>
            <a:ext cx="8604250" cy="5256212"/>
          </a:xfrm>
        </p:spPr>
        <p:txBody>
          <a:bodyPr/>
          <a:lstStyle/>
          <a:p>
            <a:pPr algn="just" eaLnBrk="1" hangingPunct="1">
              <a:lnSpc>
                <a:spcPct val="80000"/>
              </a:lnSpc>
              <a:buFont typeface="Wingdings" pitchFamily="2" charset="2"/>
              <a:buNone/>
            </a:pPr>
            <a:r>
              <a:rPr lang="ru-RU" sz="900" smtClean="0">
                <a:solidFill>
                  <a:schemeClr val="hlink"/>
                </a:solidFill>
              </a:rPr>
              <a:t>    		</a:t>
            </a:r>
            <a:endParaRPr lang="ru-RU" sz="1800" smtClean="0">
              <a:solidFill>
                <a:schemeClr val="hlink"/>
              </a:solidFill>
            </a:endParaRPr>
          </a:p>
        </p:txBody>
      </p:sp>
      <p:sp>
        <p:nvSpPr>
          <p:cNvPr id="6147" name="Text Box 11"/>
          <p:cNvSpPr txBox="1">
            <a:spLocks noChangeArrowheads="1"/>
          </p:cNvSpPr>
          <p:nvPr/>
        </p:nvSpPr>
        <p:spPr bwMode="auto">
          <a:xfrm>
            <a:off x="250825" y="1662113"/>
            <a:ext cx="8893175" cy="396875"/>
          </a:xfrm>
          <a:prstGeom prst="rect">
            <a:avLst/>
          </a:prstGeom>
          <a:noFill/>
          <a:ln w="9525">
            <a:noFill/>
            <a:miter lim="800000"/>
            <a:headEnd/>
            <a:tailEnd/>
          </a:ln>
        </p:spPr>
        <p:txBody>
          <a:bodyPr>
            <a:spAutoFit/>
          </a:bodyPr>
          <a:lstStyle/>
          <a:p>
            <a:pPr algn="just"/>
            <a:r>
              <a:rPr lang="ru-RU" sz="2000" b="1"/>
              <a:t>	</a:t>
            </a:r>
            <a:endParaRPr lang="ru-RU"/>
          </a:p>
        </p:txBody>
      </p:sp>
      <p:sp>
        <p:nvSpPr>
          <p:cNvPr id="6148" name="Rectangle 15"/>
          <p:cNvSpPr>
            <a:spLocks noChangeArrowheads="1"/>
          </p:cNvSpPr>
          <p:nvPr/>
        </p:nvSpPr>
        <p:spPr bwMode="auto">
          <a:xfrm>
            <a:off x="395288" y="660400"/>
            <a:ext cx="8748712" cy="1255713"/>
          </a:xfrm>
          <a:prstGeom prst="rect">
            <a:avLst/>
          </a:prstGeom>
          <a:noFill/>
          <a:ln w="9525">
            <a:noFill/>
            <a:miter lim="800000"/>
            <a:headEnd/>
            <a:tailEnd/>
          </a:ln>
        </p:spPr>
        <p:txBody>
          <a:bodyPr anchor="b"/>
          <a:lstStyle/>
          <a:p>
            <a:pPr algn="ctr">
              <a:lnSpc>
                <a:spcPct val="80000"/>
              </a:lnSpc>
            </a:pPr>
            <a:endParaRPr lang="ru-RU" sz="2700" b="1" i="1" dirty="0" smtClean="0">
              <a:solidFill>
                <a:srgbClr val="006666"/>
              </a:solidFill>
              <a:latin typeface="Arial" charset="0"/>
            </a:endParaRPr>
          </a:p>
        </p:txBody>
      </p:sp>
      <p:sp>
        <p:nvSpPr>
          <p:cNvPr id="6167" name="Text Box 37"/>
          <p:cNvSpPr txBox="1">
            <a:spLocks noChangeArrowheads="1"/>
          </p:cNvSpPr>
          <p:nvPr/>
        </p:nvSpPr>
        <p:spPr bwMode="auto">
          <a:xfrm>
            <a:off x="-51511" y="1196975"/>
            <a:ext cx="694421" cy="523220"/>
          </a:xfrm>
          <a:prstGeom prst="rect">
            <a:avLst/>
          </a:prstGeom>
          <a:noFill/>
          <a:ln w="9525">
            <a:noFill/>
            <a:miter lim="800000"/>
            <a:headEnd/>
            <a:tailEnd/>
          </a:ln>
        </p:spPr>
        <p:txBody>
          <a:bodyPr wrap="none">
            <a:spAutoFit/>
          </a:bodyPr>
          <a:lstStyle/>
          <a:p>
            <a:pPr algn="l"/>
            <a:r>
              <a:rPr lang="ru-RU" sz="2800" b="1" dirty="0" smtClean="0">
                <a:solidFill>
                  <a:schemeClr val="bg1"/>
                </a:solidFill>
              </a:rPr>
              <a:t>15</a:t>
            </a:r>
            <a:endParaRPr lang="ru-RU" sz="2800" b="1" dirty="0">
              <a:solidFill>
                <a:schemeClr val="bg1"/>
              </a:solidFill>
            </a:endParaRPr>
          </a:p>
        </p:txBody>
      </p:sp>
      <p:sp>
        <p:nvSpPr>
          <p:cNvPr id="21505" name="Rectangle 1"/>
          <p:cNvSpPr>
            <a:spLocks noChangeArrowheads="1"/>
          </p:cNvSpPr>
          <p:nvPr/>
        </p:nvSpPr>
        <p:spPr bwMode="auto">
          <a:xfrm>
            <a:off x="857224" y="0"/>
            <a:ext cx="8286776" cy="594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endParaRPr lang="ru-RU" sz="2000" b="1" dirty="0" smtClean="0">
              <a:latin typeface="+mn-lt"/>
              <a:ea typeface="Times New Roman" pitchFamily="18" charset="0"/>
              <a:cs typeface="Times New Roman" pitchFamily="18" charset="0"/>
            </a:endParaRPr>
          </a:p>
          <a:p>
            <a:pPr marL="0" marR="0" lvl="0" indent="450850" algn="l" defTabSz="914400" rtl="0" eaLnBrk="1" fontAlgn="base" latinLnBrk="0" hangingPunct="1">
              <a:lnSpc>
                <a:spcPct val="100000"/>
              </a:lnSpc>
              <a:spcBef>
                <a:spcPct val="0"/>
              </a:spcBef>
              <a:spcAft>
                <a:spcPct val="0"/>
              </a:spcAft>
              <a:buClrTx/>
              <a:buSzTx/>
              <a:buFontTx/>
              <a:buNone/>
              <a:tabLst/>
            </a:pPr>
            <a:endParaRPr lang="ru-RU" sz="2000" b="1" dirty="0" smtClean="0">
              <a:latin typeface="+mn-lt"/>
              <a:ea typeface="Times New Roman" pitchFamily="18" charset="0"/>
              <a:cs typeface="Times New Roman" pitchFamily="18" charset="0"/>
            </a:endParaRPr>
          </a:p>
          <a:p>
            <a:pPr marL="0" marR="0" lvl="0" indent="450850" algn="l" defTabSz="914400" rtl="0" eaLnBrk="1" fontAlgn="base" latinLnBrk="0" hangingPunct="1">
              <a:lnSpc>
                <a:spcPct val="100000"/>
              </a:lnSpc>
              <a:spcBef>
                <a:spcPct val="0"/>
              </a:spcBef>
              <a:spcAft>
                <a:spcPct val="0"/>
              </a:spcAft>
              <a:buClrTx/>
              <a:buSzTx/>
              <a:buFontTx/>
              <a:buNone/>
              <a:tabLst/>
            </a:pPr>
            <a:endParaRPr lang="ru-RU" sz="2000" b="1" dirty="0" smtClean="0">
              <a:latin typeface="+mn-lt"/>
              <a:ea typeface="Times New Roman" pitchFamily="18" charset="0"/>
              <a:cs typeface="Times New Roman" pitchFamily="18" charset="0"/>
            </a:endParaRPr>
          </a:p>
          <a:p>
            <a:pPr marL="0" marR="0" lvl="0" indent="450850" algn="l" defTabSz="914400" rtl="0" eaLnBrk="1" fontAlgn="base" latinLnBrk="0" hangingPunct="1">
              <a:lnSpc>
                <a:spcPct val="100000"/>
              </a:lnSpc>
              <a:spcBef>
                <a:spcPct val="0"/>
              </a:spcBef>
              <a:spcAft>
                <a:spcPct val="0"/>
              </a:spcAft>
              <a:buClrTx/>
              <a:buSzTx/>
              <a:buFontTx/>
              <a:buNone/>
              <a:tabLst/>
            </a:pPr>
            <a:endParaRPr lang="ru-RU" sz="2000" b="1" dirty="0" smtClean="0">
              <a:latin typeface="+mn-lt"/>
              <a:ea typeface="Times New Roman" pitchFamily="18" charset="0"/>
              <a:cs typeface="Times New Roman" pitchFamily="18" charset="0"/>
            </a:endParaRPr>
          </a:p>
          <a:p>
            <a:pPr marL="0" marR="0" lvl="0" indent="450850" algn="l" defTabSz="914400" rtl="0" eaLnBrk="1" fontAlgn="base" latinLnBrk="0" hangingPunct="1">
              <a:lnSpc>
                <a:spcPct val="100000"/>
              </a:lnSpc>
              <a:spcBef>
                <a:spcPct val="0"/>
              </a:spcBef>
              <a:spcAft>
                <a:spcPct val="0"/>
              </a:spcAft>
              <a:buClrTx/>
              <a:buSzTx/>
              <a:buFontTx/>
              <a:buNone/>
              <a:tabLst/>
            </a:pPr>
            <a:endParaRPr lang="ru-RU" sz="2000" b="1" dirty="0" smtClean="0">
              <a:latin typeface="+mn-lt"/>
              <a:ea typeface="Times New Roman" pitchFamily="18" charset="0"/>
              <a:cs typeface="Times New Roman" pitchFamily="18" charset="0"/>
            </a:endParaRPr>
          </a:p>
          <a:p>
            <a:pPr marL="0" marR="0" lvl="0" indent="450850" algn="l" defTabSz="914400" rtl="0" eaLnBrk="1" fontAlgn="base" latinLnBrk="0" hangingPunct="1">
              <a:lnSpc>
                <a:spcPct val="100000"/>
              </a:lnSpc>
              <a:spcBef>
                <a:spcPct val="0"/>
              </a:spcBef>
              <a:spcAft>
                <a:spcPct val="0"/>
              </a:spcAft>
              <a:buClrTx/>
              <a:buSzTx/>
              <a:buFontTx/>
              <a:buNone/>
              <a:tabLst/>
            </a:pPr>
            <a:r>
              <a:rPr lang="ru-RU" sz="2000" b="1" dirty="0" smtClean="0">
                <a:latin typeface="+mn-lt"/>
                <a:ea typeface="Times New Roman" pitchFamily="18" charset="0"/>
                <a:cs typeface="Times New Roman" pitchFamily="18" charset="0"/>
              </a:rPr>
              <a:t>Захват заложника </a:t>
            </a:r>
            <a:r>
              <a:rPr lang="ru-RU" sz="2000" dirty="0" smtClean="0">
                <a:latin typeface="+mn-lt"/>
                <a:ea typeface="Times New Roman" pitchFamily="18" charset="0"/>
                <a:cs typeface="Times New Roman" pitchFamily="18" charset="0"/>
              </a:rPr>
              <a:t>характеризуется как</a:t>
            </a:r>
            <a:r>
              <a:rPr kumimoji="0" lang="ru-RU" sz="2000" b="0" i="0" u="none" strike="noStrike" cap="none" normalizeH="0" baseline="0" dirty="0" smtClean="0">
                <a:ln>
                  <a:noFill/>
                </a:ln>
                <a:solidFill>
                  <a:schemeClr val="tx1"/>
                </a:solidFill>
                <a:effectLst/>
                <a:latin typeface="+mn-lt"/>
                <a:ea typeface="Times New Roman" pitchFamily="18" charset="0"/>
                <a:cs typeface="Times New Roman" pitchFamily="18" charset="0"/>
              </a:rPr>
              <a:t> длящееся преступление с формальным составом, признается </a:t>
            </a:r>
          </a:p>
          <a:p>
            <a:pPr marL="0" marR="0" lvl="0" indent="45085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mn-lt"/>
                <a:ea typeface="Times New Roman" pitchFamily="18" charset="0"/>
                <a:cs typeface="Times New Roman" pitchFamily="18" charset="0"/>
              </a:rPr>
              <a:t>оконченным с момента захвата, когда потерпевший фактически лишается свободы, а в случае, если виновный удерживает уже захваченного другими лицами заложника, то с момента удержания, независимо от продолжительности времени. Неудавшаяся попытка захватить заложника квалифицируется как покушение на преступление. </a:t>
            </a:r>
          </a:p>
          <a:p>
            <a:pPr marL="0" marR="0" lvl="0" indent="450850" algn="l" defTabSz="914400" rtl="0" eaLnBrk="1" fontAlgn="base" latinLnBrk="0" hangingPunct="1">
              <a:lnSpc>
                <a:spcPct val="100000"/>
              </a:lnSpc>
              <a:spcBef>
                <a:spcPct val="0"/>
              </a:spcBef>
              <a:spcAft>
                <a:spcPct val="0"/>
              </a:spcAft>
              <a:buClrTx/>
              <a:buSzTx/>
              <a:buFontTx/>
              <a:buNone/>
              <a:tabLst/>
            </a:pPr>
            <a:endParaRPr kumimoji="0" lang="ru-RU" sz="2000" b="0" i="0" u="none" strike="noStrike" cap="none" normalizeH="0" baseline="0" dirty="0" smtClean="0">
              <a:ln>
                <a:noFill/>
              </a:ln>
              <a:solidFill>
                <a:schemeClr val="tx1"/>
              </a:solidFill>
              <a:effectLst/>
              <a:latin typeface="+mn-lt"/>
              <a:ea typeface="Times New Roman" pitchFamily="18" charset="0"/>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chemeClr val="tx1"/>
                </a:solidFill>
                <a:effectLst/>
                <a:latin typeface="+mn-lt"/>
                <a:ea typeface="Times New Roman" pitchFamily="18" charset="0"/>
                <a:cs typeface="Times New Roman" pitchFamily="18" charset="0"/>
              </a:rPr>
              <a:t>Субъективная сторона преступления </a:t>
            </a:r>
            <a:r>
              <a:rPr kumimoji="0" lang="ru-RU" sz="2000" b="0" i="0" u="none" strike="noStrike" cap="none" normalizeH="0" baseline="0" dirty="0" smtClean="0">
                <a:ln>
                  <a:noFill/>
                </a:ln>
                <a:solidFill>
                  <a:schemeClr val="tx1"/>
                </a:solidFill>
                <a:effectLst/>
                <a:latin typeface="+mn-lt"/>
                <a:ea typeface="Times New Roman" pitchFamily="18" charset="0"/>
                <a:cs typeface="Times New Roman" pitchFamily="18" charset="0"/>
              </a:rPr>
              <a:t>характеризуется прямым умыслом.</a:t>
            </a: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mn-lt"/>
                <a:ea typeface="Times New Roman" pitchFamily="18" charset="0"/>
                <a:cs typeface="Times New Roman" pitchFamily="18" charset="0"/>
              </a:rPr>
              <a:t> </a:t>
            </a:r>
            <a:endParaRPr kumimoji="0" lang="ru-RU" sz="2000" b="0" i="0" u="none" strike="noStrike" cap="none" normalizeH="0" baseline="0" dirty="0" smtClean="0">
              <a:ln>
                <a:noFill/>
              </a:ln>
              <a:solidFill>
                <a:schemeClr val="tx1"/>
              </a:solidFill>
              <a:effectLst/>
              <a:latin typeface="+mn-lt"/>
              <a:ea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sz="2000" b="1" i="0" u="none" strike="noStrike" cap="none" normalizeH="0" baseline="0" dirty="0" smtClean="0">
                <a:ln>
                  <a:noFill/>
                </a:ln>
                <a:solidFill>
                  <a:schemeClr val="tx1"/>
                </a:solidFill>
                <a:effectLst/>
                <a:latin typeface="+mn-lt"/>
                <a:ea typeface="Times New Roman" pitchFamily="18" charset="0"/>
              </a:rPr>
              <a:t>Субъект преступления </a:t>
            </a:r>
            <a:r>
              <a:rPr kumimoji="0" lang="ru-RU" sz="2000" b="0" i="0" u="none" strike="noStrike" cap="none" normalizeH="0" baseline="0" dirty="0" smtClean="0">
                <a:ln>
                  <a:noFill/>
                </a:ln>
                <a:solidFill>
                  <a:schemeClr val="tx1"/>
                </a:solidFill>
                <a:effectLst/>
                <a:latin typeface="+mn-lt"/>
                <a:ea typeface="Times New Roman" pitchFamily="18" charset="0"/>
              </a:rPr>
              <a:t>- лицо, достигшее 14-летнего возраста</a:t>
            </a:r>
            <a:r>
              <a:rPr kumimoji="0" lang="ru-RU" sz="2000" b="0" i="0" u="none" strike="noStrike" cap="none" normalizeH="0" baseline="0" dirty="0" smtClean="0">
                <a:ln>
                  <a:noFill/>
                </a:ln>
                <a:solidFill>
                  <a:schemeClr val="tx1"/>
                </a:solidFill>
                <a:effectLst/>
                <a:latin typeface="+mn-lt"/>
              </a:rPr>
              <a:t>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503238" y="269875"/>
            <a:ext cx="8532812" cy="1143000"/>
          </a:xfrm>
        </p:spPr>
        <p:txBody>
          <a:bodyPr/>
          <a:lstStyle/>
          <a:p>
            <a:pPr algn="ctr" eaLnBrk="1" hangingPunct="1"/>
            <a:r>
              <a:rPr lang="ru-RU" b="1" dirty="0" smtClean="0">
                <a:solidFill>
                  <a:schemeClr val="tx1"/>
                </a:solidFill>
              </a:rPr>
              <a:t>Квалифицирующие и особо квалифицирующие  признаки</a:t>
            </a:r>
          </a:p>
        </p:txBody>
      </p:sp>
      <p:sp>
        <p:nvSpPr>
          <p:cNvPr id="7171" name="Text Box 6"/>
          <p:cNvSpPr txBox="1">
            <a:spLocks noChangeArrowheads="1"/>
          </p:cNvSpPr>
          <p:nvPr/>
        </p:nvSpPr>
        <p:spPr bwMode="auto">
          <a:xfrm>
            <a:off x="928662" y="1500174"/>
            <a:ext cx="8064500" cy="5262979"/>
          </a:xfrm>
          <a:prstGeom prst="rect">
            <a:avLst/>
          </a:prstGeom>
          <a:noFill/>
          <a:ln w="9525">
            <a:noFill/>
            <a:miter lim="800000"/>
            <a:headEnd/>
            <a:tailEnd/>
          </a:ln>
        </p:spPr>
        <p:txBody>
          <a:bodyPr>
            <a:spAutoFit/>
          </a:bodyPr>
          <a:lstStyle/>
          <a:p>
            <a:r>
              <a:rPr lang="ru-RU" sz="1600" b="1" dirty="0" smtClean="0"/>
              <a:t>Те же деяния, совершенные:</a:t>
            </a:r>
          </a:p>
          <a:p>
            <a:pPr fontAlgn="ctr"/>
            <a:r>
              <a:rPr lang="ru-RU" sz="1600" b="1" dirty="0" smtClean="0"/>
              <a:t> </a:t>
            </a:r>
          </a:p>
          <a:p>
            <a:r>
              <a:rPr lang="ru-RU" sz="1600" b="1" dirty="0" smtClean="0"/>
              <a:t>- группой лиц по предварительному сговору;</a:t>
            </a:r>
          </a:p>
          <a:p>
            <a:pPr fontAlgn="ctr"/>
            <a:r>
              <a:rPr lang="ru-RU" sz="1600" b="1" dirty="0" smtClean="0"/>
              <a:t>  </a:t>
            </a:r>
          </a:p>
          <a:p>
            <a:r>
              <a:rPr lang="ru-RU" sz="1600" b="1" dirty="0" smtClean="0"/>
              <a:t>- с применением насилия, опасного для жизни или здоровья;</a:t>
            </a:r>
          </a:p>
          <a:p>
            <a:pPr fontAlgn="ctr"/>
            <a:r>
              <a:rPr lang="ru-RU" sz="1600" b="1" dirty="0" smtClean="0"/>
              <a:t> </a:t>
            </a:r>
          </a:p>
          <a:p>
            <a:r>
              <a:rPr lang="ru-RU" sz="1600" b="1" dirty="0" smtClean="0"/>
              <a:t>- с применением оружия или предметов, используемых в качестве оружия;</a:t>
            </a:r>
          </a:p>
          <a:p>
            <a:pPr fontAlgn="ctr"/>
            <a:r>
              <a:rPr lang="ru-RU" sz="1600" b="1" dirty="0" smtClean="0"/>
              <a:t> </a:t>
            </a:r>
          </a:p>
          <a:p>
            <a:r>
              <a:rPr lang="ru-RU" sz="1600" b="1" dirty="0" smtClean="0"/>
              <a:t>- в отношении заведомо несовершеннолетнего;</a:t>
            </a:r>
          </a:p>
          <a:p>
            <a:pPr fontAlgn="ctr"/>
            <a:r>
              <a:rPr lang="ru-RU" sz="1600" b="1" dirty="0" smtClean="0"/>
              <a:t> </a:t>
            </a:r>
          </a:p>
          <a:p>
            <a:r>
              <a:rPr lang="ru-RU" sz="1600" b="1" dirty="0" smtClean="0"/>
              <a:t>- в отношении женщины, заведомо для виновного находящейся в состоянии беременности;</a:t>
            </a:r>
          </a:p>
          <a:p>
            <a:pPr fontAlgn="ctr"/>
            <a:r>
              <a:rPr lang="ru-RU" sz="1600" b="1" dirty="0" smtClean="0"/>
              <a:t> </a:t>
            </a:r>
          </a:p>
          <a:p>
            <a:r>
              <a:rPr lang="ru-RU" sz="1600" b="1" dirty="0" smtClean="0"/>
              <a:t>- в отношении двух или более лиц;</a:t>
            </a:r>
          </a:p>
          <a:p>
            <a:pPr fontAlgn="ctr"/>
            <a:r>
              <a:rPr lang="ru-RU" sz="1600" b="1" dirty="0" smtClean="0"/>
              <a:t> </a:t>
            </a:r>
          </a:p>
          <a:p>
            <a:r>
              <a:rPr lang="ru-RU" sz="1600" b="1" dirty="0" smtClean="0"/>
              <a:t>- из корыстных побуждений или по найму, </a:t>
            </a:r>
          </a:p>
          <a:p>
            <a:r>
              <a:rPr lang="ru-RU" sz="1600" dirty="0" smtClean="0"/>
              <a:t>- </a:t>
            </a:r>
            <a:r>
              <a:rPr lang="ru-RU" sz="1600" b="1" dirty="0" smtClean="0"/>
              <a:t>совершены организованной группой либо повлекли по неосторожности смерть человека или иные тяжкие последствия, </a:t>
            </a:r>
          </a:p>
          <a:p>
            <a:pPr>
              <a:buFontTx/>
              <a:buChar char="-"/>
            </a:pPr>
            <a:r>
              <a:rPr lang="ru-RU" sz="1600" b="1" dirty="0" smtClean="0"/>
              <a:t>повлекли умышленное причинение смерти человеку, </a:t>
            </a:r>
          </a:p>
          <a:p>
            <a:pPr>
              <a:buFontTx/>
              <a:buChar char="-"/>
            </a:pPr>
            <a:endParaRPr lang="ru-RU" sz="1600" b="1" dirty="0"/>
          </a:p>
        </p:txBody>
      </p:sp>
      <p:sp>
        <p:nvSpPr>
          <p:cNvPr id="7172" name="Text Box 9"/>
          <p:cNvSpPr txBox="1">
            <a:spLocks noChangeArrowheads="1"/>
          </p:cNvSpPr>
          <p:nvPr/>
        </p:nvSpPr>
        <p:spPr bwMode="auto">
          <a:xfrm>
            <a:off x="-51511" y="1196975"/>
            <a:ext cx="694421" cy="523220"/>
          </a:xfrm>
          <a:prstGeom prst="rect">
            <a:avLst/>
          </a:prstGeom>
          <a:noFill/>
          <a:ln w="9525">
            <a:noFill/>
            <a:miter lim="800000"/>
            <a:headEnd/>
            <a:tailEnd/>
          </a:ln>
        </p:spPr>
        <p:txBody>
          <a:bodyPr wrap="none">
            <a:spAutoFit/>
          </a:bodyPr>
          <a:lstStyle/>
          <a:p>
            <a:pPr algn="l"/>
            <a:r>
              <a:rPr lang="ru-RU" sz="2800" b="1" dirty="0" smtClean="0">
                <a:solidFill>
                  <a:schemeClr val="bg1"/>
                </a:solidFill>
              </a:rPr>
              <a:t>16</a:t>
            </a:r>
            <a:endParaRPr lang="ru-RU" sz="2800" b="1" dirty="0">
              <a:solidFill>
                <a:schemeClr val="bg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7" name="Text Box 17"/>
          <p:cNvSpPr txBox="1">
            <a:spLocks noChangeArrowheads="1"/>
          </p:cNvSpPr>
          <p:nvPr/>
        </p:nvSpPr>
        <p:spPr bwMode="auto">
          <a:xfrm>
            <a:off x="-32" y="1196975"/>
            <a:ext cx="694421" cy="523220"/>
          </a:xfrm>
          <a:prstGeom prst="rect">
            <a:avLst/>
          </a:prstGeom>
          <a:noFill/>
          <a:ln w="9525">
            <a:noFill/>
            <a:miter lim="800000"/>
            <a:headEnd/>
            <a:tailEnd/>
          </a:ln>
        </p:spPr>
        <p:txBody>
          <a:bodyPr wrap="none">
            <a:spAutoFit/>
          </a:bodyPr>
          <a:lstStyle/>
          <a:p>
            <a:pPr algn="l"/>
            <a:r>
              <a:rPr lang="ru-RU" sz="2800" b="1" dirty="0" smtClean="0">
                <a:solidFill>
                  <a:schemeClr val="bg1"/>
                </a:solidFill>
              </a:rPr>
              <a:t>17</a:t>
            </a:r>
            <a:endParaRPr lang="ru-RU" sz="2800" b="1" dirty="0">
              <a:solidFill>
                <a:schemeClr val="bg1"/>
              </a:solidFill>
            </a:endParaRPr>
          </a:p>
        </p:txBody>
      </p:sp>
      <p:sp>
        <p:nvSpPr>
          <p:cNvPr id="8198" name="Text Box 22"/>
          <p:cNvSpPr txBox="1">
            <a:spLocks noChangeArrowheads="1"/>
          </p:cNvSpPr>
          <p:nvPr/>
        </p:nvSpPr>
        <p:spPr bwMode="auto">
          <a:xfrm>
            <a:off x="969963" y="4221163"/>
            <a:ext cx="7921625" cy="366712"/>
          </a:xfrm>
          <a:prstGeom prst="rect">
            <a:avLst/>
          </a:prstGeom>
          <a:solidFill>
            <a:schemeClr val="bg1"/>
          </a:solidFill>
          <a:ln w="9525">
            <a:noFill/>
            <a:miter lim="800000"/>
            <a:headEnd/>
            <a:tailEnd/>
          </a:ln>
        </p:spPr>
        <p:txBody>
          <a:bodyPr>
            <a:spAutoFit/>
          </a:bodyPr>
          <a:lstStyle/>
          <a:p>
            <a:pPr>
              <a:spcBef>
                <a:spcPct val="50000"/>
              </a:spcBef>
            </a:pPr>
            <a:endParaRPr lang="ru-RU"/>
          </a:p>
        </p:txBody>
      </p:sp>
      <p:sp>
        <p:nvSpPr>
          <p:cNvPr id="8201" name="Text Box 13"/>
          <p:cNvSpPr txBox="1">
            <a:spLocks noChangeArrowheads="1"/>
          </p:cNvSpPr>
          <p:nvPr/>
        </p:nvSpPr>
        <p:spPr bwMode="auto">
          <a:xfrm>
            <a:off x="1214414" y="1357298"/>
            <a:ext cx="7777163" cy="4939814"/>
          </a:xfrm>
          <a:prstGeom prst="rect">
            <a:avLst/>
          </a:prstGeom>
          <a:solidFill>
            <a:schemeClr val="bg1"/>
          </a:solidFill>
          <a:ln w="9525">
            <a:noFill/>
            <a:miter lim="800000"/>
            <a:headEnd/>
            <a:tailEnd/>
          </a:ln>
        </p:spPr>
        <p:txBody>
          <a:bodyPr>
            <a:spAutoFit/>
          </a:bodyPr>
          <a:lstStyle/>
          <a:p>
            <a:pPr>
              <a:spcBef>
                <a:spcPct val="50000"/>
              </a:spcBef>
            </a:pPr>
            <a:r>
              <a:rPr lang="ru-RU" dirty="0" smtClean="0"/>
              <a:t> - заведомо ложное сообщение о готовящихся взрыве, поджоге или иных действиях, создающих опасность гибели людей, причинения значительного имущественного ущерба либо наступления иных общественно опасных последствий</a:t>
            </a:r>
          </a:p>
          <a:p>
            <a:pPr>
              <a:spcBef>
                <a:spcPct val="50000"/>
              </a:spcBef>
            </a:pPr>
            <a:endParaRPr lang="ru-RU" dirty="0" smtClean="0"/>
          </a:p>
          <a:p>
            <a:pPr>
              <a:spcBef>
                <a:spcPct val="50000"/>
              </a:spcBef>
            </a:pPr>
            <a:r>
              <a:rPr lang="ru-RU" b="1" dirty="0" smtClean="0"/>
              <a:t>Дополнительным непосредственным объектом </a:t>
            </a:r>
            <a:r>
              <a:rPr lang="ru-RU" dirty="0" smtClean="0"/>
              <a:t>этого состава преступления являются отношения собственности (материальный ущерб, состоящий из затрат органов правопорядка на проверку сообщения об акте терроризма, упущенная выгода предприятий в результате приостановления работы), права и интересы граждан, нормальная деятельность организаций, учреждений, предприятий, где якобы будет совершен акт терроризма. В некоторых случаях может быть нанесен вред здоровью людей, например в результате возникшей паники, давки.  </a:t>
            </a:r>
          </a:p>
          <a:p>
            <a:pPr>
              <a:spcBef>
                <a:spcPct val="50000"/>
              </a:spcBef>
            </a:pPr>
            <a:endParaRPr lang="ru-RU" dirty="0"/>
          </a:p>
        </p:txBody>
      </p:sp>
      <p:sp>
        <p:nvSpPr>
          <p:cNvPr id="8202" name="Text Box 13"/>
          <p:cNvSpPr txBox="1">
            <a:spLocks noChangeArrowheads="1"/>
          </p:cNvSpPr>
          <p:nvPr/>
        </p:nvSpPr>
        <p:spPr bwMode="auto">
          <a:xfrm>
            <a:off x="827088" y="273050"/>
            <a:ext cx="8245475" cy="584775"/>
          </a:xfrm>
          <a:prstGeom prst="rect">
            <a:avLst/>
          </a:prstGeom>
          <a:noFill/>
          <a:ln w="28575">
            <a:solidFill>
              <a:schemeClr val="tx1"/>
            </a:solidFill>
            <a:miter lim="800000"/>
            <a:headEnd/>
            <a:tailEnd/>
          </a:ln>
        </p:spPr>
        <p:txBody>
          <a:bodyPr>
            <a:spAutoFit/>
          </a:bodyPr>
          <a:lstStyle/>
          <a:p>
            <a:pPr algn="ctr"/>
            <a:r>
              <a:rPr lang="ru-RU" sz="1600" b="1" dirty="0" smtClean="0"/>
              <a:t>ЗАВЕДОМО ЛОЖНОЕ СООБЩЕНИЕ ОБ АКТЕ ТЕРРОРИЗМА (СТ. 207 УК)</a:t>
            </a:r>
            <a:endParaRPr lang="ru-RU" sz="1700" b="1"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4"/>
          <p:cNvSpPr txBox="1">
            <a:spLocks noChangeArrowheads="1"/>
          </p:cNvSpPr>
          <p:nvPr/>
        </p:nvSpPr>
        <p:spPr bwMode="auto">
          <a:xfrm>
            <a:off x="-32" y="1196975"/>
            <a:ext cx="694421" cy="523220"/>
          </a:xfrm>
          <a:prstGeom prst="rect">
            <a:avLst/>
          </a:prstGeom>
          <a:noFill/>
          <a:ln w="9525">
            <a:noFill/>
            <a:miter lim="800000"/>
            <a:headEnd/>
            <a:tailEnd/>
          </a:ln>
        </p:spPr>
        <p:txBody>
          <a:bodyPr wrap="none">
            <a:spAutoFit/>
          </a:bodyPr>
          <a:lstStyle/>
          <a:p>
            <a:pPr algn="l"/>
            <a:r>
              <a:rPr lang="ru-RU" sz="2800" b="1" dirty="0" smtClean="0">
                <a:solidFill>
                  <a:schemeClr val="bg1"/>
                </a:solidFill>
              </a:rPr>
              <a:t>18</a:t>
            </a:r>
            <a:endParaRPr lang="ru-RU" sz="2800" b="1" dirty="0">
              <a:solidFill>
                <a:schemeClr val="bg1"/>
              </a:solidFill>
            </a:endParaRPr>
          </a:p>
        </p:txBody>
      </p:sp>
      <p:sp>
        <p:nvSpPr>
          <p:cNvPr id="9219" name="Text Box 10"/>
          <p:cNvSpPr txBox="1">
            <a:spLocks noChangeArrowheads="1"/>
          </p:cNvSpPr>
          <p:nvPr/>
        </p:nvSpPr>
        <p:spPr bwMode="auto">
          <a:xfrm>
            <a:off x="755650" y="2992438"/>
            <a:ext cx="8280400" cy="707886"/>
          </a:xfrm>
          <a:prstGeom prst="rect">
            <a:avLst/>
          </a:prstGeom>
          <a:noFill/>
          <a:ln w="28575">
            <a:solidFill>
              <a:schemeClr val="tx1"/>
            </a:solidFill>
            <a:miter lim="800000"/>
            <a:headEnd/>
            <a:tailEnd/>
          </a:ln>
        </p:spPr>
        <p:txBody>
          <a:bodyPr>
            <a:spAutoFit/>
          </a:bodyPr>
          <a:lstStyle/>
          <a:p>
            <a:r>
              <a:rPr lang="ru-RU" sz="2000" b="1" dirty="0"/>
              <a:t>ВИНА</a:t>
            </a:r>
            <a:r>
              <a:rPr lang="ru-RU" sz="2000" dirty="0"/>
              <a:t> – прямой </a:t>
            </a:r>
            <a:r>
              <a:rPr lang="ru-RU" sz="2000" dirty="0" smtClean="0"/>
              <a:t>умысел. Обязательным признаком преступления является </a:t>
            </a:r>
            <a:r>
              <a:rPr lang="ru-RU" sz="2000" dirty="0" err="1" smtClean="0"/>
              <a:t>заведомость</a:t>
            </a:r>
            <a:r>
              <a:rPr lang="ru-RU" sz="2000" dirty="0" smtClean="0"/>
              <a:t> ложного сообщения.</a:t>
            </a:r>
            <a:endParaRPr lang="ru-RU" sz="2000" dirty="0"/>
          </a:p>
        </p:txBody>
      </p:sp>
      <p:sp>
        <p:nvSpPr>
          <p:cNvPr id="9220" name="Text Box 11"/>
          <p:cNvSpPr txBox="1">
            <a:spLocks noChangeArrowheads="1"/>
          </p:cNvSpPr>
          <p:nvPr/>
        </p:nvSpPr>
        <p:spPr bwMode="auto">
          <a:xfrm>
            <a:off x="323850" y="4857760"/>
            <a:ext cx="8820150" cy="400110"/>
          </a:xfrm>
          <a:prstGeom prst="rect">
            <a:avLst/>
          </a:prstGeom>
          <a:noFill/>
          <a:ln w="28575">
            <a:solidFill>
              <a:schemeClr val="tx1"/>
            </a:solidFill>
            <a:miter lim="800000"/>
            <a:headEnd/>
            <a:tailEnd/>
          </a:ln>
        </p:spPr>
        <p:txBody>
          <a:bodyPr>
            <a:spAutoFit/>
          </a:bodyPr>
          <a:lstStyle/>
          <a:p>
            <a:r>
              <a:rPr lang="ru-RU" sz="2000" b="1" dirty="0" smtClean="0"/>
              <a:t>Субъект преступления </a:t>
            </a:r>
            <a:r>
              <a:rPr lang="ru-RU" sz="2000" dirty="0" smtClean="0"/>
              <a:t>- лицо, достигшее 14-летнего возраста</a:t>
            </a:r>
            <a:endParaRPr lang="ru-RU" sz="2000" dirty="0"/>
          </a:p>
        </p:txBody>
      </p:sp>
      <p:sp>
        <p:nvSpPr>
          <p:cNvPr id="9221" name="Line 12"/>
          <p:cNvSpPr>
            <a:spLocks noChangeShapeType="1"/>
          </p:cNvSpPr>
          <p:nvPr/>
        </p:nvSpPr>
        <p:spPr bwMode="auto">
          <a:xfrm>
            <a:off x="4786313" y="2560638"/>
            <a:ext cx="0" cy="287337"/>
          </a:xfrm>
          <a:prstGeom prst="line">
            <a:avLst/>
          </a:prstGeom>
          <a:noFill/>
          <a:ln w="28575">
            <a:solidFill>
              <a:schemeClr val="tx1"/>
            </a:solidFill>
            <a:round/>
            <a:headEnd/>
            <a:tailEnd/>
          </a:ln>
        </p:spPr>
        <p:txBody>
          <a:bodyPr/>
          <a:lstStyle/>
          <a:p>
            <a:endParaRPr lang="ru-RU"/>
          </a:p>
        </p:txBody>
      </p:sp>
      <p:sp>
        <p:nvSpPr>
          <p:cNvPr id="9222" name="Line 13"/>
          <p:cNvSpPr>
            <a:spLocks noChangeShapeType="1"/>
          </p:cNvSpPr>
          <p:nvPr/>
        </p:nvSpPr>
        <p:spPr bwMode="auto">
          <a:xfrm>
            <a:off x="4643438" y="2703513"/>
            <a:ext cx="287337" cy="0"/>
          </a:xfrm>
          <a:prstGeom prst="line">
            <a:avLst/>
          </a:prstGeom>
          <a:noFill/>
          <a:ln w="28575">
            <a:solidFill>
              <a:schemeClr val="tx1"/>
            </a:solidFill>
            <a:round/>
            <a:headEnd/>
            <a:tailEnd/>
          </a:ln>
        </p:spPr>
        <p:txBody>
          <a:bodyPr/>
          <a:lstStyle/>
          <a:p>
            <a:endParaRPr lang="ru-RU"/>
          </a:p>
        </p:txBody>
      </p:sp>
      <p:sp>
        <p:nvSpPr>
          <p:cNvPr id="9223" name="Line 14"/>
          <p:cNvSpPr>
            <a:spLocks noChangeShapeType="1"/>
          </p:cNvSpPr>
          <p:nvPr/>
        </p:nvSpPr>
        <p:spPr bwMode="auto">
          <a:xfrm>
            <a:off x="4859338" y="4433888"/>
            <a:ext cx="0" cy="287337"/>
          </a:xfrm>
          <a:prstGeom prst="line">
            <a:avLst/>
          </a:prstGeom>
          <a:noFill/>
          <a:ln w="28575">
            <a:solidFill>
              <a:schemeClr val="tx1"/>
            </a:solidFill>
            <a:round/>
            <a:headEnd/>
            <a:tailEnd/>
          </a:ln>
        </p:spPr>
        <p:txBody>
          <a:bodyPr/>
          <a:lstStyle/>
          <a:p>
            <a:endParaRPr lang="ru-RU"/>
          </a:p>
        </p:txBody>
      </p:sp>
      <p:sp>
        <p:nvSpPr>
          <p:cNvPr id="9224" name="Line 15"/>
          <p:cNvSpPr>
            <a:spLocks noChangeShapeType="1"/>
          </p:cNvSpPr>
          <p:nvPr/>
        </p:nvSpPr>
        <p:spPr bwMode="auto">
          <a:xfrm>
            <a:off x="4716463" y="4576763"/>
            <a:ext cx="287337" cy="0"/>
          </a:xfrm>
          <a:prstGeom prst="line">
            <a:avLst/>
          </a:prstGeom>
          <a:noFill/>
          <a:ln w="28575">
            <a:solidFill>
              <a:schemeClr val="tx1"/>
            </a:solidFill>
            <a:round/>
            <a:headEnd/>
            <a:tailEnd/>
          </a:ln>
        </p:spPr>
        <p:txBody>
          <a:bodyPr/>
          <a:lstStyle/>
          <a:p>
            <a:endParaRPr lang="ru-RU"/>
          </a:p>
        </p:txBody>
      </p:sp>
      <p:sp>
        <p:nvSpPr>
          <p:cNvPr id="9226" name="Text Box 12"/>
          <p:cNvSpPr txBox="1">
            <a:spLocks noChangeArrowheads="1"/>
          </p:cNvSpPr>
          <p:nvPr/>
        </p:nvSpPr>
        <p:spPr bwMode="auto">
          <a:xfrm>
            <a:off x="1258888" y="1341438"/>
            <a:ext cx="7561262" cy="366712"/>
          </a:xfrm>
          <a:prstGeom prst="rect">
            <a:avLst/>
          </a:prstGeom>
          <a:solidFill>
            <a:schemeClr val="bg1"/>
          </a:solidFill>
          <a:ln w="9525">
            <a:noFill/>
            <a:miter lim="800000"/>
            <a:headEnd/>
            <a:tailEnd/>
          </a:ln>
        </p:spPr>
        <p:txBody>
          <a:bodyPr>
            <a:spAutoFit/>
          </a:bodyPr>
          <a:lstStyle/>
          <a:p>
            <a:pPr>
              <a:spcBef>
                <a:spcPct val="50000"/>
              </a:spcBef>
            </a:pPr>
            <a:endParaRPr lang="ru-RU"/>
          </a:p>
        </p:txBody>
      </p:sp>
      <p:sp>
        <p:nvSpPr>
          <p:cNvPr id="9227" name="Text Box 9"/>
          <p:cNvSpPr txBox="1">
            <a:spLocks noChangeArrowheads="1"/>
          </p:cNvSpPr>
          <p:nvPr/>
        </p:nvSpPr>
        <p:spPr bwMode="auto">
          <a:xfrm>
            <a:off x="642910" y="357166"/>
            <a:ext cx="8280400" cy="1938992"/>
          </a:xfrm>
          <a:prstGeom prst="rect">
            <a:avLst/>
          </a:prstGeom>
          <a:noFill/>
          <a:ln w="28575">
            <a:solidFill>
              <a:schemeClr val="tx1"/>
            </a:solidFill>
            <a:miter lim="800000"/>
            <a:headEnd/>
            <a:tailEnd/>
          </a:ln>
        </p:spPr>
        <p:txBody>
          <a:bodyPr>
            <a:spAutoFit/>
          </a:bodyPr>
          <a:lstStyle/>
          <a:p>
            <a:r>
              <a:rPr lang="ru-RU" sz="2000" b="1" dirty="0" smtClean="0"/>
              <a:t>Объективная сторона </a:t>
            </a:r>
            <a:r>
              <a:rPr lang="ru-RU" sz="2000" dirty="0" smtClean="0"/>
              <a:t>- действия в виде заведомо ложного сообщения только о готовящемся акте терроризма - взрыве, поджоге или иных действиях, создающих опасность гибели людей, причинения значительного материального ущерба либо наступления иных опасных последствий, характеризующих терроризм</a:t>
            </a:r>
            <a:endParaRPr lang="ru-RU"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115616" y="266234"/>
            <a:ext cx="5545138" cy="1143000"/>
          </a:xfrm>
        </p:spPr>
        <p:txBody>
          <a:bodyPr/>
          <a:lstStyle/>
          <a:p>
            <a:pPr eaLnBrk="1" hangingPunct="1"/>
            <a:r>
              <a:rPr lang="ru-RU" b="1" i="1" dirty="0" smtClean="0">
                <a:solidFill>
                  <a:schemeClr val="tx1"/>
                </a:solidFill>
              </a:rPr>
              <a:t>Учебные вопросы</a:t>
            </a:r>
            <a:r>
              <a:rPr lang="ru-RU" b="1" i="1" dirty="0" smtClean="0">
                <a:solidFill>
                  <a:schemeClr val="tx1"/>
                </a:solidFill>
              </a:rPr>
              <a:t>:</a:t>
            </a:r>
            <a:endParaRPr lang="ru-RU" b="1" i="1" dirty="0" smtClean="0">
              <a:solidFill>
                <a:schemeClr val="tx1"/>
              </a:solidFill>
            </a:endParaRPr>
          </a:p>
        </p:txBody>
      </p:sp>
      <p:sp>
        <p:nvSpPr>
          <p:cNvPr id="4099" name="Rectangle 3"/>
          <p:cNvSpPr>
            <a:spLocks noGrp="1" noChangeArrowheads="1"/>
          </p:cNvSpPr>
          <p:nvPr>
            <p:ph type="body" idx="1"/>
          </p:nvPr>
        </p:nvSpPr>
        <p:spPr>
          <a:xfrm>
            <a:off x="1000100" y="1773239"/>
            <a:ext cx="7858180" cy="4799034"/>
          </a:xfrm>
        </p:spPr>
        <p:txBody>
          <a:bodyPr/>
          <a:lstStyle/>
          <a:p>
            <a:r>
              <a:rPr lang="ru-RU" sz="3200" dirty="0" smtClean="0"/>
              <a:t>1. Понятие, общая характеристика и система преступлений против общественной безопасности и общественного порядка </a:t>
            </a:r>
          </a:p>
          <a:p>
            <a:r>
              <a:rPr lang="ru-RU" sz="3200" dirty="0" smtClean="0"/>
              <a:t>2. Преступления против общественной безопасности</a:t>
            </a:r>
          </a:p>
          <a:p>
            <a:r>
              <a:rPr lang="ru-RU" sz="3200" dirty="0" smtClean="0"/>
              <a:t>3. Преступления против общественного порядка</a:t>
            </a:r>
          </a:p>
          <a:p>
            <a:pPr marL="552450" indent="-552450" eaLnBrk="1" hangingPunct="1">
              <a:buNone/>
            </a:pPr>
            <a:r>
              <a:rPr lang="ru-RU" sz="3200" dirty="0" smtClean="0">
                <a:latin typeface="+mj-lt"/>
              </a:rPr>
              <a:t>.</a:t>
            </a:r>
          </a:p>
        </p:txBody>
      </p:sp>
      <p:sp>
        <p:nvSpPr>
          <p:cNvPr id="4100" name="Text Box 4"/>
          <p:cNvSpPr txBox="1">
            <a:spLocks noChangeArrowheads="1"/>
          </p:cNvSpPr>
          <p:nvPr/>
        </p:nvSpPr>
        <p:spPr bwMode="auto">
          <a:xfrm>
            <a:off x="103188" y="1196975"/>
            <a:ext cx="436562" cy="519113"/>
          </a:xfrm>
          <a:prstGeom prst="rect">
            <a:avLst/>
          </a:prstGeom>
          <a:noFill/>
          <a:ln w="9525">
            <a:noFill/>
            <a:miter lim="800000"/>
            <a:headEnd/>
            <a:tailEnd/>
          </a:ln>
        </p:spPr>
        <p:txBody>
          <a:bodyPr wrap="none">
            <a:spAutoFit/>
          </a:bodyPr>
          <a:lstStyle/>
          <a:p>
            <a:r>
              <a:rPr lang="en-US" sz="2800" b="1">
                <a:solidFill>
                  <a:schemeClr val="bg1"/>
                </a:solidFill>
              </a:rPr>
              <a:t>2</a:t>
            </a:r>
            <a:endParaRPr lang="ru-RU" sz="2800" b="1">
              <a:solidFill>
                <a:schemeClr val="bg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755650" y="428580"/>
            <a:ext cx="8388350" cy="6429420"/>
          </a:xfrm>
        </p:spPr>
        <p:txBody>
          <a:bodyPr/>
          <a:lstStyle/>
          <a:p>
            <a:r>
              <a:rPr lang="ru-RU" sz="1800" b="1" dirty="0" smtClean="0"/>
              <a:t>3. Преступления против общественного порядка</a:t>
            </a:r>
            <a:br>
              <a:rPr lang="ru-RU" sz="1800" b="1" dirty="0" smtClean="0"/>
            </a:br>
            <a:r>
              <a:rPr lang="ru-RU" sz="1800" dirty="0" smtClean="0"/>
              <a:t/>
            </a:r>
            <a:br>
              <a:rPr lang="ru-RU" sz="1800" dirty="0" smtClean="0"/>
            </a:br>
            <a:r>
              <a:rPr lang="ru-RU" sz="1800" b="1" dirty="0" smtClean="0">
                <a:solidFill>
                  <a:schemeClr val="tx1"/>
                </a:solidFill>
              </a:rPr>
              <a:t>ХУЛИГАНСТВО (ст. 213) - </a:t>
            </a:r>
            <a:r>
              <a:rPr lang="ru-RU" sz="1800" dirty="0" smtClean="0">
                <a:solidFill>
                  <a:schemeClr val="tx1"/>
                </a:solidFill>
              </a:rPr>
              <a:t>то есть грубое нарушение общественного порядка, выражающее явное неуважение к обществу, совершенное:</a:t>
            </a:r>
            <a:br>
              <a:rPr lang="ru-RU" sz="1800" dirty="0" smtClean="0">
                <a:solidFill>
                  <a:schemeClr val="tx1"/>
                </a:solidFill>
              </a:rPr>
            </a:br>
            <a:r>
              <a:rPr lang="ru-RU" sz="1800" dirty="0" smtClean="0">
                <a:solidFill>
                  <a:schemeClr val="tx1"/>
                </a:solidFill>
              </a:rPr>
              <a:t/>
            </a:r>
            <a:br>
              <a:rPr lang="ru-RU" sz="1800" dirty="0" smtClean="0">
                <a:solidFill>
                  <a:schemeClr val="tx1"/>
                </a:solidFill>
              </a:rPr>
            </a:br>
            <a:r>
              <a:rPr lang="ru-RU" sz="1800" dirty="0" smtClean="0">
                <a:solidFill>
                  <a:schemeClr val="tx1"/>
                </a:solidFill>
              </a:rPr>
              <a:t>а) с применением оружия или предметов, используемых в качестве оружия;</a:t>
            </a:r>
            <a:br>
              <a:rPr lang="ru-RU" sz="1800" dirty="0" smtClean="0">
                <a:solidFill>
                  <a:schemeClr val="tx1"/>
                </a:solidFill>
              </a:rPr>
            </a:br>
            <a:r>
              <a:rPr lang="ru-RU" sz="1800" dirty="0" smtClean="0">
                <a:solidFill>
                  <a:schemeClr val="tx1"/>
                </a:solidFill>
              </a:rPr>
              <a:t>б) по мотивам политической, идеологической, расовой, национальной или религиозной ненависти или вражды либо по мотивам ненависти или вражды в отношении какой-либо социальной группы</a:t>
            </a:r>
            <a:br>
              <a:rPr lang="ru-RU" sz="1800" dirty="0" smtClean="0">
                <a:solidFill>
                  <a:schemeClr val="tx1"/>
                </a:solidFill>
              </a:rPr>
            </a:br>
            <a:r>
              <a:rPr lang="ru-RU" sz="1800" dirty="0" smtClean="0"/>
              <a:t> </a:t>
            </a:r>
            <a:r>
              <a:rPr lang="ru-RU" sz="1800" b="1" dirty="0" smtClean="0">
                <a:solidFill>
                  <a:schemeClr val="tx1"/>
                </a:solidFill>
              </a:rPr>
              <a:t>ОБЪЕКТ ПРЕСТУПЛЕНИЯ </a:t>
            </a:r>
            <a:r>
              <a:rPr lang="ru-RU" sz="1800" dirty="0" smtClean="0">
                <a:solidFill>
                  <a:schemeClr val="tx1"/>
                </a:solidFill>
              </a:rPr>
              <a:t>- система общественных отношений, сложившихся на основе соблюдения норм права, направленных на поддержание общественного спокойствия и нравственности, взаимного уважения, надлежащего поведения граждан в общественных местах, отношений в сфере социального общения.</a:t>
            </a:r>
            <a:br>
              <a:rPr lang="ru-RU" sz="1800" dirty="0" smtClean="0">
                <a:solidFill>
                  <a:schemeClr val="tx1"/>
                </a:solidFill>
              </a:rPr>
            </a:br>
            <a:r>
              <a:rPr lang="ru-RU" sz="1800" b="1" dirty="0" smtClean="0">
                <a:solidFill>
                  <a:schemeClr val="tx1"/>
                </a:solidFill>
              </a:rPr>
              <a:t>С ОБЪЕКТИВНОЙ СТОРОНЫ </a:t>
            </a:r>
            <a:r>
              <a:rPr lang="ru-RU" sz="1800" dirty="0" smtClean="0">
                <a:solidFill>
                  <a:schemeClr val="tx1"/>
                </a:solidFill>
              </a:rPr>
              <a:t>хулиганство выражается в активных действиях, направленных на грубое нарушение общественного порядка, выражающее явное неуважение к обществу, сопровождавшееся применением насилия к гражданам либо угрозой его применения, а равно уничтожением или повреждением чужого имущества.</a:t>
            </a:r>
            <a:r>
              <a:rPr lang="ru-RU" sz="1800" dirty="0" smtClean="0"/>
              <a:t/>
            </a:r>
            <a:br>
              <a:rPr lang="ru-RU" sz="1800" dirty="0" smtClean="0"/>
            </a:br>
            <a:r>
              <a:rPr lang="ru-RU" sz="1800" dirty="0" smtClean="0">
                <a:solidFill>
                  <a:schemeClr val="tx1"/>
                </a:solidFill>
              </a:rPr>
              <a:t/>
            </a:r>
            <a:br>
              <a:rPr lang="ru-RU" sz="1800" dirty="0" smtClean="0">
                <a:solidFill>
                  <a:schemeClr val="tx1"/>
                </a:solidFill>
              </a:rPr>
            </a:br>
            <a:endParaRPr lang="ru-RU" sz="1800" dirty="0">
              <a:solidFill>
                <a:schemeClr val="tx1"/>
              </a:solidFill>
            </a:endParaRPr>
          </a:p>
        </p:txBody>
      </p:sp>
      <p:sp>
        <p:nvSpPr>
          <p:cNvPr id="10243" name="Text Box 6"/>
          <p:cNvSpPr txBox="1">
            <a:spLocks noChangeArrowheads="1"/>
          </p:cNvSpPr>
          <p:nvPr/>
        </p:nvSpPr>
        <p:spPr bwMode="auto">
          <a:xfrm>
            <a:off x="-71470" y="1196975"/>
            <a:ext cx="694421" cy="523220"/>
          </a:xfrm>
          <a:prstGeom prst="rect">
            <a:avLst/>
          </a:prstGeom>
          <a:noFill/>
          <a:ln w="9525">
            <a:noFill/>
            <a:miter lim="800000"/>
            <a:headEnd/>
            <a:tailEnd/>
          </a:ln>
        </p:spPr>
        <p:txBody>
          <a:bodyPr wrap="none">
            <a:spAutoFit/>
          </a:bodyPr>
          <a:lstStyle/>
          <a:p>
            <a:pPr algn="l"/>
            <a:r>
              <a:rPr lang="ru-RU" sz="2800" b="1" dirty="0" smtClean="0">
                <a:solidFill>
                  <a:schemeClr val="bg1"/>
                </a:solidFill>
              </a:rPr>
              <a:t>19</a:t>
            </a:r>
            <a:endParaRPr lang="ru-RU" sz="2800" b="1" dirty="0">
              <a:solidFill>
                <a:schemeClr val="bg1"/>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2"/>
          <p:cNvSpPr txBox="1">
            <a:spLocks noChangeArrowheads="1"/>
          </p:cNvSpPr>
          <p:nvPr/>
        </p:nvSpPr>
        <p:spPr bwMode="auto">
          <a:xfrm>
            <a:off x="-36513" y="1196975"/>
            <a:ext cx="688976" cy="519113"/>
          </a:xfrm>
          <a:prstGeom prst="rect">
            <a:avLst/>
          </a:prstGeom>
          <a:noFill/>
          <a:ln w="9525">
            <a:noFill/>
            <a:miter lim="800000"/>
            <a:headEnd/>
            <a:tailEnd/>
          </a:ln>
        </p:spPr>
        <p:txBody>
          <a:bodyPr wrap="none">
            <a:spAutoFit/>
          </a:bodyPr>
          <a:lstStyle/>
          <a:p>
            <a:pPr algn="l"/>
            <a:r>
              <a:rPr lang="ru-RU" sz="2800" b="1" dirty="0" smtClean="0">
                <a:solidFill>
                  <a:schemeClr val="bg1"/>
                </a:solidFill>
              </a:rPr>
              <a:t>20</a:t>
            </a:r>
            <a:endParaRPr lang="ru-RU" sz="2800" b="1" dirty="0">
              <a:solidFill>
                <a:schemeClr val="bg1"/>
              </a:solidFill>
            </a:endParaRPr>
          </a:p>
        </p:txBody>
      </p:sp>
      <p:sp>
        <p:nvSpPr>
          <p:cNvPr id="6" name="Text Box 10"/>
          <p:cNvSpPr txBox="1">
            <a:spLocks noChangeArrowheads="1"/>
          </p:cNvSpPr>
          <p:nvPr/>
        </p:nvSpPr>
        <p:spPr bwMode="auto">
          <a:xfrm>
            <a:off x="142875" y="2835275"/>
            <a:ext cx="8893175" cy="707886"/>
          </a:xfrm>
          <a:prstGeom prst="rect">
            <a:avLst/>
          </a:prstGeom>
          <a:noFill/>
          <a:ln w="28575">
            <a:solidFill>
              <a:schemeClr val="tx1"/>
            </a:solidFill>
            <a:miter lim="800000"/>
            <a:headEnd/>
            <a:tailEnd/>
          </a:ln>
        </p:spPr>
        <p:txBody>
          <a:bodyPr>
            <a:spAutoFit/>
          </a:bodyPr>
          <a:lstStyle/>
          <a:p>
            <a:pPr>
              <a:defRPr/>
            </a:pPr>
            <a:r>
              <a:rPr lang="ru-RU" sz="2000" b="1" dirty="0" smtClean="0"/>
              <a:t>Субъективная сторона </a:t>
            </a:r>
            <a:r>
              <a:rPr lang="ru-RU" sz="2000" dirty="0" smtClean="0"/>
              <a:t>хулиганства характеризуется прямым умыслом и специальным мотивом</a:t>
            </a:r>
            <a:endParaRPr lang="ru-RU" sz="2000" dirty="0">
              <a:latin typeface="+mj-lt"/>
            </a:endParaRPr>
          </a:p>
        </p:txBody>
      </p:sp>
      <p:sp>
        <p:nvSpPr>
          <p:cNvPr id="12292" name="Line 12"/>
          <p:cNvSpPr>
            <a:spLocks noChangeShapeType="1"/>
          </p:cNvSpPr>
          <p:nvPr/>
        </p:nvSpPr>
        <p:spPr bwMode="auto">
          <a:xfrm>
            <a:off x="4786313" y="2433638"/>
            <a:ext cx="0" cy="287337"/>
          </a:xfrm>
          <a:prstGeom prst="line">
            <a:avLst/>
          </a:prstGeom>
          <a:noFill/>
          <a:ln w="28575">
            <a:solidFill>
              <a:schemeClr val="tx1"/>
            </a:solidFill>
            <a:round/>
            <a:headEnd/>
            <a:tailEnd/>
          </a:ln>
        </p:spPr>
        <p:txBody>
          <a:bodyPr/>
          <a:lstStyle/>
          <a:p>
            <a:endParaRPr lang="ru-RU"/>
          </a:p>
        </p:txBody>
      </p:sp>
      <p:sp>
        <p:nvSpPr>
          <p:cNvPr id="12293" name="Line 13"/>
          <p:cNvSpPr>
            <a:spLocks noChangeShapeType="1"/>
          </p:cNvSpPr>
          <p:nvPr/>
        </p:nvSpPr>
        <p:spPr bwMode="auto">
          <a:xfrm>
            <a:off x="4643438" y="2576513"/>
            <a:ext cx="287337" cy="0"/>
          </a:xfrm>
          <a:prstGeom prst="line">
            <a:avLst/>
          </a:prstGeom>
          <a:noFill/>
          <a:ln w="28575">
            <a:solidFill>
              <a:schemeClr val="tx1"/>
            </a:solidFill>
            <a:round/>
            <a:headEnd/>
            <a:tailEnd/>
          </a:ln>
        </p:spPr>
        <p:txBody>
          <a:bodyPr/>
          <a:lstStyle/>
          <a:p>
            <a:endParaRPr lang="ru-RU"/>
          </a:p>
        </p:txBody>
      </p:sp>
      <p:sp>
        <p:nvSpPr>
          <p:cNvPr id="12294" name="Text Box 17"/>
          <p:cNvSpPr txBox="1">
            <a:spLocks noChangeArrowheads="1"/>
          </p:cNvSpPr>
          <p:nvPr/>
        </p:nvSpPr>
        <p:spPr bwMode="auto">
          <a:xfrm>
            <a:off x="1835150" y="404813"/>
            <a:ext cx="5927725" cy="519112"/>
          </a:xfrm>
          <a:prstGeom prst="rect">
            <a:avLst/>
          </a:prstGeom>
          <a:noFill/>
          <a:ln w="9525">
            <a:noFill/>
            <a:miter lim="800000"/>
            <a:headEnd/>
            <a:tailEnd/>
          </a:ln>
        </p:spPr>
        <p:txBody>
          <a:bodyPr wrap="none">
            <a:spAutoFit/>
          </a:bodyPr>
          <a:lstStyle/>
          <a:p>
            <a:pPr algn="l"/>
            <a:r>
              <a:rPr lang="ru-RU" sz="2800" b="1"/>
              <a:t>СУБЪЕКТИВНЫЕ ПРИЗНАКИ</a:t>
            </a:r>
          </a:p>
        </p:txBody>
      </p:sp>
      <p:sp>
        <p:nvSpPr>
          <p:cNvPr id="12295" name="Text Box 12"/>
          <p:cNvSpPr txBox="1">
            <a:spLocks noChangeArrowheads="1"/>
          </p:cNvSpPr>
          <p:nvPr/>
        </p:nvSpPr>
        <p:spPr bwMode="auto">
          <a:xfrm>
            <a:off x="1258888" y="1214438"/>
            <a:ext cx="7561262" cy="366712"/>
          </a:xfrm>
          <a:prstGeom prst="rect">
            <a:avLst/>
          </a:prstGeom>
          <a:solidFill>
            <a:schemeClr val="bg1"/>
          </a:solidFill>
          <a:ln w="9525">
            <a:noFill/>
            <a:miter lim="800000"/>
            <a:headEnd/>
            <a:tailEnd/>
          </a:ln>
        </p:spPr>
        <p:txBody>
          <a:bodyPr>
            <a:spAutoFit/>
          </a:bodyPr>
          <a:lstStyle/>
          <a:p>
            <a:pPr>
              <a:spcBef>
                <a:spcPct val="50000"/>
              </a:spcBef>
            </a:pPr>
            <a:endParaRPr lang="ru-RU"/>
          </a:p>
        </p:txBody>
      </p:sp>
      <p:sp>
        <p:nvSpPr>
          <p:cNvPr id="12296" name="Text Box 9"/>
          <p:cNvSpPr txBox="1">
            <a:spLocks noChangeArrowheads="1"/>
          </p:cNvSpPr>
          <p:nvPr/>
        </p:nvSpPr>
        <p:spPr bwMode="auto">
          <a:xfrm>
            <a:off x="755650" y="1254125"/>
            <a:ext cx="8280400" cy="400110"/>
          </a:xfrm>
          <a:prstGeom prst="rect">
            <a:avLst/>
          </a:prstGeom>
          <a:noFill/>
          <a:ln w="28575">
            <a:solidFill>
              <a:schemeClr val="tx1"/>
            </a:solidFill>
            <a:miter lim="800000"/>
            <a:headEnd/>
            <a:tailEnd/>
          </a:ln>
        </p:spPr>
        <p:txBody>
          <a:bodyPr>
            <a:spAutoFit/>
          </a:bodyPr>
          <a:lstStyle/>
          <a:p>
            <a:r>
              <a:rPr lang="ru-RU" sz="2000" b="1" dirty="0"/>
              <a:t>СУБЪЕКТ</a:t>
            </a:r>
            <a:r>
              <a:rPr lang="ru-RU" sz="2000" dirty="0"/>
              <a:t> - </a:t>
            </a:r>
            <a:r>
              <a:rPr lang="ru-RU" sz="2000" dirty="0" smtClean="0"/>
              <a:t>лицо</a:t>
            </a:r>
            <a:r>
              <a:rPr lang="ru-RU" sz="2000" dirty="0"/>
              <a:t>, </a:t>
            </a:r>
            <a:r>
              <a:rPr lang="ru-RU" sz="2000" dirty="0" smtClean="0"/>
              <a:t>достигшее возраста 14 или 16 лет</a:t>
            </a:r>
            <a:endParaRPr lang="ru-RU" sz="2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12"/>
          <p:cNvSpPr txBox="1">
            <a:spLocks noChangeArrowheads="1"/>
          </p:cNvSpPr>
          <p:nvPr/>
        </p:nvSpPr>
        <p:spPr bwMode="auto">
          <a:xfrm>
            <a:off x="-36513" y="1196975"/>
            <a:ext cx="688976" cy="519113"/>
          </a:xfrm>
          <a:prstGeom prst="rect">
            <a:avLst/>
          </a:prstGeom>
          <a:noFill/>
          <a:ln w="9525">
            <a:noFill/>
            <a:miter lim="800000"/>
            <a:headEnd/>
            <a:tailEnd/>
          </a:ln>
        </p:spPr>
        <p:txBody>
          <a:bodyPr wrap="none">
            <a:spAutoFit/>
          </a:bodyPr>
          <a:lstStyle/>
          <a:p>
            <a:pPr algn="l"/>
            <a:r>
              <a:rPr lang="ru-RU" sz="2800" b="1" dirty="0" smtClean="0">
                <a:solidFill>
                  <a:schemeClr val="bg1"/>
                </a:solidFill>
              </a:rPr>
              <a:t>21</a:t>
            </a:r>
            <a:endParaRPr lang="ru-RU" sz="2800" b="1" dirty="0">
              <a:solidFill>
                <a:schemeClr val="bg1"/>
              </a:solidFill>
            </a:endParaRPr>
          </a:p>
        </p:txBody>
      </p:sp>
      <p:sp>
        <p:nvSpPr>
          <p:cNvPr id="13315" name="Text Box 13"/>
          <p:cNvSpPr txBox="1">
            <a:spLocks noChangeArrowheads="1"/>
          </p:cNvSpPr>
          <p:nvPr/>
        </p:nvSpPr>
        <p:spPr bwMode="auto">
          <a:xfrm>
            <a:off x="-323850" y="39688"/>
            <a:ext cx="10333038" cy="535531"/>
          </a:xfrm>
          <a:prstGeom prst="rect">
            <a:avLst/>
          </a:prstGeom>
          <a:noFill/>
          <a:ln w="9525">
            <a:noFill/>
            <a:miter lim="800000"/>
            <a:headEnd/>
            <a:tailEnd/>
          </a:ln>
        </p:spPr>
        <p:txBody>
          <a:bodyPr>
            <a:spAutoFit/>
          </a:bodyPr>
          <a:lstStyle/>
          <a:p>
            <a:pPr algn="ctr">
              <a:lnSpc>
                <a:spcPct val="90000"/>
              </a:lnSpc>
            </a:pPr>
            <a:r>
              <a:rPr lang="ru-RU" sz="3200" i="1" dirty="0" smtClean="0">
                <a:solidFill>
                  <a:srgbClr val="006666"/>
                </a:solidFill>
              </a:rPr>
              <a:t>Вандализм (ст. 214 УК РФ)</a:t>
            </a:r>
            <a:endParaRPr lang="ru-RU" sz="3200" i="1" dirty="0">
              <a:solidFill>
                <a:srgbClr val="006666"/>
              </a:solidFill>
            </a:endParaRPr>
          </a:p>
        </p:txBody>
      </p:sp>
      <p:sp>
        <p:nvSpPr>
          <p:cNvPr id="24" name="TextBox 23"/>
          <p:cNvSpPr txBox="1"/>
          <p:nvPr/>
        </p:nvSpPr>
        <p:spPr>
          <a:xfrm>
            <a:off x="1214414" y="1428736"/>
            <a:ext cx="7643866" cy="369332"/>
          </a:xfrm>
          <a:prstGeom prst="rect">
            <a:avLst/>
          </a:prstGeom>
          <a:solidFill>
            <a:schemeClr val="bg1"/>
          </a:solidFill>
        </p:spPr>
        <p:txBody>
          <a:bodyPr wrap="square" rtlCol="0">
            <a:spAutoFit/>
          </a:bodyPr>
          <a:lstStyle/>
          <a:p>
            <a:endParaRPr lang="ru-RU" dirty="0"/>
          </a:p>
        </p:txBody>
      </p:sp>
      <p:sp>
        <p:nvSpPr>
          <p:cNvPr id="25" name="Text Box 14"/>
          <p:cNvSpPr txBox="1">
            <a:spLocks noChangeArrowheads="1"/>
          </p:cNvSpPr>
          <p:nvPr/>
        </p:nvSpPr>
        <p:spPr bwMode="auto">
          <a:xfrm rot="10800000" flipV="1">
            <a:off x="357158" y="845231"/>
            <a:ext cx="8601110" cy="4893647"/>
          </a:xfrm>
          <a:prstGeom prst="rect">
            <a:avLst/>
          </a:prstGeom>
          <a:noFill/>
          <a:ln w="28575">
            <a:solidFill>
              <a:schemeClr val="tx1"/>
            </a:solidFill>
            <a:miter lim="800000"/>
            <a:headEnd/>
            <a:tailEnd/>
          </a:ln>
        </p:spPr>
        <p:txBody>
          <a:bodyPr wrap="square">
            <a:spAutoFit/>
          </a:bodyPr>
          <a:lstStyle/>
          <a:p>
            <a:pPr algn="just"/>
            <a:r>
              <a:rPr lang="ru-RU" sz="2400" b="1" dirty="0" smtClean="0">
                <a:latin typeface="+mj-lt"/>
              </a:rPr>
              <a:t>ОБЪЕКТ</a:t>
            </a:r>
            <a:r>
              <a:rPr lang="ru-RU" sz="2400" dirty="0" smtClean="0">
                <a:latin typeface="+mj-lt"/>
              </a:rPr>
              <a:t> </a:t>
            </a:r>
            <a:r>
              <a:rPr lang="ru-RU" sz="2400" dirty="0">
                <a:latin typeface="+mj-lt"/>
              </a:rPr>
              <a:t>– </a:t>
            </a:r>
            <a:r>
              <a:rPr lang="ru-RU" sz="2400" dirty="0" smtClean="0"/>
              <a:t>система общественных отношений, сложившихся на основе соблюдения норм права, направленных на поддержание общественного спокойствия и нравственности, взаимного уважения, надлежащего поведения граждан в общественных местах, отношений в сфере социального общения.</a:t>
            </a:r>
          </a:p>
          <a:p>
            <a:pPr algn="just"/>
            <a:r>
              <a:rPr lang="ru-RU" sz="2400" b="1" dirty="0" smtClean="0"/>
              <a:t>ОБЪЕКТИВНАЯ СТОРОНА </a:t>
            </a:r>
            <a:r>
              <a:rPr lang="ru-RU" sz="2400" dirty="0" smtClean="0"/>
              <a:t>вандализма проявляется в двух формах: </a:t>
            </a:r>
          </a:p>
          <a:p>
            <a:pPr marL="457200" indent="-457200" algn="just">
              <a:buAutoNum type="arabicParenR"/>
            </a:pPr>
            <a:r>
              <a:rPr lang="ru-RU" sz="2400" dirty="0" smtClean="0"/>
              <a:t>в осквернении зданий и иных сооружений и</a:t>
            </a:r>
          </a:p>
          <a:p>
            <a:pPr marL="457200" indent="-457200" algn="just">
              <a:buAutoNum type="arabicParenR"/>
            </a:pPr>
            <a:r>
              <a:rPr lang="ru-RU" sz="2400" dirty="0" smtClean="0"/>
              <a:t> в порче имущества на общественном транспорте или в иных общественных местах.</a:t>
            </a:r>
          </a:p>
          <a:p>
            <a:pPr algn="just"/>
            <a:endParaRPr lang="ru-RU" sz="2400" dirty="0">
              <a:latin typeface="+mj-lt"/>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4"/>
          <p:cNvSpPr txBox="1">
            <a:spLocks noChangeArrowheads="1"/>
          </p:cNvSpPr>
          <p:nvPr/>
        </p:nvSpPr>
        <p:spPr bwMode="auto">
          <a:xfrm>
            <a:off x="-36513" y="1196975"/>
            <a:ext cx="688976" cy="519113"/>
          </a:xfrm>
          <a:prstGeom prst="rect">
            <a:avLst/>
          </a:prstGeom>
          <a:noFill/>
          <a:ln w="9525">
            <a:noFill/>
            <a:miter lim="800000"/>
            <a:headEnd/>
            <a:tailEnd/>
          </a:ln>
        </p:spPr>
        <p:txBody>
          <a:bodyPr wrap="none">
            <a:spAutoFit/>
          </a:bodyPr>
          <a:lstStyle/>
          <a:p>
            <a:pPr algn="l"/>
            <a:r>
              <a:rPr lang="ru-RU" sz="2800" b="1" dirty="0" smtClean="0">
                <a:solidFill>
                  <a:schemeClr val="bg1"/>
                </a:solidFill>
              </a:rPr>
              <a:t>22</a:t>
            </a:r>
            <a:endParaRPr lang="ru-RU" sz="2800" b="1" dirty="0">
              <a:solidFill>
                <a:schemeClr val="bg1"/>
              </a:solidFill>
            </a:endParaRPr>
          </a:p>
        </p:txBody>
      </p:sp>
      <p:sp>
        <p:nvSpPr>
          <p:cNvPr id="14339" name="Text Box 13"/>
          <p:cNvSpPr txBox="1">
            <a:spLocks noChangeArrowheads="1"/>
          </p:cNvSpPr>
          <p:nvPr/>
        </p:nvSpPr>
        <p:spPr bwMode="auto">
          <a:xfrm>
            <a:off x="428596" y="4572008"/>
            <a:ext cx="7993063" cy="944563"/>
          </a:xfrm>
          <a:prstGeom prst="rect">
            <a:avLst/>
          </a:prstGeom>
          <a:noFill/>
          <a:ln w="28575">
            <a:solidFill>
              <a:schemeClr val="tx1"/>
            </a:solidFill>
            <a:miter lim="800000"/>
            <a:headEnd/>
            <a:tailEnd/>
          </a:ln>
        </p:spPr>
        <p:txBody>
          <a:bodyPr>
            <a:spAutoFit/>
          </a:bodyPr>
          <a:lstStyle/>
          <a:p>
            <a:r>
              <a:rPr lang="ru-RU" b="1" i="1"/>
              <a:t>СУБЪЕКТ</a:t>
            </a:r>
            <a:r>
              <a:rPr lang="ru-RU"/>
              <a:t> – общий, лицо, непосредственно осуществляющее предпринимательскую деятельность в качестве ИП или руководящее организацией  </a:t>
            </a:r>
          </a:p>
        </p:txBody>
      </p:sp>
      <p:sp>
        <p:nvSpPr>
          <p:cNvPr id="14340" name="Text Box 14"/>
          <p:cNvSpPr txBox="1">
            <a:spLocks noChangeArrowheads="1"/>
          </p:cNvSpPr>
          <p:nvPr/>
        </p:nvSpPr>
        <p:spPr bwMode="auto">
          <a:xfrm>
            <a:off x="358775" y="6000768"/>
            <a:ext cx="8785225" cy="369332"/>
          </a:xfrm>
          <a:prstGeom prst="rect">
            <a:avLst/>
          </a:prstGeom>
          <a:noFill/>
          <a:ln w="28575">
            <a:solidFill>
              <a:schemeClr val="tx1"/>
            </a:solidFill>
            <a:miter lim="800000"/>
            <a:headEnd/>
            <a:tailEnd/>
          </a:ln>
        </p:spPr>
        <p:txBody>
          <a:bodyPr>
            <a:spAutoFit/>
          </a:bodyPr>
          <a:lstStyle/>
          <a:p>
            <a:r>
              <a:rPr lang="ru-RU" b="1" i="1" dirty="0"/>
              <a:t>ВИНА </a:t>
            </a:r>
            <a:r>
              <a:rPr lang="ru-RU" dirty="0"/>
              <a:t>в форме </a:t>
            </a:r>
            <a:r>
              <a:rPr lang="ru-RU" b="1" dirty="0"/>
              <a:t>прямого </a:t>
            </a:r>
            <a:r>
              <a:rPr lang="ru-RU" b="1" dirty="0" smtClean="0"/>
              <a:t>умысла</a:t>
            </a:r>
            <a:endParaRPr lang="ru-RU" dirty="0"/>
          </a:p>
        </p:txBody>
      </p:sp>
      <p:sp>
        <p:nvSpPr>
          <p:cNvPr id="14346" name="Text Box 12"/>
          <p:cNvSpPr txBox="1">
            <a:spLocks noChangeArrowheads="1"/>
          </p:cNvSpPr>
          <p:nvPr/>
        </p:nvSpPr>
        <p:spPr bwMode="auto">
          <a:xfrm>
            <a:off x="1187450" y="1341438"/>
            <a:ext cx="7632700" cy="366712"/>
          </a:xfrm>
          <a:prstGeom prst="rect">
            <a:avLst/>
          </a:prstGeom>
          <a:solidFill>
            <a:schemeClr val="bg1"/>
          </a:solidFill>
          <a:ln w="9525">
            <a:noFill/>
            <a:miter lim="800000"/>
            <a:headEnd/>
            <a:tailEnd/>
          </a:ln>
        </p:spPr>
        <p:txBody>
          <a:bodyPr>
            <a:spAutoFit/>
          </a:bodyPr>
          <a:lstStyle/>
          <a:p>
            <a:pPr>
              <a:spcBef>
                <a:spcPct val="50000"/>
              </a:spcBef>
            </a:pPr>
            <a:endParaRPr lang="ru-RU"/>
          </a:p>
        </p:txBody>
      </p:sp>
      <p:sp>
        <p:nvSpPr>
          <p:cNvPr id="14347" name="Text Box 12"/>
          <p:cNvSpPr txBox="1">
            <a:spLocks noChangeArrowheads="1"/>
          </p:cNvSpPr>
          <p:nvPr/>
        </p:nvSpPr>
        <p:spPr bwMode="auto">
          <a:xfrm>
            <a:off x="900113" y="115888"/>
            <a:ext cx="8135937" cy="3970318"/>
          </a:xfrm>
          <a:prstGeom prst="rect">
            <a:avLst/>
          </a:prstGeom>
          <a:noFill/>
          <a:ln w="9525">
            <a:noFill/>
            <a:miter lim="800000"/>
            <a:headEnd/>
            <a:tailEnd/>
          </a:ln>
        </p:spPr>
        <p:txBody>
          <a:bodyPr>
            <a:spAutoFit/>
          </a:bodyPr>
          <a:lstStyle/>
          <a:p>
            <a:pPr algn="just"/>
            <a:endParaRPr lang="ru-RU" b="1" dirty="0" smtClean="0"/>
          </a:p>
          <a:p>
            <a:pPr algn="just"/>
            <a:endParaRPr lang="ru-RU" b="1" dirty="0" smtClean="0"/>
          </a:p>
          <a:p>
            <a:pPr algn="just"/>
            <a:r>
              <a:rPr lang="ru-RU" b="1" dirty="0" smtClean="0"/>
              <a:t>ОСКВЕРНЕНИЕ </a:t>
            </a:r>
            <a:r>
              <a:rPr lang="ru-RU" dirty="0" smtClean="0"/>
              <a:t>выражается в нанесении на здания (жилые дома, производственные корпуса, учреждения, культурно-просветительные заведения и т.п.) и иные сооружения (памятники, мемориальные комплексы и т.п.) надписей, рисунков и изображений, носящих циничный, непристойный характер и глубоко оскорбляющих окружающих людей. Надписи, рисунки и изображения должны содержать тексты, стихотворения, карикатуры и т.д., вступающие в резкое противоречие с общественной нравственностью. </a:t>
            </a:r>
          </a:p>
          <a:p>
            <a:pPr algn="just"/>
            <a:endParaRPr lang="ru-RU" dirty="0" smtClean="0"/>
          </a:p>
          <a:p>
            <a:pPr algn="just"/>
            <a:r>
              <a:rPr lang="ru-RU" b="1" dirty="0" smtClean="0"/>
              <a:t>ПОД ПОРЧЕЙ ИМУЩЕСТВА </a:t>
            </a:r>
            <a:r>
              <a:rPr lang="ru-RU" dirty="0" smtClean="0"/>
              <a:t>следует понимать его уничтожение или повреждение </a:t>
            </a:r>
            <a:endParaRPr lang="ru-RU"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type="body" idx="1"/>
          </p:nvPr>
        </p:nvSpPr>
        <p:spPr>
          <a:xfrm>
            <a:off x="1116013" y="2492375"/>
            <a:ext cx="7313612" cy="1817688"/>
          </a:xfrm>
        </p:spPr>
        <p:txBody>
          <a:bodyPr/>
          <a:lstStyle/>
          <a:p>
            <a:pPr algn="ctr" eaLnBrk="1" hangingPunct="1">
              <a:buFont typeface="Wingdings" pitchFamily="2" charset="2"/>
              <a:buNone/>
            </a:pPr>
            <a:r>
              <a:rPr lang="ru-RU" sz="4800" dirty="0" smtClean="0">
                <a:solidFill>
                  <a:schemeClr val="hlink"/>
                </a:solidFill>
              </a:rPr>
              <a:t>Спасибо</a:t>
            </a:r>
            <a:r>
              <a:rPr lang="ru-RU" sz="4800" dirty="0" smtClean="0">
                <a:solidFill>
                  <a:schemeClr val="hlink"/>
                </a:solidFill>
              </a:rPr>
              <a:t> за внимание!</a:t>
            </a:r>
            <a:endParaRPr lang="ru-RU" sz="4800" dirty="0" smtClean="0">
              <a:solidFill>
                <a:schemeClr val="hlink"/>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50825" y="571488"/>
            <a:ext cx="8893175" cy="1143000"/>
          </a:xfrm>
        </p:spPr>
        <p:txBody>
          <a:bodyPr/>
          <a:lstStyle/>
          <a:p>
            <a:pPr algn="ctr" eaLnBrk="1" hangingPunct="1">
              <a:lnSpc>
                <a:spcPct val="70000"/>
              </a:lnSpc>
            </a:pPr>
            <a:r>
              <a:rPr lang="ru-RU" sz="2800" b="1" i="1" dirty="0" smtClean="0">
                <a:solidFill>
                  <a:srgbClr val="006666"/>
                </a:solidFill>
              </a:rPr>
              <a:t>Вопрос 1. </a:t>
            </a:r>
            <a:r>
              <a:rPr lang="ru-RU" sz="2800" b="1" i="1" dirty="0" smtClean="0"/>
              <a:t>Понятие, система и классификация преступлений против общественной безопасности и общественного порядка</a:t>
            </a:r>
            <a:r>
              <a:rPr lang="ru-RU" sz="3200" dirty="0" smtClean="0"/>
              <a:t/>
            </a:r>
            <a:br>
              <a:rPr lang="ru-RU" sz="3200" dirty="0" smtClean="0"/>
            </a:br>
            <a:endParaRPr lang="ru-RU" dirty="0" smtClean="0"/>
          </a:p>
        </p:txBody>
      </p:sp>
      <p:sp>
        <p:nvSpPr>
          <p:cNvPr id="5123" name="Text Box 5"/>
          <p:cNvSpPr txBox="1">
            <a:spLocks noChangeArrowheads="1"/>
          </p:cNvSpPr>
          <p:nvPr/>
        </p:nvSpPr>
        <p:spPr bwMode="auto">
          <a:xfrm>
            <a:off x="103188" y="1196975"/>
            <a:ext cx="436562" cy="519113"/>
          </a:xfrm>
          <a:prstGeom prst="rect">
            <a:avLst/>
          </a:prstGeom>
          <a:noFill/>
          <a:ln w="9525">
            <a:noFill/>
            <a:miter lim="800000"/>
            <a:headEnd/>
            <a:tailEnd/>
          </a:ln>
        </p:spPr>
        <p:txBody>
          <a:bodyPr wrap="none">
            <a:spAutoFit/>
          </a:bodyPr>
          <a:lstStyle/>
          <a:p>
            <a:r>
              <a:rPr lang="en-US" sz="2800" b="1" dirty="0">
                <a:solidFill>
                  <a:schemeClr val="bg1"/>
                </a:solidFill>
              </a:rPr>
              <a:t>3</a:t>
            </a:r>
            <a:endParaRPr lang="ru-RU" sz="2800" b="1" dirty="0">
              <a:solidFill>
                <a:schemeClr val="bg1"/>
              </a:solidFill>
            </a:endParaRPr>
          </a:p>
        </p:txBody>
      </p:sp>
      <p:sp>
        <p:nvSpPr>
          <p:cNvPr id="5124" name="Text Box 6"/>
          <p:cNvSpPr txBox="1">
            <a:spLocks noChangeArrowheads="1"/>
          </p:cNvSpPr>
          <p:nvPr/>
        </p:nvSpPr>
        <p:spPr bwMode="auto">
          <a:xfrm>
            <a:off x="308415" y="1445762"/>
            <a:ext cx="8493892" cy="840230"/>
          </a:xfrm>
          <a:prstGeom prst="rect">
            <a:avLst/>
          </a:prstGeom>
          <a:noFill/>
          <a:ln w="38100">
            <a:solidFill>
              <a:schemeClr val="tx1"/>
            </a:solidFill>
            <a:miter lim="800000"/>
            <a:headEnd/>
            <a:tailEnd/>
          </a:ln>
        </p:spPr>
        <p:txBody>
          <a:bodyPr wrap="square">
            <a:spAutoFit/>
          </a:bodyPr>
          <a:lstStyle/>
          <a:p>
            <a:pPr algn="ctr">
              <a:lnSpc>
                <a:spcPct val="90000"/>
              </a:lnSpc>
            </a:pPr>
            <a:r>
              <a:rPr lang="ru-RU" b="1" dirty="0" smtClean="0"/>
              <a:t>Безопасность</a:t>
            </a:r>
            <a:r>
              <a:rPr lang="ru-RU" dirty="0" smtClean="0"/>
              <a:t> - состояние защищенности жизненно важных интересов личности, общества и государства от внутренних и внешних угроз.</a:t>
            </a:r>
            <a:endParaRPr lang="ru-RU" dirty="0"/>
          </a:p>
        </p:txBody>
      </p:sp>
      <p:sp>
        <p:nvSpPr>
          <p:cNvPr id="5125" name="Text Box 7"/>
          <p:cNvSpPr txBox="1">
            <a:spLocks noChangeArrowheads="1"/>
          </p:cNvSpPr>
          <p:nvPr/>
        </p:nvSpPr>
        <p:spPr bwMode="auto">
          <a:xfrm>
            <a:off x="321469" y="2285992"/>
            <a:ext cx="8493892" cy="1323439"/>
          </a:xfrm>
          <a:prstGeom prst="rect">
            <a:avLst/>
          </a:prstGeom>
          <a:noFill/>
          <a:ln w="38100">
            <a:solidFill>
              <a:schemeClr val="tx1"/>
            </a:solidFill>
            <a:miter lim="800000"/>
            <a:headEnd/>
            <a:tailEnd/>
          </a:ln>
        </p:spPr>
        <p:txBody>
          <a:bodyPr wrap="square">
            <a:spAutoFit/>
          </a:bodyPr>
          <a:lstStyle/>
          <a:p>
            <a:r>
              <a:rPr lang="ru-RU" sz="1600" b="1" dirty="0" smtClean="0"/>
              <a:t>Общественная безопасность</a:t>
            </a:r>
            <a:r>
              <a:rPr lang="ru-RU" sz="1600" dirty="0" smtClean="0"/>
              <a:t> представляет собой определенную совокупность общественных отношений, не только регулирующих безопасные условия жизни общества, но и поддерживающих такой уровень защищенности общества, который является достаточным для его нормального функционирования.</a:t>
            </a:r>
            <a:endParaRPr lang="ru-RU" sz="1600" dirty="0"/>
          </a:p>
        </p:txBody>
      </p:sp>
      <p:sp>
        <p:nvSpPr>
          <p:cNvPr id="5126" name="Text Box 8"/>
          <p:cNvSpPr txBox="1">
            <a:spLocks noChangeArrowheads="1"/>
          </p:cNvSpPr>
          <p:nvPr/>
        </p:nvSpPr>
        <p:spPr bwMode="auto">
          <a:xfrm>
            <a:off x="321469" y="3786190"/>
            <a:ext cx="8493892" cy="1323439"/>
          </a:xfrm>
          <a:prstGeom prst="rect">
            <a:avLst/>
          </a:prstGeom>
          <a:noFill/>
          <a:ln w="38100">
            <a:solidFill>
              <a:schemeClr val="tx1"/>
            </a:solidFill>
            <a:miter lim="800000"/>
            <a:headEnd/>
            <a:tailEnd/>
          </a:ln>
        </p:spPr>
        <p:txBody>
          <a:bodyPr wrap="square">
            <a:spAutoFit/>
          </a:bodyPr>
          <a:lstStyle/>
          <a:p>
            <a:r>
              <a:rPr lang="ru-RU" sz="1600" b="1" dirty="0" smtClean="0"/>
              <a:t>общественный порядок</a:t>
            </a:r>
            <a:r>
              <a:rPr lang="ru-RU" sz="1600" dirty="0" smtClean="0"/>
              <a:t> </a:t>
            </a:r>
            <a:r>
              <a:rPr lang="ru-RU" sz="1600" i="1" dirty="0" smtClean="0"/>
              <a:t>система общественных отношений, сложившихся на основе соблюдения норм права, направленных на поддержание общественного спокойствия и нравственности, взаимного уважения, надлежащего поведения граждан в общественных местах, отношений в сфере социального общения</a:t>
            </a:r>
            <a:r>
              <a:rPr lang="ru-RU" sz="1600" dirty="0" smtClean="0"/>
              <a:t>.</a:t>
            </a:r>
            <a:endParaRPr lang="ru-RU" sz="1600" dirty="0"/>
          </a:p>
        </p:txBody>
      </p:sp>
      <p:sp>
        <p:nvSpPr>
          <p:cNvPr id="5127" name="Text Box 10"/>
          <p:cNvSpPr txBox="1">
            <a:spLocks noChangeArrowheads="1"/>
          </p:cNvSpPr>
          <p:nvPr/>
        </p:nvSpPr>
        <p:spPr bwMode="auto">
          <a:xfrm>
            <a:off x="321469" y="5143512"/>
            <a:ext cx="8493892" cy="1569660"/>
          </a:xfrm>
          <a:prstGeom prst="rect">
            <a:avLst/>
          </a:prstGeom>
          <a:noFill/>
          <a:ln w="38100">
            <a:solidFill>
              <a:schemeClr val="tx1"/>
            </a:solidFill>
            <a:miter lim="800000"/>
            <a:headEnd/>
            <a:tailEnd/>
          </a:ln>
        </p:spPr>
        <p:txBody>
          <a:bodyPr wrap="square">
            <a:spAutoFit/>
          </a:bodyPr>
          <a:lstStyle/>
          <a:p>
            <a:r>
              <a:rPr lang="ru-RU" sz="1600" b="1" dirty="0" smtClean="0"/>
              <a:t>Преступления против общественной безопасности и общественного порядка</a:t>
            </a:r>
            <a:r>
              <a:rPr lang="ru-RU" sz="1600" dirty="0" smtClean="0"/>
              <a:t> представляют собой предусмотренные Уголовным кодексом умышленные или неосторожные общественно опасные деяния (действия или бездействие), причиняющие существенный вред безопасным условиям жизни общества, здоровью населения и общественной нравственности, создающие реальную угрозу причинения такого вреда.</a:t>
            </a:r>
            <a:endParaRPr lang="ru-RU" sz="1600" dirty="0"/>
          </a:p>
        </p:txBody>
      </p:sp>
      <p:sp>
        <p:nvSpPr>
          <p:cNvPr id="5129" name="Line 12"/>
          <p:cNvSpPr>
            <a:spLocks noChangeShapeType="1"/>
          </p:cNvSpPr>
          <p:nvPr/>
        </p:nvSpPr>
        <p:spPr bwMode="auto">
          <a:xfrm>
            <a:off x="4500562" y="3429000"/>
            <a:ext cx="0" cy="287338"/>
          </a:xfrm>
          <a:prstGeom prst="line">
            <a:avLst/>
          </a:prstGeom>
          <a:noFill/>
          <a:ln w="38100">
            <a:solidFill>
              <a:schemeClr val="tx1"/>
            </a:solidFill>
            <a:round/>
            <a:headEnd/>
            <a:tailEnd type="triangle" w="med" len="med"/>
          </a:ln>
        </p:spPr>
        <p:txBody>
          <a:bodyPr/>
          <a:lstStyle/>
          <a:p>
            <a:endParaRPr lang="ru-RU"/>
          </a:p>
        </p:txBody>
      </p:sp>
      <p:sp>
        <p:nvSpPr>
          <p:cNvPr id="5130" name="Line 13"/>
          <p:cNvSpPr>
            <a:spLocks noChangeShapeType="1"/>
          </p:cNvSpPr>
          <p:nvPr/>
        </p:nvSpPr>
        <p:spPr bwMode="auto">
          <a:xfrm>
            <a:off x="4500562" y="4857760"/>
            <a:ext cx="0" cy="287337"/>
          </a:xfrm>
          <a:prstGeom prst="line">
            <a:avLst/>
          </a:prstGeom>
          <a:noFill/>
          <a:ln w="38100">
            <a:solidFill>
              <a:schemeClr val="tx1"/>
            </a:solidFill>
            <a:round/>
            <a:headEnd/>
            <a:tailEnd type="triangle" w="med" len="med"/>
          </a:ln>
        </p:spPr>
        <p:txBody>
          <a:bodyPr/>
          <a:lstStyle/>
          <a:p>
            <a:endParaRPr lang="ru-RU"/>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12"/>
          <p:cNvSpPr txBox="1">
            <a:spLocks noChangeArrowheads="1"/>
          </p:cNvSpPr>
          <p:nvPr/>
        </p:nvSpPr>
        <p:spPr bwMode="auto">
          <a:xfrm>
            <a:off x="103188" y="1196975"/>
            <a:ext cx="436562" cy="519113"/>
          </a:xfrm>
          <a:prstGeom prst="rect">
            <a:avLst/>
          </a:prstGeom>
          <a:noFill/>
          <a:ln w="9525">
            <a:noFill/>
            <a:miter lim="800000"/>
            <a:headEnd/>
            <a:tailEnd/>
          </a:ln>
        </p:spPr>
        <p:txBody>
          <a:bodyPr wrap="none">
            <a:spAutoFit/>
          </a:bodyPr>
          <a:lstStyle/>
          <a:p>
            <a:r>
              <a:rPr lang="ru-RU" sz="2800" b="1" dirty="0" smtClean="0">
                <a:solidFill>
                  <a:schemeClr val="bg1"/>
                </a:solidFill>
              </a:rPr>
              <a:t>4</a:t>
            </a:r>
            <a:endParaRPr lang="ru-RU" sz="2800" b="1" dirty="0">
              <a:solidFill>
                <a:schemeClr val="bg1"/>
              </a:solidFill>
            </a:endParaRPr>
          </a:p>
        </p:txBody>
      </p:sp>
      <p:sp>
        <p:nvSpPr>
          <p:cNvPr id="7171" name="Text Box 13"/>
          <p:cNvSpPr txBox="1">
            <a:spLocks noChangeArrowheads="1"/>
          </p:cNvSpPr>
          <p:nvPr/>
        </p:nvSpPr>
        <p:spPr bwMode="auto">
          <a:xfrm>
            <a:off x="900113" y="216266"/>
            <a:ext cx="7869237" cy="1569660"/>
          </a:xfrm>
          <a:prstGeom prst="rect">
            <a:avLst/>
          </a:prstGeom>
          <a:noFill/>
          <a:ln w="9525">
            <a:noFill/>
            <a:miter lim="800000"/>
            <a:headEnd/>
            <a:tailEnd/>
          </a:ln>
        </p:spPr>
        <p:txBody>
          <a:bodyPr wrap="square">
            <a:spAutoFit/>
          </a:bodyPr>
          <a:lstStyle/>
          <a:p>
            <a:pPr algn="ctr"/>
            <a:r>
              <a:rPr lang="ru-RU" sz="3200" b="1" i="1" dirty="0" smtClean="0">
                <a:solidFill>
                  <a:srgbClr val="006666"/>
                </a:solidFill>
              </a:rPr>
              <a:t>Система </a:t>
            </a:r>
            <a:r>
              <a:rPr lang="ru-RU" sz="3200" b="1" i="1" dirty="0">
                <a:solidFill>
                  <a:srgbClr val="006666"/>
                </a:solidFill>
              </a:rPr>
              <a:t>и классификация </a:t>
            </a:r>
            <a:r>
              <a:rPr lang="ru-RU" sz="3200" b="1" i="1" dirty="0" smtClean="0">
                <a:solidFill>
                  <a:srgbClr val="006666"/>
                </a:solidFill>
              </a:rPr>
              <a:t>преступлений</a:t>
            </a:r>
            <a:endParaRPr lang="ru-RU" sz="3200" b="1" i="1" dirty="0">
              <a:solidFill>
                <a:srgbClr val="006666"/>
              </a:solidFill>
            </a:endParaRPr>
          </a:p>
          <a:p>
            <a:pPr algn="ctr"/>
            <a:endParaRPr lang="ru-RU" sz="3200" i="1" dirty="0">
              <a:solidFill>
                <a:srgbClr val="006666"/>
              </a:solidFill>
            </a:endParaRPr>
          </a:p>
        </p:txBody>
      </p:sp>
      <p:sp>
        <p:nvSpPr>
          <p:cNvPr id="7172" name="Text Box 14"/>
          <p:cNvSpPr txBox="1">
            <a:spLocks noChangeArrowheads="1"/>
          </p:cNvSpPr>
          <p:nvPr/>
        </p:nvSpPr>
        <p:spPr bwMode="auto">
          <a:xfrm>
            <a:off x="1023938" y="1500174"/>
            <a:ext cx="8012112" cy="677108"/>
          </a:xfrm>
          <a:prstGeom prst="rect">
            <a:avLst/>
          </a:prstGeom>
          <a:noFill/>
          <a:ln w="9525">
            <a:noFill/>
            <a:miter lim="800000"/>
            <a:headEnd/>
            <a:tailEnd/>
          </a:ln>
        </p:spPr>
        <p:txBody>
          <a:bodyPr>
            <a:spAutoFit/>
          </a:bodyPr>
          <a:lstStyle/>
          <a:p>
            <a:pPr algn="just"/>
            <a:r>
              <a:rPr lang="ru-RU" sz="1900" dirty="0">
                <a:latin typeface="Arial" pitchFamily="34" charset="0"/>
                <a:cs typeface="Arial" pitchFamily="34" charset="0"/>
              </a:rPr>
              <a:t>В соответствии с непосредственным объектом посягательства </a:t>
            </a:r>
            <a:r>
              <a:rPr lang="ru-RU" sz="1900" dirty="0" smtClean="0">
                <a:latin typeface="Arial" pitchFamily="34" charset="0"/>
                <a:cs typeface="Arial" pitchFamily="34" charset="0"/>
              </a:rPr>
              <a:t>выделяется </a:t>
            </a:r>
            <a:r>
              <a:rPr lang="ru-RU" sz="1900" b="1" dirty="0" smtClean="0">
                <a:latin typeface="Arial" pitchFamily="34" charset="0"/>
                <a:cs typeface="Arial" pitchFamily="34" charset="0"/>
              </a:rPr>
              <a:t>:</a:t>
            </a:r>
            <a:r>
              <a:rPr lang="ru-RU" sz="1900" dirty="0" smtClean="0">
                <a:latin typeface="Arial" pitchFamily="34" charset="0"/>
                <a:cs typeface="Arial" pitchFamily="34" charset="0"/>
              </a:rPr>
              <a:t> </a:t>
            </a:r>
            <a:endParaRPr lang="ru-RU" sz="1900" dirty="0">
              <a:latin typeface="Arial" pitchFamily="34" charset="0"/>
              <a:cs typeface="Arial" pitchFamily="34" charset="0"/>
            </a:endParaRPr>
          </a:p>
        </p:txBody>
      </p:sp>
      <p:sp>
        <p:nvSpPr>
          <p:cNvPr id="7173" name="Text Box 15"/>
          <p:cNvSpPr txBox="1">
            <a:spLocks noChangeArrowheads="1"/>
          </p:cNvSpPr>
          <p:nvPr/>
        </p:nvSpPr>
        <p:spPr bwMode="auto">
          <a:xfrm>
            <a:off x="158750" y="2130408"/>
            <a:ext cx="8985250" cy="3462486"/>
          </a:xfrm>
          <a:prstGeom prst="rect">
            <a:avLst/>
          </a:prstGeom>
          <a:noFill/>
          <a:ln w="9525">
            <a:noFill/>
            <a:miter lim="800000"/>
            <a:headEnd/>
            <a:tailEnd/>
          </a:ln>
        </p:spPr>
        <p:txBody>
          <a:bodyPr wrap="square">
            <a:spAutoFit/>
          </a:bodyPr>
          <a:lstStyle/>
          <a:p>
            <a:r>
              <a:rPr lang="ru-RU" sz="1900" dirty="0" smtClean="0">
                <a:latin typeface="Arial" pitchFamily="34" charset="0"/>
                <a:cs typeface="Arial" pitchFamily="34" charset="0"/>
              </a:rPr>
              <a:t>	</a:t>
            </a:r>
            <a:r>
              <a:rPr lang="ru-RU" sz="2000" dirty="0" smtClean="0"/>
              <a:t> а) общественной безопасности в узком смысле слова или собственно преступления против общественной безопасности, которые предусматриваются в гл. 24 (ст. 205-212, 215-227);</a:t>
            </a:r>
          </a:p>
          <a:p>
            <a:r>
              <a:rPr lang="ru-RU" sz="2000" dirty="0" smtClean="0"/>
              <a:t>	б) экологической безопасности - экологические преступления, предусмотренные в гл. 26 (ст. 246-262);</a:t>
            </a:r>
          </a:p>
          <a:p>
            <a:r>
              <a:rPr lang="ru-RU" sz="2000" dirty="0" smtClean="0"/>
              <a:t>	в) безопасности движения и эксплуатации транспорта, предусмотренные в гл. 27 (ст. 263-271), и</a:t>
            </a:r>
          </a:p>
          <a:p>
            <a:r>
              <a:rPr lang="ru-RU" sz="2000" dirty="0" smtClean="0"/>
              <a:t>	г) безопасности компьютерной информации - в сфере компьютерной информации, предусмотренные в гл. 28 (ст. 272-274).</a:t>
            </a:r>
          </a:p>
          <a:p>
            <a:pPr algn="just"/>
            <a:endParaRPr lang="ru-RU" sz="19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12"/>
          <p:cNvSpPr txBox="1">
            <a:spLocks noChangeArrowheads="1"/>
          </p:cNvSpPr>
          <p:nvPr/>
        </p:nvSpPr>
        <p:spPr bwMode="auto">
          <a:xfrm>
            <a:off x="103188" y="1196975"/>
            <a:ext cx="436562" cy="519113"/>
          </a:xfrm>
          <a:prstGeom prst="rect">
            <a:avLst/>
          </a:prstGeom>
          <a:noFill/>
          <a:ln w="9525">
            <a:noFill/>
            <a:miter lim="800000"/>
            <a:headEnd/>
            <a:tailEnd/>
          </a:ln>
        </p:spPr>
        <p:txBody>
          <a:bodyPr wrap="none">
            <a:spAutoFit/>
          </a:bodyPr>
          <a:lstStyle/>
          <a:p>
            <a:r>
              <a:rPr lang="ru-RU" sz="2800" b="1" dirty="0" smtClean="0">
                <a:solidFill>
                  <a:schemeClr val="bg1"/>
                </a:solidFill>
              </a:rPr>
              <a:t>4</a:t>
            </a:r>
            <a:endParaRPr lang="ru-RU" sz="2800" b="1" dirty="0">
              <a:solidFill>
                <a:schemeClr val="bg1"/>
              </a:solidFill>
            </a:endParaRPr>
          </a:p>
        </p:txBody>
      </p:sp>
      <p:sp>
        <p:nvSpPr>
          <p:cNvPr id="7171" name="Text Box 13"/>
          <p:cNvSpPr txBox="1">
            <a:spLocks noChangeArrowheads="1"/>
          </p:cNvSpPr>
          <p:nvPr/>
        </p:nvSpPr>
        <p:spPr bwMode="auto">
          <a:xfrm>
            <a:off x="900113" y="216266"/>
            <a:ext cx="7869237" cy="1569660"/>
          </a:xfrm>
          <a:prstGeom prst="rect">
            <a:avLst/>
          </a:prstGeom>
          <a:noFill/>
          <a:ln w="9525">
            <a:noFill/>
            <a:miter lim="800000"/>
            <a:headEnd/>
            <a:tailEnd/>
          </a:ln>
        </p:spPr>
        <p:txBody>
          <a:bodyPr wrap="square">
            <a:spAutoFit/>
          </a:bodyPr>
          <a:lstStyle/>
          <a:p>
            <a:pPr algn="ctr"/>
            <a:r>
              <a:rPr lang="ru-RU" sz="3200" b="1" i="1" dirty="0" smtClean="0">
                <a:solidFill>
                  <a:srgbClr val="006666"/>
                </a:solidFill>
              </a:rPr>
              <a:t>Система </a:t>
            </a:r>
            <a:r>
              <a:rPr lang="ru-RU" sz="3200" b="1" i="1" dirty="0">
                <a:solidFill>
                  <a:srgbClr val="006666"/>
                </a:solidFill>
              </a:rPr>
              <a:t>и классификация </a:t>
            </a:r>
            <a:r>
              <a:rPr lang="ru-RU" sz="3200" b="1" i="1" dirty="0" smtClean="0">
                <a:solidFill>
                  <a:srgbClr val="006666"/>
                </a:solidFill>
              </a:rPr>
              <a:t>преступлений</a:t>
            </a:r>
            <a:endParaRPr lang="ru-RU" sz="3200" b="1" i="1" dirty="0">
              <a:solidFill>
                <a:srgbClr val="006666"/>
              </a:solidFill>
            </a:endParaRPr>
          </a:p>
          <a:p>
            <a:pPr algn="ctr"/>
            <a:endParaRPr lang="ru-RU" sz="3200" i="1" dirty="0">
              <a:solidFill>
                <a:srgbClr val="006666"/>
              </a:solidFill>
            </a:endParaRPr>
          </a:p>
        </p:txBody>
      </p:sp>
      <p:sp>
        <p:nvSpPr>
          <p:cNvPr id="7173" name="Text Box 15"/>
          <p:cNvSpPr txBox="1">
            <a:spLocks noChangeArrowheads="1"/>
          </p:cNvSpPr>
          <p:nvPr/>
        </p:nvSpPr>
        <p:spPr bwMode="auto">
          <a:xfrm>
            <a:off x="158750" y="1500174"/>
            <a:ext cx="8985250" cy="5309146"/>
          </a:xfrm>
          <a:prstGeom prst="rect">
            <a:avLst/>
          </a:prstGeom>
          <a:noFill/>
          <a:ln w="9525">
            <a:noFill/>
            <a:miter lim="800000"/>
            <a:headEnd/>
            <a:tailEnd/>
          </a:ln>
        </p:spPr>
        <p:txBody>
          <a:bodyPr wrap="square">
            <a:spAutoFit/>
          </a:bodyPr>
          <a:lstStyle/>
          <a:p>
            <a:r>
              <a:rPr lang="ru-RU" sz="1900" dirty="0" smtClean="0">
                <a:latin typeface="Arial" pitchFamily="34" charset="0"/>
                <a:cs typeface="Arial" pitchFamily="34" charset="0"/>
              </a:rPr>
              <a:t>	</a:t>
            </a:r>
            <a:r>
              <a:rPr lang="ru-RU" sz="2000" dirty="0" smtClean="0"/>
              <a:t> 1) преступления против общественной (общей) безопасности: ст. 205 УК, 205.1, 205.2, 206, 207, 208, 209 УК); 210 , 211, 215</a:t>
            </a:r>
            <a:r>
              <a:rPr lang="ru-RU" sz="2000" baseline="30000" dirty="0" smtClean="0"/>
              <a:t>1</a:t>
            </a:r>
            <a:r>
              <a:rPr lang="ru-RU" sz="2000" dirty="0" smtClean="0"/>
              <a:t> УК); 212, 227;</a:t>
            </a:r>
          </a:p>
          <a:p>
            <a:r>
              <a:rPr lang="ru-RU" sz="2000" dirty="0" smtClean="0"/>
              <a:t>2) преступления против общественной безопасности, связанные с нарушением правил безопасности производства отдельных видов работ и иных специальных правил безопасности: 215; 216; 217; 219;</a:t>
            </a:r>
          </a:p>
          <a:p>
            <a:r>
              <a:rPr lang="ru-RU" sz="2000" dirty="0" smtClean="0"/>
              <a:t>3) преступления против общественной безопасности, связанные с нарушением правил обращения с отдельными видами </a:t>
            </a:r>
            <a:r>
              <a:rPr lang="ru-RU" sz="2000" dirty="0" err="1" smtClean="0"/>
              <a:t>общеопасных</a:t>
            </a:r>
            <a:r>
              <a:rPr lang="ru-RU" sz="2000" dirty="0" smtClean="0"/>
              <a:t> предметов: 218; преступления, предметом которых являются радиоактивные материалы- ст.220;  221 ; преступления, связанные с незаконным оборотом оружия, боепри­пасов, взрывчатых веществ и взрывных устройств, а также с нарушением правил обращения с </a:t>
            </a:r>
            <a:r>
              <a:rPr lang="ru-RU" sz="2000" dirty="0" err="1" smtClean="0"/>
              <a:t>ними-ст</a:t>
            </a:r>
            <a:r>
              <a:rPr lang="ru-RU" sz="2000" dirty="0" smtClean="0"/>
              <a:t>. 222—226;</a:t>
            </a:r>
          </a:p>
          <a:p>
            <a:r>
              <a:rPr lang="ru-RU" sz="2000" dirty="0" smtClean="0"/>
              <a:t>4) преступления против общественного порядка: хулиганство (ст. 213 УК), вандализм (ст.214 УК).</a:t>
            </a:r>
          </a:p>
          <a:p>
            <a:pPr algn="just"/>
            <a:endParaRPr lang="ru-RU" sz="19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576263" y="341313"/>
            <a:ext cx="8675687" cy="658795"/>
          </a:xfrm>
        </p:spPr>
        <p:txBody>
          <a:bodyPr/>
          <a:lstStyle/>
          <a:p>
            <a:pPr algn="ctr" eaLnBrk="1" hangingPunct="1">
              <a:lnSpc>
                <a:spcPct val="90000"/>
              </a:lnSpc>
            </a:pPr>
            <a:r>
              <a:rPr lang="ru-RU" sz="2000" b="1" i="1" dirty="0" smtClean="0"/>
              <a:t>2. Общая характеристика преступлений против общественной безопасности</a:t>
            </a:r>
            <a:endParaRPr lang="ru-RU" sz="2000" dirty="0" smtClean="0"/>
          </a:p>
        </p:txBody>
      </p:sp>
      <p:sp>
        <p:nvSpPr>
          <p:cNvPr id="8195" name="Text Box 4"/>
          <p:cNvSpPr txBox="1">
            <a:spLocks noChangeArrowheads="1"/>
          </p:cNvSpPr>
          <p:nvPr/>
        </p:nvSpPr>
        <p:spPr bwMode="auto">
          <a:xfrm>
            <a:off x="103188" y="1196975"/>
            <a:ext cx="436562" cy="519113"/>
          </a:xfrm>
          <a:prstGeom prst="rect">
            <a:avLst/>
          </a:prstGeom>
          <a:noFill/>
          <a:ln w="9525">
            <a:noFill/>
            <a:miter lim="800000"/>
            <a:headEnd/>
            <a:tailEnd/>
          </a:ln>
        </p:spPr>
        <p:txBody>
          <a:bodyPr wrap="none">
            <a:spAutoFit/>
          </a:bodyPr>
          <a:lstStyle/>
          <a:p>
            <a:r>
              <a:rPr lang="ru-RU" sz="2800" b="1" dirty="0" smtClean="0">
                <a:solidFill>
                  <a:schemeClr val="bg1"/>
                </a:solidFill>
              </a:rPr>
              <a:t>5</a:t>
            </a:r>
            <a:endParaRPr lang="ru-RU" sz="2800" b="1" dirty="0">
              <a:solidFill>
                <a:schemeClr val="bg1"/>
              </a:solidFill>
            </a:endParaRPr>
          </a:p>
        </p:txBody>
      </p:sp>
      <p:sp>
        <p:nvSpPr>
          <p:cNvPr id="8196" name="Text Box 6"/>
          <p:cNvSpPr txBox="1">
            <a:spLocks noChangeArrowheads="1"/>
          </p:cNvSpPr>
          <p:nvPr/>
        </p:nvSpPr>
        <p:spPr bwMode="auto">
          <a:xfrm>
            <a:off x="571473" y="1000109"/>
            <a:ext cx="8572528" cy="1877437"/>
          </a:xfrm>
          <a:prstGeom prst="rect">
            <a:avLst/>
          </a:prstGeom>
          <a:noFill/>
          <a:ln w="9525">
            <a:noFill/>
            <a:miter lim="800000"/>
            <a:headEnd/>
            <a:tailEnd/>
          </a:ln>
        </p:spPr>
        <p:txBody>
          <a:bodyPr wrap="square">
            <a:spAutoFit/>
          </a:bodyPr>
          <a:lstStyle/>
          <a:p>
            <a:pPr algn="just">
              <a:lnSpc>
                <a:spcPct val="80000"/>
              </a:lnSpc>
              <a:spcBef>
                <a:spcPct val="20000"/>
              </a:spcBef>
              <a:buClr>
                <a:schemeClr val="tx2"/>
              </a:buClr>
              <a:buSzPct val="70000"/>
              <a:buFont typeface="Wingdings" pitchFamily="2" charset="2"/>
              <a:buNone/>
            </a:pPr>
            <a:r>
              <a:rPr lang="ru-RU" sz="2000" b="1" i="1" dirty="0"/>
              <a:t>Видовой объект</a:t>
            </a:r>
            <a:r>
              <a:rPr lang="ru-RU" sz="2000" i="1" dirty="0"/>
              <a:t> </a:t>
            </a:r>
            <a:r>
              <a:rPr lang="ru-RU" sz="2000" dirty="0"/>
              <a:t>- </a:t>
            </a:r>
            <a:r>
              <a:rPr lang="ru-RU" sz="2000" dirty="0" smtClean="0"/>
              <a:t>совокупность общественных отношений, обеспечивающих безопасные условия жизни каждого члена общества, общественный порядок, безопасность личных, общественных или государственных интересов при производстве различного рода работ и в процессе обращения с </a:t>
            </a:r>
            <a:r>
              <a:rPr lang="ru-RU" sz="2000" dirty="0" err="1" smtClean="0"/>
              <a:t>общеопасными</a:t>
            </a:r>
            <a:r>
              <a:rPr lang="ru-RU" sz="2000" dirty="0" smtClean="0"/>
              <a:t> предметами.</a:t>
            </a:r>
            <a:endParaRPr lang="ru-RU" sz="2000" dirty="0"/>
          </a:p>
          <a:p>
            <a:endParaRPr lang="ru-RU" sz="2000" dirty="0"/>
          </a:p>
        </p:txBody>
      </p:sp>
      <p:sp>
        <p:nvSpPr>
          <p:cNvPr id="8197" name="Text Box 7"/>
          <p:cNvSpPr txBox="1">
            <a:spLocks noChangeArrowheads="1"/>
          </p:cNvSpPr>
          <p:nvPr/>
        </p:nvSpPr>
        <p:spPr bwMode="auto">
          <a:xfrm>
            <a:off x="87313" y="2852738"/>
            <a:ext cx="9056687" cy="4031873"/>
          </a:xfrm>
          <a:prstGeom prst="rect">
            <a:avLst/>
          </a:prstGeom>
          <a:noFill/>
          <a:ln w="9525">
            <a:noFill/>
            <a:miter lim="800000"/>
            <a:headEnd/>
            <a:tailEnd/>
          </a:ln>
        </p:spPr>
        <p:txBody>
          <a:bodyPr>
            <a:spAutoFit/>
          </a:bodyPr>
          <a:lstStyle/>
          <a:p>
            <a:pPr algn="just">
              <a:lnSpc>
                <a:spcPct val="80000"/>
              </a:lnSpc>
              <a:spcBef>
                <a:spcPct val="20000"/>
              </a:spcBef>
              <a:buClr>
                <a:schemeClr val="tx2"/>
              </a:buClr>
              <a:buSzPct val="70000"/>
              <a:buFont typeface="Wingdings" pitchFamily="2" charset="2"/>
              <a:buNone/>
            </a:pPr>
            <a:r>
              <a:rPr lang="ru-RU" sz="2000" b="1" i="1" dirty="0"/>
              <a:t>Непосредственные объекты</a:t>
            </a:r>
            <a:r>
              <a:rPr lang="ru-RU" sz="2000" dirty="0"/>
              <a:t> - конкретные общественные </a:t>
            </a:r>
            <a:r>
              <a:rPr lang="ru-RU" sz="2000" dirty="0" smtClean="0"/>
              <a:t>отношения. </a:t>
            </a:r>
            <a:endParaRPr lang="ru-RU" sz="2000" dirty="0"/>
          </a:p>
          <a:p>
            <a:pPr algn="just">
              <a:lnSpc>
                <a:spcPct val="80000"/>
              </a:lnSpc>
              <a:spcBef>
                <a:spcPct val="20000"/>
              </a:spcBef>
              <a:buClr>
                <a:schemeClr val="tx2"/>
              </a:buClr>
              <a:buSzPct val="70000"/>
              <a:buFont typeface="Wingdings" pitchFamily="2" charset="2"/>
              <a:buNone/>
            </a:pPr>
            <a:r>
              <a:rPr lang="ru-RU" sz="2000" b="1" i="1" dirty="0"/>
              <a:t>Дополнительные объекты</a:t>
            </a:r>
            <a:r>
              <a:rPr lang="ru-RU" sz="2000" i="1" dirty="0"/>
              <a:t> </a:t>
            </a:r>
            <a:r>
              <a:rPr lang="ru-RU" sz="2000" dirty="0"/>
              <a:t>— права и свободы </a:t>
            </a:r>
            <a:r>
              <a:rPr lang="ru-RU" sz="2000" dirty="0" smtClean="0"/>
              <a:t>граждан. </a:t>
            </a:r>
            <a:endParaRPr lang="ru-RU" sz="2000" dirty="0"/>
          </a:p>
          <a:p>
            <a:pPr algn="just">
              <a:lnSpc>
                <a:spcPct val="80000"/>
              </a:lnSpc>
              <a:spcBef>
                <a:spcPct val="20000"/>
              </a:spcBef>
              <a:buClr>
                <a:schemeClr val="tx2"/>
              </a:buClr>
              <a:buSzPct val="70000"/>
              <a:buFont typeface="Wingdings" pitchFamily="2" charset="2"/>
              <a:buNone/>
            </a:pPr>
            <a:r>
              <a:rPr lang="ru-RU" sz="2000" b="1" i="1" dirty="0"/>
              <a:t>Объективная сторона</a:t>
            </a:r>
            <a:r>
              <a:rPr lang="ru-RU" sz="2000" dirty="0"/>
              <a:t> </a:t>
            </a:r>
            <a:r>
              <a:rPr lang="ru-RU" sz="2000" dirty="0" smtClean="0"/>
              <a:t>в большинстве случаев, носит формальный характер и выражается в совершении виновным активных действий. Ряд составов преступлений против общественной безопасности сконструированы как материальные (например, ст. 219 УК РФ). </a:t>
            </a:r>
            <a:endParaRPr lang="ru-RU" sz="2000" dirty="0"/>
          </a:p>
          <a:p>
            <a:pPr algn="just">
              <a:lnSpc>
                <a:spcPct val="80000"/>
              </a:lnSpc>
              <a:spcBef>
                <a:spcPct val="20000"/>
              </a:spcBef>
              <a:buClr>
                <a:schemeClr val="tx2"/>
              </a:buClr>
              <a:buSzPct val="70000"/>
              <a:buFont typeface="Wingdings" pitchFamily="2" charset="2"/>
              <a:buNone/>
            </a:pPr>
            <a:r>
              <a:rPr lang="ru-RU" sz="2000" b="1" i="1" dirty="0"/>
              <a:t>Субъективная сторона</a:t>
            </a:r>
            <a:r>
              <a:rPr lang="ru-RU" sz="2000" i="1" dirty="0"/>
              <a:t> </a:t>
            </a:r>
            <a:r>
              <a:rPr lang="ru-RU" sz="2000" dirty="0"/>
              <a:t>характеризуется виной в форме умысла</a:t>
            </a:r>
            <a:r>
              <a:rPr lang="ru-RU" sz="2000" i="1" dirty="0"/>
              <a:t>.</a:t>
            </a:r>
            <a:r>
              <a:rPr lang="ru-RU" sz="2000" dirty="0"/>
              <a:t> </a:t>
            </a:r>
          </a:p>
          <a:p>
            <a:pPr algn="just"/>
            <a:r>
              <a:rPr lang="ru-RU" sz="2000" dirty="0"/>
              <a:t>В некоторых составах содержатся дополнительные признаки субъективной стороны: мотив и цель</a:t>
            </a:r>
            <a:r>
              <a:rPr lang="ru-RU" sz="2000" i="1" dirty="0"/>
              <a:t>.</a:t>
            </a:r>
            <a:r>
              <a:rPr lang="ru-RU" sz="2000" dirty="0"/>
              <a:t> </a:t>
            </a:r>
          </a:p>
          <a:p>
            <a:pPr algn="just"/>
            <a:r>
              <a:rPr lang="ru-RU" sz="2000" b="1" i="1" dirty="0"/>
              <a:t>Субъектом преступления</a:t>
            </a:r>
            <a:r>
              <a:rPr lang="ru-RU" sz="2000" dirty="0"/>
              <a:t> может быть физическое лицо, вменяемое, достигшее определенного возраста (в зависимости от специфики преступления).</a:t>
            </a:r>
            <a:r>
              <a:rPr lang="ru-RU" dirty="0"/>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87338" y="214291"/>
            <a:ext cx="8893175" cy="642941"/>
          </a:xfrm>
        </p:spPr>
        <p:txBody>
          <a:bodyPr/>
          <a:lstStyle/>
          <a:p>
            <a:pPr algn="ctr" eaLnBrk="1" hangingPunct="1">
              <a:lnSpc>
                <a:spcPct val="70000"/>
              </a:lnSpc>
            </a:pPr>
            <a:r>
              <a:rPr lang="ru-RU" sz="3200" b="1" i="1" dirty="0" smtClean="0"/>
              <a:t>Ст. 205 УК РФ «Террористический акт»</a:t>
            </a:r>
            <a:br>
              <a:rPr lang="ru-RU" sz="3200" b="1" i="1" dirty="0" smtClean="0"/>
            </a:br>
            <a:endParaRPr lang="ru-RU" sz="3200" b="1" i="1" dirty="0" smtClean="0"/>
          </a:p>
        </p:txBody>
      </p:sp>
      <p:sp>
        <p:nvSpPr>
          <p:cNvPr id="5123" name="Rectangle 3"/>
          <p:cNvSpPr>
            <a:spLocks noGrp="1" noChangeArrowheads="1"/>
          </p:cNvSpPr>
          <p:nvPr>
            <p:ph type="body" idx="1"/>
          </p:nvPr>
        </p:nvSpPr>
        <p:spPr>
          <a:xfrm>
            <a:off x="539750" y="1989138"/>
            <a:ext cx="8604250" cy="5256212"/>
          </a:xfrm>
        </p:spPr>
        <p:txBody>
          <a:bodyPr/>
          <a:lstStyle/>
          <a:p>
            <a:pPr algn="just" eaLnBrk="1" hangingPunct="1">
              <a:lnSpc>
                <a:spcPct val="80000"/>
              </a:lnSpc>
              <a:buFont typeface="Wingdings" pitchFamily="2" charset="2"/>
              <a:buNone/>
            </a:pPr>
            <a:r>
              <a:rPr lang="ru-RU" sz="900" smtClean="0">
                <a:solidFill>
                  <a:schemeClr val="hlink"/>
                </a:solidFill>
              </a:rPr>
              <a:t>    		</a:t>
            </a:r>
            <a:endParaRPr lang="ru-RU" sz="1800" smtClean="0">
              <a:solidFill>
                <a:schemeClr val="hlink"/>
              </a:solidFill>
            </a:endParaRPr>
          </a:p>
        </p:txBody>
      </p:sp>
      <p:sp>
        <p:nvSpPr>
          <p:cNvPr id="5124" name="Text Box 5"/>
          <p:cNvSpPr txBox="1">
            <a:spLocks noChangeArrowheads="1"/>
          </p:cNvSpPr>
          <p:nvPr/>
        </p:nvSpPr>
        <p:spPr bwMode="auto">
          <a:xfrm>
            <a:off x="103188" y="1196975"/>
            <a:ext cx="436562" cy="519113"/>
          </a:xfrm>
          <a:prstGeom prst="rect">
            <a:avLst/>
          </a:prstGeom>
          <a:noFill/>
          <a:ln w="9525">
            <a:noFill/>
            <a:miter lim="800000"/>
            <a:headEnd/>
            <a:tailEnd/>
          </a:ln>
        </p:spPr>
        <p:txBody>
          <a:bodyPr wrap="none">
            <a:spAutoFit/>
          </a:bodyPr>
          <a:lstStyle/>
          <a:p>
            <a:r>
              <a:rPr lang="ru-RU" sz="2800" b="1" dirty="0" smtClean="0">
                <a:solidFill>
                  <a:schemeClr val="bg1"/>
                </a:solidFill>
              </a:rPr>
              <a:t>6</a:t>
            </a:r>
            <a:endParaRPr lang="ru-RU" sz="2800" b="1" dirty="0">
              <a:solidFill>
                <a:schemeClr val="bg1"/>
              </a:solidFill>
            </a:endParaRPr>
          </a:p>
        </p:txBody>
      </p:sp>
      <p:sp>
        <p:nvSpPr>
          <p:cNvPr id="5125" name="Text Box 11"/>
          <p:cNvSpPr txBox="1">
            <a:spLocks noChangeArrowheads="1"/>
          </p:cNvSpPr>
          <p:nvPr/>
        </p:nvSpPr>
        <p:spPr bwMode="auto">
          <a:xfrm>
            <a:off x="250825" y="642918"/>
            <a:ext cx="8893175" cy="5940088"/>
          </a:xfrm>
          <a:prstGeom prst="rect">
            <a:avLst/>
          </a:prstGeom>
          <a:noFill/>
          <a:ln w="9525">
            <a:noFill/>
            <a:miter lim="800000"/>
            <a:headEnd/>
            <a:tailEnd/>
          </a:ln>
        </p:spPr>
        <p:txBody>
          <a:bodyPr wrap="square">
            <a:spAutoFit/>
          </a:bodyPr>
          <a:lstStyle/>
          <a:p>
            <a:pPr algn="just"/>
            <a:r>
              <a:rPr lang="ru-RU" sz="2000" b="1" dirty="0"/>
              <a:t>	</a:t>
            </a:r>
            <a:r>
              <a:rPr lang="ru-RU" b="1" dirty="0" smtClean="0"/>
              <a:t>Терроризм</a:t>
            </a:r>
            <a:r>
              <a:rPr lang="ru-RU" dirty="0" smtClean="0"/>
              <a:t> - идеология насилия и практика воздействия на принятие решения органами государственной власти, органами местного самоуправления или международными организациями, связанные с устрашением населения и (или) иными формами противоправных насильственных действий</a:t>
            </a:r>
          </a:p>
          <a:p>
            <a:r>
              <a:rPr lang="ru-RU" b="1" dirty="0" smtClean="0"/>
              <a:t>Террористическая деятельность</a:t>
            </a:r>
            <a:r>
              <a:rPr lang="ru-RU" dirty="0" smtClean="0"/>
              <a:t> - </a:t>
            </a:r>
            <a:r>
              <a:rPr lang="ru-RU" dirty="0" err="1" smtClean="0"/>
              <a:t>деятельность</a:t>
            </a:r>
            <a:r>
              <a:rPr lang="ru-RU" dirty="0" smtClean="0"/>
              <a:t>, включающая: </a:t>
            </a:r>
          </a:p>
          <a:p>
            <a:r>
              <a:rPr lang="ru-RU" dirty="0" smtClean="0"/>
              <a:t>а) организацию, планирование, подготовку, финансирование и реализацию террористического акта; </a:t>
            </a:r>
          </a:p>
          <a:p>
            <a:r>
              <a:rPr lang="ru-RU" dirty="0" smtClean="0"/>
              <a:t>б) подстрекательство к террористическому акту; </a:t>
            </a:r>
          </a:p>
          <a:p>
            <a:r>
              <a:rPr lang="ru-RU" dirty="0" smtClean="0"/>
              <a:t>в) организацию незаконного вооруженного формирования, преступного сообщества (преступной организации), организованной группы для реализации террористического акта, а равно участие в такой структуре; </a:t>
            </a:r>
          </a:p>
          <a:p>
            <a:r>
              <a:rPr lang="ru-RU" dirty="0" smtClean="0"/>
              <a:t>г) вербовку, вооружение, обучение и использование террористов; </a:t>
            </a:r>
          </a:p>
          <a:p>
            <a:r>
              <a:rPr lang="ru-RU" dirty="0" err="1" smtClean="0"/>
              <a:t>д</a:t>
            </a:r>
            <a:r>
              <a:rPr lang="ru-RU" dirty="0" smtClean="0"/>
              <a:t>) информационное или иное пособничество в планировании, подготовке или реализации террористического акта;  </a:t>
            </a:r>
          </a:p>
          <a:p>
            <a:r>
              <a:rPr lang="ru-RU" dirty="0" smtClean="0"/>
              <a:t>е) пропаганду идей терроризма, распространение материалов или информации, призывающих к террористической деятельности либо обосновывающих или оправдывающих необходимость такой деятельности. </a:t>
            </a:r>
          </a:p>
          <a:p>
            <a:pPr algn="just"/>
            <a:r>
              <a:rPr lang="ru-RU" dirty="0" smtClean="0"/>
              <a:t>. </a:t>
            </a:r>
            <a:endParaRPr lang="ru-R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357158" y="260350"/>
            <a:ext cx="8572560" cy="1739890"/>
          </a:xfrm>
        </p:spPr>
        <p:txBody>
          <a:bodyPr/>
          <a:lstStyle/>
          <a:p>
            <a:pPr algn="ctr" eaLnBrk="1" hangingPunct="1"/>
            <a:r>
              <a:rPr lang="ru-RU" sz="1600" b="1" dirty="0" smtClean="0">
                <a:solidFill>
                  <a:schemeClr val="tx1"/>
                </a:solidFill>
              </a:rPr>
              <a:t>ОБЪЕКТИВНАЯ СТОРОНА ПРЕСТУПЛЕНИЯ</a:t>
            </a:r>
            <a:br>
              <a:rPr lang="ru-RU" sz="1600" b="1" dirty="0" smtClean="0">
                <a:solidFill>
                  <a:schemeClr val="tx1"/>
                </a:solidFill>
              </a:rPr>
            </a:br>
            <a:r>
              <a:rPr lang="ru-RU" sz="1600" b="1" dirty="0" smtClean="0">
                <a:solidFill>
                  <a:schemeClr val="tx1"/>
                </a:solidFill>
              </a:rPr>
              <a:t>Террористический акт</a:t>
            </a:r>
            <a:r>
              <a:rPr lang="ru-RU" sz="1600" dirty="0" smtClean="0">
                <a:solidFill>
                  <a:schemeClr val="tx1"/>
                </a:solidFill>
              </a:rPr>
              <a:t> - совершение взрыва, поджога или иных действий, устрашающих население и создающих опасность гибели человека, причинения значительного имущественного ущерба либо наступления иных тяжких последствий, в целях воздействия на принятие решения органами власти или международными организациями, а также угроза совершения указанных действий в тех же целях.</a:t>
            </a:r>
            <a:endParaRPr lang="ru-RU" sz="1600" b="1" dirty="0" smtClean="0">
              <a:solidFill>
                <a:schemeClr val="tx1"/>
              </a:solidFill>
            </a:endParaRPr>
          </a:p>
        </p:txBody>
      </p:sp>
      <p:sp>
        <p:nvSpPr>
          <p:cNvPr id="6147" name="Text Box 4"/>
          <p:cNvSpPr txBox="1">
            <a:spLocks noChangeArrowheads="1"/>
          </p:cNvSpPr>
          <p:nvPr/>
        </p:nvSpPr>
        <p:spPr bwMode="auto">
          <a:xfrm>
            <a:off x="103188" y="1196975"/>
            <a:ext cx="436562" cy="519113"/>
          </a:xfrm>
          <a:prstGeom prst="rect">
            <a:avLst/>
          </a:prstGeom>
          <a:noFill/>
          <a:ln w="9525">
            <a:noFill/>
            <a:miter lim="800000"/>
            <a:headEnd/>
            <a:tailEnd/>
          </a:ln>
        </p:spPr>
        <p:txBody>
          <a:bodyPr wrap="none">
            <a:spAutoFit/>
          </a:bodyPr>
          <a:lstStyle/>
          <a:p>
            <a:r>
              <a:rPr lang="ru-RU" sz="2800" b="1" dirty="0" smtClean="0">
                <a:solidFill>
                  <a:schemeClr val="bg1"/>
                </a:solidFill>
              </a:rPr>
              <a:t>7</a:t>
            </a:r>
            <a:endParaRPr lang="ru-RU" sz="2800" b="1" dirty="0">
              <a:solidFill>
                <a:schemeClr val="bg1"/>
              </a:solidFill>
            </a:endParaRPr>
          </a:p>
        </p:txBody>
      </p:sp>
      <p:sp>
        <p:nvSpPr>
          <p:cNvPr id="6149" name="Text Box 7"/>
          <p:cNvSpPr txBox="1">
            <a:spLocks noChangeArrowheads="1"/>
          </p:cNvSpPr>
          <p:nvPr/>
        </p:nvSpPr>
        <p:spPr bwMode="auto">
          <a:xfrm>
            <a:off x="827088" y="1844675"/>
            <a:ext cx="8316912" cy="369332"/>
          </a:xfrm>
          <a:prstGeom prst="rect">
            <a:avLst/>
          </a:prstGeom>
          <a:noFill/>
          <a:ln w="9525">
            <a:noFill/>
            <a:miter lim="800000"/>
            <a:headEnd/>
            <a:tailEnd/>
          </a:ln>
        </p:spPr>
        <p:txBody>
          <a:bodyPr>
            <a:spAutoFit/>
          </a:bodyPr>
          <a:lstStyle/>
          <a:p>
            <a:pPr algn="just"/>
            <a:endParaRPr lang="ru-RU" b="1" i="1" dirty="0"/>
          </a:p>
        </p:txBody>
      </p:sp>
      <p:sp>
        <p:nvSpPr>
          <p:cNvPr id="6150" name="Text Box 8"/>
          <p:cNvSpPr txBox="1">
            <a:spLocks noChangeArrowheads="1"/>
          </p:cNvSpPr>
          <p:nvPr/>
        </p:nvSpPr>
        <p:spPr bwMode="auto">
          <a:xfrm>
            <a:off x="0" y="1500175"/>
            <a:ext cx="9144000" cy="5909310"/>
          </a:xfrm>
          <a:prstGeom prst="rect">
            <a:avLst/>
          </a:prstGeom>
          <a:noFill/>
          <a:ln w="9525">
            <a:noFill/>
            <a:miter lim="800000"/>
            <a:headEnd/>
            <a:tailEnd/>
          </a:ln>
        </p:spPr>
        <p:txBody>
          <a:bodyPr wrap="square">
            <a:spAutoFit/>
          </a:bodyPr>
          <a:lstStyle/>
          <a:p>
            <a:endParaRPr lang="ru-RU" b="1" dirty="0" smtClean="0"/>
          </a:p>
          <a:p>
            <a:endParaRPr lang="ru-RU" b="1" dirty="0" smtClean="0"/>
          </a:p>
          <a:p>
            <a:r>
              <a:rPr lang="ru-RU" b="1" dirty="0" smtClean="0"/>
              <a:t>Объективная сторона террористического акта </a:t>
            </a:r>
            <a:r>
              <a:rPr lang="ru-RU" dirty="0" smtClean="0"/>
              <a:t>состоит в действиях: </a:t>
            </a:r>
          </a:p>
          <a:p>
            <a:endParaRPr lang="ru-RU" dirty="0" smtClean="0"/>
          </a:p>
          <a:p>
            <a:pPr marL="342900" indent="-342900">
              <a:buAutoNum type="arabicParenR"/>
            </a:pPr>
            <a:r>
              <a:rPr lang="ru-RU" b="1" dirty="0" smtClean="0"/>
              <a:t>совершение</a:t>
            </a:r>
            <a:r>
              <a:rPr lang="ru-RU" dirty="0" smtClean="0"/>
              <a:t> взрыва, поджога, устрашающих население и создающих опасность гибели человека, причинения значительного имущественного ущерба либо наступления иных тяжких последствий; </a:t>
            </a:r>
          </a:p>
          <a:p>
            <a:pPr marL="342900" indent="-342900">
              <a:buAutoNum type="arabicParenR"/>
            </a:pPr>
            <a:endParaRPr lang="ru-RU" dirty="0" smtClean="0"/>
          </a:p>
          <a:p>
            <a:r>
              <a:rPr lang="ru-RU" dirty="0" smtClean="0"/>
              <a:t>2) </a:t>
            </a:r>
            <a:r>
              <a:rPr lang="ru-RU" b="1" dirty="0" smtClean="0"/>
              <a:t>угроза совершения указанных действий</a:t>
            </a:r>
            <a:r>
              <a:rPr lang="ru-RU" dirty="0" smtClean="0"/>
              <a:t>.  Взрыв, поджог и иные действия - способы совершения преступления. </a:t>
            </a:r>
          </a:p>
          <a:p>
            <a:r>
              <a:rPr lang="ru-RU" dirty="0" smtClean="0"/>
              <a:t>3) </a:t>
            </a:r>
            <a:r>
              <a:rPr lang="ru-RU" b="1" dirty="0" smtClean="0"/>
              <a:t>иные действия </a:t>
            </a:r>
            <a:r>
              <a:rPr lang="ru-RU" dirty="0" smtClean="0"/>
              <a:t>- это такие общественно опасные действия, которые могут вызвать те же последствия, что и при взрыве или поджоге (например, провоцирование обвала горных пород, затопление объектов жизнеобеспечения путем разрушения ирригационных сооружений, плотин,  шлюзов, отравление источников водоснабжения, запасов продовольствия, захват объектов атомной энергетики, школ, больниц, театров, блокирование транспортных коммуникаций, средств связи, распространение радиоактивных, отравляющих веществ, эпидемий, эпизоотий). </a:t>
            </a:r>
          </a:p>
          <a:p>
            <a:pPr algn="just"/>
            <a:endParaRPr lang="ru-RU" dirty="0"/>
          </a:p>
          <a:p>
            <a:pPr algn="just"/>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5"/>
          <p:cNvSpPr txBox="1">
            <a:spLocks noChangeArrowheads="1"/>
          </p:cNvSpPr>
          <p:nvPr/>
        </p:nvSpPr>
        <p:spPr bwMode="auto">
          <a:xfrm>
            <a:off x="142844" y="1214422"/>
            <a:ext cx="436562" cy="519113"/>
          </a:xfrm>
          <a:prstGeom prst="rect">
            <a:avLst/>
          </a:prstGeom>
          <a:noFill/>
          <a:ln w="9525">
            <a:noFill/>
            <a:miter lim="800000"/>
            <a:headEnd/>
            <a:tailEnd/>
          </a:ln>
        </p:spPr>
        <p:txBody>
          <a:bodyPr wrap="none">
            <a:spAutoFit/>
          </a:bodyPr>
          <a:lstStyle/>
          <a:p>
            <a:r>
              <a:rPr lang="ru-RU" sz="2800" b="1" dirty="0" smtClean="0">
                <a:solidFill>
                  <a:schemeClr val="bg1"/>
                </a:solidFill>
              </a:rPr>
              <a:t>8</a:t>
            </a:r>
            <a:endParaRPr lang="ru-RU" sz="2800" b="1" dirty="0">
              <a:solidFill>
                <a:schemeClr val="bg1"/>
              </a:solidFill>
            </a:endParaRPr>
          </a:p>
        </p:txBody>
      </p:sp>
      <p:sp>
        <p:nvSpPr>
          <p:cNvPr id="7171" name="Text Box 7"/>
          <p:cNvSpPr txBox="1">
            <a:spLocks noChangeArrowheads="1"/>
          </p:cNvSpPr>
          <p:nvPr/>
        </p:nvSpPr>
        <p:spPr bwMode="auto">
          <a:xfrm>
            <a:off x="827088" y="73025"/>
            <a:ext cx="8316912" cy="2031325"/>
          </a:xfrm>
          <a:prstGeom prst="rect">
            <a:avLst/>
          </a:prstGeom>
          <a:noFill/>
          <a:ln w="9525">
            <a:noFill/>
            <a:miter lim="800000"/>
            <a:headEnd/>
            <a:tailEnd/>
          </a:ln>
        </p:spPr>
        <p:txBody>
          <a:bodyPr>
            <a:spAutoFit/>
          </a:bodyPr>
          <a:lstStyle/>
          <a:p>
            <a:pPr algn="ctr"/>
            <a:r>
              <a:rPr lang="ru-RU" b="1" dirty="0" smtClean="0"/>
              <a:t>ПОСЛЕДСТВИЯ :</a:t>
            </a:r>
          </a:p>
          <a:p>
            <a:r>
              <a:rPr lang="ru-RU" b="1" dirty="0" smtClean="0"/>
              <a:t>Значительный имущественный ущерб </a:t>
            </a:r>
            <a:r>
              <a:rPr lang="ru-RU" dirty="0" smtClean="0"/>
              <a:t>должен определяться с учетом стоимости и значимости уничтоженного или поврежденного имущества, материальных ценностей.  Однако определяющим является то, насколько уничтожение и повреждение либо угроза этого были способны повлиять на устрашение людей или на решения органов власти или международных организаций. </a:t>
            </a:r>
            <a:endParaRPr lang="ru-RU" dirty="0"/>
          </a:p>
        </p:txBody>
      </p:sp>
      <p:sp>
        <p:nvSpPr>
          <p:cNvPr id="7172" name="Text Box 9"/>
          <p:cNvSpPr txBox="1">
            <a:spLocks noChangeArrowheads="1"/>
          </p:cNvSpPr>
          <p:nvPr/>
        </p:nvSpPr>
        <p:spPr bwMode="auto">
          <a:xfrm>
            <a:off x="15875" y="2643182"/>
            <a:ext cx="9128125" cy="2031325"/>
          </a:xfrm>
          <a:prstGeom prst="rect">
            <a:avLst/>
          </a:prstGeom>
          <a:noFill/>
          <a:ln w="9525">
            <a:noFill/>
            <a:miter lim="800000"/>
            <a:headEnd/>
            <a:tailEnd/>
          </a:ln>
        </p:spPr>
        <p:txBody>
          <a:bodyPr wrap="square">
            <a:spAutoFit/>
          </a:bodyPr>
          <a:lstStyle/>
          <a:p>
            <a:r>
              <a:rPr lang="ru-RU" b="1" dirty="0"/>
              <a:t>    </a:t>
            </a:r>
            <a:r>
              <a:rPr lang="ru-RU" b="1" dirty="0" smtClean="0"/>
              <a:t>Иные тяжкие последствия </a:t>
            </a:r>
            <a:r>
              <a:rPr lang="ru-RU" dirty="0" smtClean="0"/>
              <a:t>охватывают опасность причинения вреда здоровью людей,  возникновения паники, страха, ухудшения экологической обстановки в регионе,  появления большого количества беженцев, дезорганизации нормальной деятельности органов государственной власти и управления, длительное нарушение работы предприятий, средств связи, транспорта и т.д.  </a:t>
            </a:r>
          </a:p>
          <a:p>
            <a:pPr algn="just"/>
            <a:endParaRPr lang="ru-RU" b="1" i="1" dirty="0"/>
          </a:p>
        </p:txBody>
      </p:sp>
      <p:sp>
        <p:nvSpPr>
          <p:cNvPr id="5" name="Text Box 7"/>
          <p:cNvSpPr txBox="1">
            <a:spLocks noChangeArrowheads="1"/>
          </p:cNvSpPr>
          <p:nvPr/>
        </p:nvSpPr>
        <p:spPr bwMode="auto">
          <a:xfrm>
            <a:off x="15875" y="4272677"/>
            <a:ext cx="9128125" cy="2585323"/>
          </a:xfrm>
          <a:prstGeom prst="rect">
            <a:avLst/>
          </a:prstGeom>
          <a:noFill/>
          <a:ln w="9525">
            <a:noFill/>
            <a:miter lim="800000"/>
            <a:headEnd/>
            <a:tailEnd/>
          </a:ln>
        </p:spPr>
        <p:txBody>
          <a:bodyPr wrap="square">
            <a:spAutoFit/>
          </a:bodyPr>
          <a:lstStyle/>
          <a:p>
            <a:pPr algn="just"/>
            <a:endParaRPr lang="ru-RU" b="1" dirty="0"/>
          </a:p>
          <a:p>
            <a:pPr algn="just"/>
            <a:r>
              <a:rPr lang="ru-RU" b="1" dirty="0"/>
              <a:t>СУБЪЕКТИВНАЯ СТОРОНА</a:t>
            </a:r>
            <a:r>
              <a:rPr lang="ru-RU" i="1" dirty="0"/>
              <a:t> </a:t>
            </a:r>
            <a:r>
              <a:rPr lang="ru-RU" dirty="0" smtClean="0"/>
              <a:t>террористического акта характеризуется умышленной виной в виде прямого умысла.  Обязательным признаком террористического акта является специальная цель -  воздействие на принятие решения органами государственной власти, органами местного самоуправления или международными организациями</a:t>
            </a:r>
            <a:endParaRPr lang="ru-RU" i="1" dirty="0"/>
          </a:p>
          <a:p>
            <a:pPr algn="just"/>
            <a:endParaRPr lang="ru-RU" dirty="0"/>
          </a:p>
          <a:p>
            <a:pPr algn="just"/>
            <a:r>
              <a:rPr lang="ru-RU" b="1" dirty="0"/>
              <a:t>СУБЪЕКТ ПРЕСТУПЛЕНИЯ</a:t>
            </a:r>
            <a:r>
              <a:rPr lang="ru-RU" dirty="0"/>
              <a:t> — </a:t>
            </a:r>
            <a:r>
              <a:rPr lang="ru-RU" dirty="0" smtClean="0"/>
              <a:t>лицо, достигшее возраста 14 лет. </a:t>
            </a:r>
          </a:p>
          <a:p>
            <a:pPr algn="just"/>
            <a:endParaRPr lang="ru-RU"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Затмение">
  <a:themeElements>
    <a:clrScheme name="Затмение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fontScheme name="Затмение">
      <a:majorFont>
        <a:latin typeface="Arial"/>
        <a:ea typeface=""/>
        <a:cs typeface=""/>
      </a:majorFont>
      <a:minorFont>
        <a:latin typeface="Verdan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Затмение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Затмение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Затмение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Затмение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Затмение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Затмение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Затмение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Затмение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Затмение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Затмение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Eclipse</Template>
  <TotalTime>1579</TotalTime>
  <Words>1099</Words>
  <Application>Microsoft Office PowerPoint</Application>
  <PresentationFormat>Экран (4:3)</PresentationFormat>
  <Paragraphs>198</Paragraphs>
  <Slides>24</Slides>
  <Notes>5</Notes>
  <HiddenSlides>0</HiddenSlides>
  <MMClips>0</MMClips>
  <ScaleCrop>false</ScaleCrop>
  <HeadingPairs>
    <vt:vector size="4" baseType="variant">
      <vt:variant>
        <vt:lpstr>Тема</vt:lpstr>
      </vt:variant>
      <vt:variant>
        <vt:i4>1</vt:i4>
      </vt:variant>
      <vt:variant>
        <vt:lpstr>Заголовки слайдов</vt:lpstr>
      </vt:variant>
      <vt:variant>
        <vt:i4>24</vt:i4>
      </vt:variant>
    </vt:vector>
  </HeadingPairs>
  <TitlesOfParts>
    <vt:vector size="25" baseType="lpstr">
      <vt:lpstr>Затмение</vt:lpstr>
      <vt:lpstr>Тема лекции: </vt:lpstr>
      <vt:lpstr>Учебные вопросы:</vt:lpstr>
      <vt:lpstr>Вопрос 1. Понятие, система и классификация преступлений против общественной безопасности и общественного порядка </vt:lpstr>
      <vt:lpstr>Презентация PowerPoint</vt:lpstr>
      <vt:lpstr>Презентация PowerPoint</vt:lpstr>
      <vt:lpstr>2. Общая характеристика преступлений против общественной безопасности</vt:lpstr>
      <vt:lpstr>Ст. 205 УК РФ «Террористический акт» </vt:lpstr>
      <vt:lpstr>ОБЪЕКТИВНАЯ СТОРОНА ПРЕСТУПЛЕНИЯ Террористический акт - совершение взрыва, поджога или иных действий, устрашающих население и создающих опасность гибели человека, причинения значительного имущественного ущерба либо наступления иных тяжких последствий, в целях воздействия на принятие решения органами власти или международными организациями, а также угроза совершения указанных действий в тех же целях.</vt:lpstr>
      <vt:lpstr>Презентация PowerPoint</vt:lpstr>
      <vt:lpstr>Презентация PowerPoint</vt:lpstr>
      <vt:lpstr>Презентация PowerPoint</vt:lpstr>
      <vt:lpstr>Квалифицирующий признак: </vt:lpstr>
      <vt:lpstr>Презентация PowerPoint</vt:lpstr>
      <vt:lpstr>Презентация PowerPoint</vt:lpstr>
      <vt:lpstr>Презентация PowerPoint</vt:lpstr>
      <vt:lpstr>Презентация PowerPoint</vt:lpstr>
      <vt:lpstr>Квалифицирующие и особо квалифицирующие  признаки</vt:lpstr>
      <vt:lpstr>Презентация PowerPoint</vt:lpstr>
      <vt:lpstr>Презентация PowerPoint</vt:lpstr>
      <vt:lpstr>3. Преступления против общественного порядка  ХУЛИГАНСТВО (ст. 213) - то есть грубое нарушение общественного порядка, выражающее явное неуважение к обществу, совершенное:  а) с применением оружия или предметов, используемых в качестве оружия; б) по мотивам политической, идеологической, расовой, национальной или религиозной ненависти или вражды либо по мотивам ненависти или вражды в отношении какой-либо социальной группы  ОБЪЕКТ ПРЕСТУПЛЕНИЯ - система общественных отношений, сложившихся на основе соблюдения норм права, направленных на поддержание общественного спокойствия и нравственности, взаимного уважения, надлежащего поведения граждан в общественных местах, отношений в сфере социального общения. С ОБЪЕКТИВНОЙ СТОРОНЫ хулиганство выражается в активных действиях, направленных на грубое нарушение общественного порядка, выражающее явное неуважение к обществу, сопровождавшееся применением насилия к гражданам либо угрозой его применения, а равно уничтожением или повреждением чужого имущества.  </vt:lpstr>
      <vt:lpstr>Презентация PowerPoint</vt:lpstr>
      <vt:lpstr>Презентация PowerPoint</vt:lpstr>
      <vt:lpstr>Презентация PowerPoint</vt:lpstr>
      <vt:lpstr>Презентация PowerPoint</vt:lpstr>
    </vt:vector>
  </TitlesOfParts>
  <Company>At 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Gleb Nikolski</dc:creator>
  <cp:lastModifiedBy>Пользователь Windows</cp:lastModifiedBy>
  <cp:revision>122</cp:revision>
  <dcterms:created xsi:type="dcterms:W3CDTF">2009-03-19T19:15:01Z</dcterms:created>
  <dcterms:modified xsi:type="dcterms:W3CDTF">2021-06-14T19:18:38Z</dcterms:modified>
</cp:coreProperties>
</file>