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8" r:id="rId2"/>
    <p:sldId id="323" r:id="rId3"/>
    <p:sldId id="319" r:id="rId4"/>
    <p:sldId id="322" r:id="rId5"/>
    <p:sldId id="318" r:id="rId6"/>
    <p:sldId id="320" r:id="rId7"/>
    <p:sldId id="321" r:id="rId8"/>
    <p:sldId id="259" r:id="rId9"/>
    <p:sldId id="316" r:id="rId10"/>
    <p:sldId id="260" r:id="rId11"/>
    <p:sldId id="261" r:id="rId12"/>
    <p:sldId id="262" r:id="rId13"/>
    <p:sldId id="263" r:id="rId14"/>
    <p:sldId id="317" r:id="rId15"/>
    <p:sldId id="265" r:id="rId16"/>
    <p:sldId id="326" r:id="rId17"/>
    <p:sldId id="266" r:id="rId18"/>
    <p:sldId id="268" r:id="rId19"/>
    <p:sldId id="324" r:id="rId20"/>
    <p:sldId id="267" r:id="rId21"/>
    <p:sldId id="327" r:id="rId22"/>
    <p:sldId id="325" r:id="rId23"/>
    <p:sldId id="269" r:id="rId24"/>
    <p:sldId id="270" r:id="rId25"/>
    <p:sldId id="271" r:id="rId26"/>
    <p:sldId id="272" r:id="rId27"/>
    <p:sldId id="273" r:id="rId28"/>
    <p:sldId id="27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38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CE0-A9CB-44FA-A41A-28EDD3AD3EF1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64DF-B912-4699-AC50-24B2A2AE4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CE0-A9CB-44FA-A41A-28EDD3AD3EF1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64DF-B912-4699-AC50-24B2A2AE4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CE0-A9CB-44FA-A41A-28EDD3AD3EF1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64DF-B912-4699-AC50-24B2A2AE4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CE0-A9CB-44FA-A41A-28EDD3AD3EF1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64DF-B912-4699-AC50-24B2A2AE4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CE0-A9CB-44FA-A41A-28EDD3AD3EF1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64DF-B912-4699-AC50-24B2A2AE4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CE0-A9CB-44FA-A41A-28EDD3AD3EF1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64DF-B912-4699-AC50-24B2A2AE4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CE0-A9CB-44FA-A41A-28EDD3AD3EF1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64DF-B912-4699-AC50-24B2A2AE4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CE0-A9CB-44FA-A41A-28EDD3AD3EF1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64DF-B912-4699-AC50-24B2A2AE4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CE0-A9CB-44FA-A41A-28EDD3AD3EF1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64DF-B912-4699-AC50-24B2A2AE4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CE0-A9CB-44FA-A41A-28EDD3AD3EF1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64DF-B912-4699-AC50-24B2A2AE4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4CE0-A9CB-44FA-A41A-28EDD3AD3EF1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364DF-B912-4699-AC50-24B2A2AE4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94CE0-A9CB-44FA-A41A-28EDD3AD3EF1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364DF-B912-4699-AC50-24B2A2AE4D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commons.wikimedia.org/wiki/File:Unclesamwantyou.jpg?uselang=r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advertiser-school.ru/advertising-history/american-ad-campaign-in-the-early-of-20-century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historiegg.ucoz.ru/_fr/0/8975181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mg-fotki.yandex.ru/get/5213/76888615.9/0_69b50_d32c24ac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500" y="836712"/>
            <a:ext cx="3238500" cy="4286250"/>
          </a:xfrm>
          <a:prstGeom prst="rect">
            <a:avLst/>
          </a:prstGeom>
          <a:noFill/>
        </p:spPr>
      </p:pic>
      <p:pic>
        <p:nvPicPr>
          <p:cNvPr id="8" name="Picture 2" descr="признанный специалист в области PR, Э. Л. Берней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1" y="1052736"/>
            <a:ext cx="2101622" cy="2592000"/>
          </a:xfrm>
          <a:prstGeom prst="rect">
            <a:avLst/>
          </a:prstGeom>
          <a:noFill/>
        </p:spPr>
      </p:pic>
      <p:pic>
        <p:nvPicPr>
          <p:cNvPr id="86018" name="Picture 2" descr="ru_pr_bazaar: Старость - не радост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645024"/>
            <a:ext cx="2530219" cy="3212976"/>
          </a:xfrm>
          <a:prstGeom prst="rect">
            <a:avLst/>
          </a:prstGeom>
          <a:noFill/>
        </p:spPr>
      </p:pic>
      <p:pic>
        <p:nvPicPr>
          <p:cNvPr id="86022" name="Picture 6" descr="Abraham Lincoln Biograph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31604"/>
            <a:ext cx="3497326" cy="3826396"/>
          </a:xfrm>
          <a:prstGeom prst="rect">
            <a:avLst/>
          </a:prstGeom>
          <a:noFill/>
        </p:spPr>
      </p:pic>
      <p:pic>
        <p:nvPicPr>
          <p:cNvPr id="86020" name="Picture 4" descr="Download thomas jefferson pictures for free and share no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772816"/>
            <a:ext cx="1733550" cy="1728192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l"/>
            <a:r>
              <a:rPr lang="ru-RU" sz="6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</a:rPr>
              <a:t>История </a:t>
            </a:r>
            <a:r>
              <a:rPr lang="en-US" sz="6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</a:rPr>
              <a:t>PR</a:t>
            </a:r>
            <a:endParaRPr lang="ru-RU" sz="60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34820" name="Picture 4" descr="http://prclub.kz/wp-content/uploads/2012/01/Public-Relations-at-PR-3_0-age1-620x3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5068938"/>
            <a:ext cx="3169196" cy="17890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48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48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60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860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7188 -0.0858 L -0.30712 -0.3587 " pathEditMode="relative" ptsTypes="AA">
                                      <p:cBhvr>
                                        <p:cTn id="30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" y="0"/>
            <a:ext cx="9144001" cy="68580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Первые </a:t>
            </a:r>
            <a:r>
              <a:rPr lang="en-US" dirty="0" smtClean="0"/>
              <a:t>PR</a:t>
            </a:r>
            <a:r>
              <a:rPr lang="ru-RU" dirty="0" smtClean="0"/>
              <a:t>-акции в Америке носили ярко выраженный политический характер и разрабатывались как технологии давления на правительство Великобритании.</a:t>
            </a:r>
          </a:p>
          <a:p>
            <a:r>
              <a:rPr lang="ru-RU" b="1" dirty="0" smtClean="0"/>
              <a:t>5 марта 1770</a:t>
            </a:r>
            <a:r>
              <a:rPr lang="ru-RU" dirty="0" smtClean="0"/>
              <a:t> – </a:t>
            </a:r>
            <a:r>
              <a:rPr lang="ru-RU" b="1" dirty="0" smtClean="0"/>
              <a:t>Бостонская бойня</a:t>
            </a:r>
            <a:r>
              <a:rPr lang="ru-RU" dirty="0" smtClean="0"/>
              <a:t> (разгон демонстрации)</a:t>
            </a:r>
            <a:br>
              <a:rPr lang="ru-RU" dirty="0" smtClean="0"/>
            </a:br>
            <a:r>
              <a:rPr lang="ru-RU" dirty="0" smtClean="0"/>
              <a:t>Создание искусственных событий , </a:t>
            </a:r>
            <a:r>
              <a:rPr lang="ru-RU" dirty="0" smtClean="0"/>
              <a:t>создание </a:t>
            </a:r>
            <a:r>
              <a:rPr lang="ru-RU" dirty="0" smtClean="0"/>
              <a:t>организаций, способных организовать </a:t>
            </a:r>
            <a:r>
              <a:rPr lang="ru-RU" dirty="0" err="1" smtClean="0"/>
              <a:t>информ</a:t>
            </a:r>
            <a:r>
              <a:rPr lang="ru-RU" dirty="0" smtClean="0"/>
              <a:t>. компанию, создающую имидж.</a:t>
            </a:r>
            <a:br>
              <a:rPr lang="ru-RU" dirty="0" smtClean="0"/>
            </a:br>
            <a:r>
              <a:rPr lang="ru-RU" b="1" dirty="0" smtClean="0"/>
              <a:t>1773 – «Бостонское чаепитие»</a:t>
            </a:r>
            <a:r>
              <a:rPr lang="ru-RU" dirty="0" smtClean="0"/>
              <a:t> – Первый в истории политический PR ,знак протеста против беспошлинного ввоза англ. чая в Сев. Америку. </a:t>
            </a:r>
            <a:br>
              <a:rPr lang="ru-RU" dirty="0" smtClean="0"/>
            </a:br>
            <a:r>
              <a:rPr lang="ru-RU" dirty="0" smtClean="0"/>
              <a:t>18 </a:t>
            </a:r>
            <a:r>
              <a:rPr lang="ru-RU" dirty="0" smtClean="0"/>
              <a:t>век в PR ознаменован борьбой за независимость. </a:t>
            </a:r>
          </a:p>
          <a:p>
            <a:r>
              <a:rPr lang="ru-RU" dirty="0" smtClean="0"/>
              <a:t>Появление известного дядюшки Сэма, общественно-политические плакаты с призывами к борьбе за независимость, </a:t>
            </a:r>
            <a:r>
              <a:rPr lang="ru-RU" dirty="0" smtClean="0"/>
              <a:t>                              публикация </a:t>
            </a:r>
            <a:r>
              <a:rPr lang="ru-RU" dirty="0" smtClean="0"/>
              <a:t>статей для влияние на общ. мнение.</a:t>
            </a:r>
          </a:p>
          <a:p>
            <a:endParaRPr lang="ru-RU" dirty="0"/>
          </a:p>
        </p:txBody>
      </p:sp>
      <p:pic>
        <p:nvPicPr>
          <p:cNvPr id="58370" name="Picture 2" descr="https://upload.wikimedia.org/wikipedia/commons/thumb/1/1d/Unclesamwantyou.jpg/220px-Unclesamwantyo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9004" y="4365104"/>
            <a:ext cx="1585230" cy="21328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62442E-6 L -0.51979 -0.36724 " pathEditMode="relative" ptsTypes="AA">
                                      <p:cBhvr>
                                        <p:cTn id="6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83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0"/>
            <a:ext cx="5724128" cy="6858000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endParaRPr lang="ru-RU" sz="3400" dirty="0" smtClean="0"/>
          </a:p>
          <a:p>
            <a:r>
              <a:rPr lang="ru-RU" sz="4200" dirty="0" smtClean="0"/>
              <a:t>Значительную роль в развитии политических связей с общественностью сыграли </a:t>
            </a:r>
            <a:r>
              <a:rPr lang="en-US" sz="4200" dirty="0" smtClean="0"/>
              <a:t>PR</a:t>
            </a:r>
            <a:r>
              <a:rPr lang="ru-RU" sz="4200" dirty="0" smtClean="0"/>
              <a:t>-технологии президента </a:t>
            </a:r>
            <a:r>
              <a:rPr lang="ru-RU" sz="4200" b="1" dirty="0" smtClean="0"/>
              <a:t>Авраама Линкольна</a:t>
            </a:r>
            <a:r>
              <a:rPr lang="ru-RU" sz="4200" dirty="0" smtClean="0"/>
              <a:t>. Он не только использовал традиционные средства агитации (памфлеты, публикации, письма протеста, петиции, организация новых газет), но и разработал новые приемы для завоевания общественных симпатий через СМИ: свободный доступ репортеров в Белый дом для получения информации из первых рук — через секретаря президента, публикация президентских обращений, их адресная рассылка по штатам, налаживание связей с европейскими движениями, например, за отмену рабства, организация корреспондентской сети непосредственно в районах боевых действий Севера и Юга.</a:t>
            </a:r>
          </a:p>
          <a:p>
            <a:endParaRPr lang="ru-RU" dirty="0"/>
          </a:p>
        </p:txBody>
      </p:sp>
      <p:pic>
        <p:nvPicPr>
          <p:cNvPr id="57346" name="Picture 2" descr="Линкольн / Lincoln (2012) HDRip | Чистый Звук"/>
          <p:cNvPicPr>
            <a:picLocks noChangeAspect="1" noChangeArrowheads="1"/>
          </p:cNvPicPr>
          <p:nvPr/>
        </p:nvPicPr>
        <p:blipFill rotWithShape="1">
          <a:blip r:embed="rId2" cstate="print"/>
          <a:srcRect t="12357" b="11900"/>
          <a:stretch/>
        </p:blipFill>
        <p:spPr bwMode="auto">
          <a:xfrm>
            <a:off x="0" y="838200"/>
            <a:ext cx="3644565" cy="39814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Начало </a:t>
            </a:r>
            <a:r>
              <a:rPr lang="en-US" dirty="0" smtClean="0"/>
              <a:t>XX</a:t>
            </a:r>
            <a:r>
              <a:rPr lang="ru-RU" dirty="0" smtClean="0"/>
              <a:t> века открыло историю прародителей современных </a:t>
            </a:r>
            <a:r>
              <a:rPr lang="en-US" dirty="0" smtClean="0"/>
              <a:t>PR</a:t>
            </a:r>
            <a:r>
              <a:rPr lang="ru-RU" dirty="0" smtClean="0"/>
              <a:t>-агентств и отделов — </a:t>
            </a:r>
            <a:r>
              <a:rPr lang="en-US" i="1" dirty="0" smtClean="0"/>
              <a:t>Publicity Bureaus </a:t>
            </a:r>
            <a:r>
              <a:rPr lang="ru-RU" dirty="0" smtClean="0"/>
              <a:t>(бюро паблисити). Они появились в Бостоне в 1900 году. Во многом вытеснили юристов из традиционной сферы — лоббирования интересов компаний, показав значимость работы с общественным мнением и общественностью.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0"/>
            <a:ext cx="7668344" cy="6858000"/>
          </a:xfrm>
        </p:spPr>
        <p:txBody>
          <a:bodyPr>
            <a:noAutofit/>
          </a:bodyPr>
          <a:lstStyle/>
          <a:p>
            <a:r>
              <a:rPr lang="ru-RU" sz="1800" dirty="0" smtClean="0"/>
              <a:t>Основателем современного «пиара» считают американского журналиста </a:t>
            </a:r>
            <a:r>
              <a:rPr lang="ru-RU" sz="1800" b="1" dirty="0" err="1" smtClean="0"/>
              <a:t>Айви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Ледбеттера</a:t>
            </a:r>
            <a:r>
              <a:rPr lang="ru-RU" sz="1800" b="1" dirty="0" smtClean="0"/>
              <a:t> Ли</a:t>
            </a:r>
            <a:r>
              <a:rPr lang="ru-RU" sz="1800" dirty="0" smtClean="0"/>
              <a:t>. карьеру он начинал как газетный репортер. В конце 1904 года вместе со своим другом и компаньоном Джорджем </a:t>
            </a:r>
            <a:r>
              <a:rPr lang="ru-RU" sz="1800" dirty="0" err="1" smtClean="0"/>
              <a:t>Паркером</a:t>
            </a:r>
            <a:r>
              <a:rPr lang="ru-RU" sz="1800" dirty="0" smtClean="0"/>
              <a:t> создали первую в США компанию по связям с общественностью «</a:t>
            </a:r>
            <a:r>
              <a:rPr lang="ru-RU" sz="1800" dirty="0" err="1" smtClean="0"/>
              <a:t>Паркер</a:t>
            </a:r>
            <a:r>
              <a:rPr lang="ru-RU" sz="1800" dirty="0" smtClean="0"/>
              <a:t> и Ли».</a:t>
            </a:r>
          </a:p>
          <a:p>
            <a:endParaRPr lang="ru-RU" sz="1800" dirty="0" smtClean="0"/>
          </a:p>
          <a:p>
            <a:r>
              <a:rPr lang="ru-RU" sz="1800" dirty="0" smtClean="0"/>
              <a:t>В 1906 г., после аварии и последующей забастовки на </a:t>
            </a:r>
            <a:r>
              <a:rPr lang="ru-RU" sz="1800" dirty="0" err="1" smtClean="0"/>
              <a:t>Пенсильванской</a:t>
            </a:r>
            <a:r>
              <a:rPr lang="ru-RU" sz="1800" dirty="0" smtClean="0"/>
              <a:t> железной дороге, </a:t>
            </a:r>
            <a:r>
              <a:rPr lang="ru-RU" sz="1800" dirty="0" err="1" smtClean="0"/>
              <a:t>Айви</a:t>
            </a:r>
            <a:r>
              <a:rPr lang="ru-RU" sz="1800" dirty="0" smtClean="0"/>
              <a:t> Ли был нанят этой компанией для урегулирования кризисной ситуации. В это время он опубликовал то, что считается первым «Пресс-релизом компании», в котором призывал открыто предоставлять информацию журналистам, прежде чем те получат ее из посторонних источников. </a:t>
            </a:r>
          </a:p>
          <a:p>
            <a:r>
              <a:rPr lang="ru-RU" sz="1800" dirty="0" smtClean="0"/>
              <a:t>В 1906 он опубликовал </a:t>
            </a:r>
            <a:r>
              <a:rPr lang="ru-RU" sz="1800" i="1" dirty="0" smtClean="0"/>
              <a:t>Декларацию о принципах PR</a:t>
            </a:r>
            <a:r>
              <a:rPr lang="ru-RU" sz="1800" dirty="0" smtClean="0"/>
              <a:t>, своего рода первый моральный кодекс профессии… «побуждать людей верить в то, что правления корпораций преследуют искреннюю цель заручиться их доверием». </a:t>
            </a:r>
            <a:br>
              <a:rPr lang="ru-RU" sz="1800" dirty="0" smtClean="0"/>
            </a:br>
            <a:r>
              <a:rPr lang="ru-RU" sz="1800" dirty="0" smtClean="0"/>
              <a:t>С 1914 года стал пресс-секретарем и помощником семейства Рокфеллеров по связям с общественностью. </a:t>
            </a:r>
          </a:p>
          <a:p>
            <a:r>
              <a:rPr lang="ru-RU" sz="1800" dirty="0" smtClean="0"/>
              <a:t>Ли развивал «внутренний </a:t>
            </a:r>
            <a:r>
              <a:rPr lang="en-US" sz="1800" dirty="0" smtClean="0"/>
              <a:t>PR</a:t>
            </a:r>
            <a:r>
              <a:rPr lang="ru-RU" sz="1800" dirty="0" smtClean="0"/>
              <a:t>»: работая на Рокфеллера, он организовал комитет жалоб для работников, заставил мультимиллионера объехать все рудники, встречаться с рабочими. К концу этой кампании Рокфеллер стал не только героем в глазах шахтеров, но и популярным человеком для общественности</a:t>
            </a:r>
            <a:endParaRPr lang="ru-RU" sz="1800" dirty="0"/>
          </a:p>
        </p:txBody>
      </p:sp>
      <p:pic>
        <p:nvPicPr>
          <p:cNvPr id="55298" name="Picture 2" descr="http://ok-x.ru/piar/img/Ivy_L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52736"/>
            <a:ext cx="1765349" cy="24208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789040"/>
            <a:ext cx="9144000" cy="306896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Эдвард Л. </a:t>
            </a:r>
            <a:r>
              <a:rPr lang="ru-RU" b="1" dirty="0" err="1" smtClean="0"/>
              <a:t>Бернайз</a:t>
            </a:r>
            <a:r>
              <a:rPr lang="ru-RU" b="1" dirty="0" smtClean="0"/>
              <a:t> </a:t>
            </a:r>
            <a:r>
              <a:rPr lang="ru-RU" dirty="0" smtClean="0"/>
              <a:t>является автором терминов «советник по </a:t>
            </a:r>
            <a:r>
              <a:rPr lang="en-US" dirty="0" smtClean="0"/>
              <a:t>PR</a:t>
            </a:r>
            <a:r>
              <a:rPr lang="ru-RU" dirty="0" smtClean="0"/>
              <a:t>» и «специалист по </a:t>
            </a:r>
            <a:r>
              <a:rPr lang="en-US" dirty="0" smtClean="0"/>
              <a:t>PR</a:t>
            </a:r>
            <a:r>
              <a:rPr lang="ru-RU" dirty="0" smtClean="0"/>
              <a:t>» («инженер согласия»). Именно ему принадлежит инициатива превращения </a:t>
            </a:r>
            <a:r>
              <a:rPr lang="en-US" dirty="0" smtClean="0"/>
              <a:t>PR</a:t>
            </a:r>
            <a:r>
              <a:rPr lang="ru-RU" dirty="0" smtClean="0"/>
              <a:t> из технологии и практики в науку. Чтение </a:t>
            </a:r>
            <a:r>
              <a:rPr lang="ru-RU" dirty="0" err="1" smtClean="0"/>
              <a:t>Бернайзом</a:t>
            </a:r>
            <a:r>
              <a:rPr lang="ru-RU" dirty="0" smtClean="0"/>
              <a:t> </a:t>
            </a:r>
            <a:r>
              <a:rPr lang="ru-RU" dirty="0" smtClean="0"/>
              <a:t>первого курса по практике и этике </a:t>
            </a:r>
            <a:r>
              <a:rPr lang="en-US" dirty="0" smtClean="0"/>
              <a:t>PR</a:t>
            </a:r>
            <a:r>
              <a:rPr lang="ru-RU" dirty="0" smtClean="0"/>
              <a:t> в 1923 году в Нью-Йоркском университете оказало значительное влияние на преподавание дисциплин данного цикла во всем мире. Из его работ, таких, как, например, «Кристаллизация общественного мнения» (1923), американские специалисты узнавали о европейских социальных школах и направлениях. На протяжении нескольких десятилетий являлся консультантом американских президентов, крупнейших корпораций, банков, профсоюзных организаций. Широко известные примеры из его практики – компания по продвижению сигарет «</a:t>
            </a:r>
            <a:r>
              <a:rPr lang="ru-RU" dirty="0" err="1" smtClean="0">
                <a:hlinkClick r:id="rId2"/>
              </a:rPr>
              <a:t>Lucky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Strike</a:t>
            </a:r>
            <a:r>
              <a:rPr lang="ru-RU" dirty="0" smtClean="0"/>
              <a:t>»  1928 г. и празднование 50-летнего юбилея деятельности Т. Эдисона 1929 г., привлекшее значительное внимание к корпорации </a:t>
            </a:r>
            <a:r>
              <a:rPr lang="ru-RU" dirty="0" err="1" smtClean="0"/>
              <a:t>General</a:t>
            </a:r>
            <a:r>
              <a:rPr lang="ru-RU" dirty="0" smtClean="0"/>
              <a:t> </a:t>
            </a:r>
            <a:r>
              <a:rPr lang="ru-RU" dirty="0" err="1" smtClean="0"/>
              <a:t>Electric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5780" name="Picture 4" descr="Edward bernays Pictures, Edward bernays Image, others Photo Galle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0"/>
            <a:ext cx="6912768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32037"/>
            <a:ext cx="91440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Заметное влияние на развитие </a:t>
            </a:r>
            <a:r>
              <a:rPr lang="en-US" dirty="0"/>
              <a:t>PR</a:t>
            </a:r>
            <a:r>
              <a:rPr lang="ru-RU" dirty="0"/>
              <a:t> в 20—30-х годах </a:t>
            </a:r>
            <a:r>
              <a:rPr lang="en-US" dirty="0"/>
              <a:t>XX</a:t>
            </a:r>
            <a:r>
              <a:rPr lang="ru-RU" dirty="0"/>
              <a:t> века оказал </a:t>
            </a:r>
            <a:r>
              <a:rPr lang="ru-RU" b="1" dirty="0" smtClean="0"/>
              <a:t>Артур </a:t>
            </a:r>
            <a:r>
              <a:rPr lang="ru-RU" b="1" dirty="0"/>
              <a:t>Пейдж</a:t>
            </a:r>
            <a:r>
              <a:rPr lang="ru-RU" dirty="0"/>
              <a:t>, бывший эксперт </a:t>
            </a:r>
            <a:r>
              <a:rPr lang="en-US" dirty="0"/>
              <a:t>PR</a:t>
            </a:r>
            <a:r>
              <a:rPr lang="ru-RU" dirty="0"/>
              <a:t> и вице-президент </a:t>
            </a:r>
            <a:r>
              <a:rPr lang="ru-RU" dirty="0" smtClean="0"/>
              <a:t>телефонной компании </a:t>
            </a:r>
            <a:r>
              <a:rPr lang="ru-RU" i="1" dirty="0" smtClean="0"/>
              <a:t>АТ</a:t>
            </a:r>
            <a:r>
              <a:rPr lang="ru-RU" i="1" dirty="0"/>
              <a:t>&amp; Т. </a:t>
            </a:r>
            <a:r>
              <a:rPr lang="ru-RU" dirty="0"/>
              <a:t>Он был автором идеи о социальной ответственности </a:t>
            </a:r>
            <a:r>
              <a:rPr lang="ru-RU" dirty="0" smtClean="0"/>
              <a:t>бизнеса. PR эволюционировал из</a:t>
            </a:r>
            <a:r>
              <a:rPr lang="ru-RU" b="1" dirty="0" smtClean="0"/>
              <a:t> «деятельности пресс-агентов» </a:t>
            </a:r>
            <a:r>
              <a:rPr lang="ru-RU" dirty="0" smtClean="0"/>
              <a:t> в составную функцию американских корпораций. </a:t>
            </a:r>
            <a:br>
              <a:rPr lang="ru-RU" dirty="0" smtClean="0"/>
            </a:br>
            <a:r>
              <a:rPr lang="ru-RU" b="1" dirty="0" smtClean="0"/>
              <a:t>А. Пейдж</a:t>
            </a:r>
            <a:r>
              <a:rPr lang="ru-RU" dirty="0" smtClean="0"/>
              <a:t> внес свой вклад в продвижение «Плана Маршалла» и «Радио Свободная Европа</a:t>
            </a:r>
            <a:r>
              <a:rPr lang="ru-RU" dirty="0" smtClean="0"/>
              <a:t>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53250" name="Picture 2" descr="http://pr-rostov.ru/pa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48877" cy="23488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Принципы </a:t>
            </a:r>
            <a:r>
              <a:rPr lang="en-US" dirty="0" smtClean="0"/>
              <a:t>PR </a:t>
            </a:r>
            <a:r>
              <a:rPr lang="ru-RU" dirty="0" smtClean="0"/>
              <a:t>А.Пейджа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686800" cy="5073427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Добиться </a:t>
            </a:r>
            <a:r>
              <a:rPr lang="ru-RU" sz="2400" dirty="0" smtClean="0"/>
              <a:t>того, чтобы руководство компании подвергало тщательному анализу свои отношения с обществом. </a:t>
            </a:r>
          </a:p>
          <a:p>
            <a:r>
              <a:rPr lang="ru-RU" sz="2400" dirty="0" smtClean="0"/>
              <a:t>Создать </a:t>
            </a:r>
            <a:r>
              <a:rPr lang="ru-RU" sz="2400" dirty="0" smtClean="0"/>
              <a:t>систему информирования всех сотрудников о политике компании и принятой в ней повседневной практике. </a:t>
            </a:r>
            <a:endParaRPr lang="ru-RU" sz="2400" dirty="0" smtClean="0"/>
          </a:p>
          <a:p>
            <a:r>
              <a:rPr lang="ru-RU" sz="2400" dirty="0" smtClean="0"/>
              <a:t>Создать </a:t>
            </a:r>
            <a:r>
              <a:rPr lang="ru-RU" sz="2400" dirty="0" smtClean="0"/>
              <a:t>систему предоставления тем сотрудникам, которые непосредственно общаются с людьми, всей необходимой информации, умений и навыков, необходимых для того, чтобы они вели себя разумно и вежливо по отношению к клиенту.</a:t>
            </a:r>
          </a:p>
          <a:p>
            <a:r>
              <a:rPr lang="ru-RU" sz="2400" dirty="0" smtClean="0"/>
              <a:t>Создать </a:t>
            </a:r>
            <a:r>
              <a:rPr lang="ru-RU" sz="2400" dirty="0" smtClean="0"/>
              <a:t>систему, позволяющую передавать руководству компании вопросы и критические замечания со стороны сотрудников и общественности. </a:t>
            </a:r>
          </a:p>
          <a:p>
            <a:r>
              <a:rPr lang="ru-RU" sz="2400" dirty="0" smtClean="0"/>
              <a:t>Поощрять </a:t>
            </a:r>
            <a:r>
              <a:rPr lang="ru-RU" sz="2400" dirty="0" smtClean="0"/>
              <a:t>честный и открытый диалог при обсуждении деятельности компании в обществе.</a:t>
            </a:r>
          </a:p>
          <a:p>
            <a:endParaRPr lang="ru-RU" sz="24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 период </a:t>
            </a:r>
            <a:r>
              <a:rPr lang="ru-RU" dirty="0"/>
              <a:t>Великой </a:t>
            </a:r>
            <a:r>
              <a:rPr lang="ru-RU" dirty="0" smtClean="0"/>
              <a:t>депрессии в </a:t>
            </a:r>
            <a:r>
              <a:rPr lang="ru-RU" dirty="0"/>
              <a:t>30-е годы </a:t>
            </a:r>
            <a:r>
              <a:rPr lang="en-US" dirty="0" smtClean="0"/>
              <a:t>XX</a:t>
            </a:r>
            <a:r>
              <a:rPr lang="ru-RU" dirty="0" smtClean="0"/>
              <a:t> в. начинается </a:t>
            </a:r>
            <a:r>
              <a:rPr lang="ru-RU" dirty="0"/>
              <a:t>интенсивная профессионализация и </a:t>
            </a:r>
            <a:r>
              <a:rPr lang="ru-RU" dirty="0" err="1"/>
              <a:t>институцио-нализация</a:t>
            </a:r>
            <a:r>
              <a:rPr lang="ru-RU" dirty="0"/>
              <a:t> </a:t>
            </a:r>
            <a:r>
              <a:rPr lang="en-US" dirty="0"/>
              <a:t>PR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1936 году основывается </a:t>
            </a:r>
            <a:r>
              <a:rPr lang="en-US" i="1" dirty="0"/>
              <a:t>The National Association </a:t>
            </a:r>
            <a:r>
              <a:rPr lang="en-US" i="1" dirty="0" err="1"/>
              <a:t>ofAcredited</a:t>
            </a:r>
            <a:r>
              <a:rPr lang="en-US" i="1" dirty="0"/>
              <a:t> Publicity Directors</a:t>
            </a:r>
            <a:r>
              <a:rPr lang="ru-RU" i="1" dirty="0"/>
              <a:t>, </a:t>
            </a:r>
            <a:endParaRPr lang="ru-RU" i="1" dirty="0" smtClean="0"/>
          </a:p>
          <a:p>
            <a:r>
              <a:rPr lang="ru-RU" dirty="0" smtClean="0"/>
              <a:t>в </a:t>
            </a:r>
            <a:r>
              <a:rPr lang="ru-RU" dirty="0"/>
              <a:t>1938-м — </a:t>
            </a:r>
            <a:r>
              <a:rPr lang="en-US" i="1" dirty="0"/>
              <a:t>The American Association of Industrial Editors</a:t>
            </a:r>
            <a:r>
              <a:rPr lang="ru-RU" i="1" dirty="0"/>
              <a:t>, </a:t>
            </a:r>
            <a:endParaRPr lang="ru-RU" i="1" dirty="0" smtClean="0"/>
          </a:p>
          <a:p>
            <a:r>
              <a:rPr lang="ru-RU" dirty="0" smtClean="0"/>
              <a:t>в </a:t>
            </a:r>
            <a:r>
              <a:rPr lang="ru-RU" dirty="0"/>
              <a:t>1939-м — </a:t>
            </a:r>
            <a:r>
              <a:rPr lang="en-US" i="1" dirty="0"/>
              <a:t>The American Council on Public Relations</a:t>
            </a:r>
            <a:r>
              <a:rPr lang="ru-RU" i="1" dirty="0"/>
              <a:t>.</a:t>
            </a:r>
            <a:endParaRPr lang="ru-RU" dirty="0"/>
          </a:p>
        </p:txBody>
      </p:sp>
    </p:spTree>
  </p:cSld>
  <p:clrMapOvr>
    <a:masterClrMapping/>
  </p:clrMapOvr>
  <p:transition spd="slow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8229600" cy="4525963"/>
          </a:xfrm>
        </p:spPr>
        <p:txBody>
          <a:bodyPr/>
          <a:lstStyle/>
          <a:p>
            <a:r>
              <a:rPr lang="ru-RU" dirty="0" smtClean="0"/>
              <a:t>Войны вообще, и в первую очередь Вторая мировая, являются, по мнению некоторых исследователей, главным стимулом быстрого развития </a:t>
            </a:r>
            <a:r>
              <a:rPr lang="en-US" dirty="0" smtClean="0"/>
              <a:t>PR</a:t>
            </a:r>
            <a:r>
              <a:rPr lang="ru-RU" dirty="0" smtClean="0"/>
              <a:t> — причем не только в США, но и в Великобритании, Германии, Франции, других странах.</a:t>
            </a:r>
          </a:p>
          <a:p>
            <a:endParaRPr lang="ru-RU" dirty="0"/>
          </a:p>
        </p:txBody>
      </p:sp>
      <p:pic>
        <p:nvPicPr>
          <p:cNvPr id="50178" name="Picture 2" descr="World War 1 Posters For Sale"/>
          <p:cNvPicPr>
            <a:picLocks noChangeAspect="1" noChangeArrowheads="1"/>
          </p:cNvPicPr>
          <p:nvPr/>
        </p:nvPicPr>
        <p:blipFill rotWithShape="1">
          <a:blip r:embed="rId2" cstate="print"/>
          <a:srcRect b="7161"/>
          <a:stretch/>
        </p:blipFill>
        <p:spPr bwMode="auto">
          <a:xfrm>
            <a:off x="1259632" y="3140968"/>
            <a:ext cx="7048500" cy="34575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178"/>
            <a:ext cx="9144000" cy="263691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u="sng" dirty="0" smtClean="0"/>
              <a:t>    ПЕРВАЯ </a:t>
            </a:r>
            <a:r>
              <a:rPr lang="ru-RU" b="1" u="sng" dirty="0" smtClean="0"/>
              <a:t>МИРОВАЯ ВОЙНА:</a:t>
            </a:r>
            <a:endParaRPr lang="ru-RU" dirty="0" smtClean="0"/>
          </a:p>
          <a:p>
            <a:r>
              <a:rPr lang="ru-RU" dirty="0" smtClean="0"/>
              <a:t>Используются средства психологической войны. Цель - моральное разложение противника</a:t>
            </a:r>
            <a:r>
              <a:rPr lang="ru-RU" dirty="0" smtClean="0"/>
              <a:t>. Средства- </a:t>
            </a:r>
            <a:r>
              <a:rPr lang="ru-RU" dirty="0" smtClean="0"/>
              <a:t>миллионы листовок, брошюр, книг, пропагандистских газет. При штабах воюющих армий были созданы специальные отделы, подразделения, которые занимались "войной слов".</a:t>
            </a:r>
          </a:p>
          <a:p>
            <a:endParaRPr lang="ru-RU" dirty="0"/>
          </a:p>
        </p:txBody>
      </p:sp>
      <p:pic>
        <p:nvPicPr>
          <p:cNvPr id="83970" name="Picture 2" descr="27 Август 2008 Прикол.ру - приколы, картинки, фотки и розыгр…"/>
          <p:cNvPicPr>
            <a:picLocks noChangeAspect="1" noChangeArrowheads="1"/>
          </p:cNvPicPr>
          <p:nvPr/>
        </p:nvPicPr>
        <p:blipFill rotWithShape="1">
          <a:blip r:embed="rId2" cstate="print"/>
          <a:srcRect l="3055" t="5404" r="4204" b="10879"/>
          <a:stretch/>
        </p:blipFill>
        <p:spPr bwMode="auto">
          <a:xfrm>
            <a:off x="179512" y="2564904"/>
            <a:ext cx="5086350" cy="3371850"/>
          </a:xfrm>
          <a:prstGeom prst="rect">
            <a:avLst/>
          </a:prstGeom>
          <a:noFill/>
        </p:spPr>
      </p:pic>
      <p:pic>
        <p:nvPicPr>
          <p:cNvPr id="83972" name="Picture 4" descr="&quot;Средняя общеобразовательная школа 16&quot; &quot;Портрет матери, в котором каждый из нас, найдёт черты дорогого лица. Исследовательск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103513"/>
            <a:ext cx="3226597" cy="47251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4994" name="Picture 2" descr="http://www.pandia.ru/text/77/213/images/image004_12.jpg"/>
          <p:cNvPicPr>
            <a:picLocks noChangeAspect="1" noChangeArrowheads="1"/>
          </p:cNvPicPr>
          <p:nvPr/>
        </p:nvPicPr>
        <p:blipFill>
          <a:blip r:embed="rId2" cstate="print">
            <a:lum bright="-21000" contrast="6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88640"/>
            <a:ext cx="5436096" cy="666935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u="sng" dirty="0" smtClean="0"/>
              <a:t>ВТОРАЯ </a:t>
            </a:r>
            <a:r>
              <a:rPr lang="ru-RU" b="1" u="sng" dirty="0" smtClean="0"/>
              <a:t>МИРОВАЯ ВОЙНА:</a:t>
            </a:r>
            <a:endParaRPr lang="ru-RU" dirty="0" smtClean="0"/>
          </a:p>
          <a:p>
            <a:r>
              <a:rPr lang="ru-RU" dirty="0" smtClean="0"/>
              <a:t>Активно развивался правительственный </a:t>
            </a:r>
            <a:r>
              <a:rPr lang="en-US" dirty="0" smtClean="0"/>
              <a:t>PR</a:t>
            </a:r>
            <a:r>
              <a:rPr lang="ru-RU" dirty="0" smtClean="0"/>
              <a:t>. Принятие мер по жесткому государственному регулированию отношений между трудом и капиталом (признание юридического статуса профсоюзов), достигнутое взаимное обязательство рабочих (избегать забастовок) и предпринимателей (не прибегать к увольнениям), соглашение правительства со СМИ о введении некоторых элементов цензуры, осуществление программы ленд-лиза — все это требовало серьезной работы по информированию общественности и разрешению конкретных ситуаций с весьма разнообразными целевыми группами.</a:t>
            </a:r>
            <a:endParaRPr lang="ru-RU" dirty="0"/>
          </a:p>
        </p:txBody>
      </p:sp>
      <p:pic>
        <p:nvPicPr>
          <p:cNvPr id="51202" name="Picture 2" descr="Иллюстрация 12 из 63 для Пропаганда. Плакаты, карикатуры и кинофильмы Второй мировой войны. 1939-1945 - Энтони Родс Лабиринт - 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105864"/>
            <a:ext cx="2554692" cy="3736112"/>
          </a:xfrm>
          <a:prstGeom prst="rect">
            <a:avLst/>
          </a:prstGeom>
          <a:noFill/>
        </p:spPr>
      </p:pic>
      <p:pic>
        <p:nvPicPr>
          <p:cNvPr id="51204" name="Picture 4" descr="5 сентября 1941 года принято постановление ЦК ВКП(б) &quot;О сбор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95575" cy="36375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2492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     Холодная </a:t>
            </a:r>
            <a:r>
              <a:rPr lang="ru-RU" sz="2400" b="1" dirty="0" smtClean="0"/>
              <a:t>война </a:t>
            </a:r>
            <a:r>
              <a:rPr lang="ru-RU" sz="2400" dirty="0" smtClean="0"/>
              <a:t>сверхдержав привела к необходимости создания информационных агентств:</a:t>
            </a:r>
          </a:p>
          <a:p>
            <a:r>
              <a:rPr lang="ru-RU" sz="2400" dirty="0" smtClean="0"/>
              <a:t>Информагентство США USIA</a:t>
            </a:r>
          </a:p>
          <a:p>
            <a:r>
              <a:rPr lang="ru-RU" sz="2400" dirty="0" smtClean="0"/>
              <a:t>ТАСС (телеграфное агентство СССР)</a:t>
            </a:r>
          </a:p>
          <a:p>
            <a:endParaRPr lang="ru-RU" dirty="0"/>
          </a:p>
        </p:txBody>
      </p:sp>
      <p:pic>
        <p:nvPicPr>
          <p:cNvPr id="87042" name="Picture 2" descr="Через сомнения приходим к истине - Немного об американской демократ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7"/>
            <a:ext cx="8964488" cy="51571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b="1" i="1" dirty="0" smtClean="0">
                <a:solidFill>
                  <a:schemeClr val="tx1"/>
                </a:solidFill>
              </a:rPr>
              <a:t>Этапы развития Связей с общественностью в США:</a:t>
            </a: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18 век – борьба за </a:t>
            </a:r>
            <a:r>
              <a:rPr lang="ru-RU" dirty="0" err="1" smtClean="0">
                <a:solidFill>
                  <a:schemeClr val="tx1"/>
                </a:solidFill>
              </a:rPr>
              <a:t>независ-ть</a:t>
            </a:r>
            <a:r>
              <a:rPr lang="ru-RU" dirty="0" smtClean="0">
                <a:solidFill>
                  <a:schemeClr val="tx1"/>
                </a:solidFill>
              </a:rPr>
              <a:t> и </a:t>
            </a:r>
            <a:r>
              <a:rPr lang="ru-RU" dirty="0" err="1" smtClean="0">
                <a:solidFill>
                  <a:schemeClr val="tx1"/>
                </a:solidFill>
              </a:rPr>
              <a:t>Конст</a:t>
            </a:r>
            <a:r>
              <a:rPr lang="ru-RU" dirty="0" smtClean="0">
                <a:solidFill>
                  <a:schemeClr val="tx1"/>
                </a:solidFill>
              </a:rPr>
              <a:t>. – публикации статей с целью </a:t>
            </a:r>
            <a:r>
              <a:rPr lang="ru-RU" dirty="0" err="1" smtClean="0">
                <a:solidFill>
                  <a:schemeClr val="tx1"/>
                </a:solidFill>
              </a:rPr>
              <a:t>возд-я</a:t>
            </a:r>
            <a:r>
              <a:rPr lang="ru-RU" dirty="0" smtClean="0">
                <a:solidFill>
                  <a:schemeClr val="tx1"/>
                </a:solidFill>
              </a:rPr>
              <a:t> на общ. мнение, </a:t>
            </a:r>
            <a:r>
              <a:rPr lang="ru-RU" dirty="0" err="1" smtClean="0">
                <a:solidFill>
                  <a:schemeClr val="tx1"/>
                </a:solidFill>
              </a:rPr>
              <a:t>убежд-е</a:t>
            </a:r>
            <a:r>
              <a:rPr lang="ru-RU" dirty="0" smtClean="0">
                <a:solidFill>
                  <a:schemeClr val="tx1"/>
                </a:solidFill>
              </a:rPr>
              <a:t>, агитация. Целенаправленное </a:t>
            </a:r>
            <a:r>
              <a:rPr lang="ru-RU" dirty="0" err="1" smtClean="0">
                <a:solidFill>
                  <a:schemeClr val="tx1"/>
                </a:solidFill>
              </a:rPr>
              <a:t>исп-ние</a:t>
            </a:r>
            <a:r>
              <a:rPr lang="ru-RU" dirty="0" smtClean="0">
                <a:solidFill>
                  <a:schemeClr val="tx1"/>
                </a:solidFill>
              </a:rPr>
              <a:t> комм. </a:t>
            </a:r>
            <a:r>
              <a:rPr lang="ru-RU" dirty="0" err="1" smtClean="0">
                <a:solidFill>
                  <a:schemeClr val="tx1"/>
                </a:solidFill>
              </a:rPr>
              <a:t>ср-в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</a:t>
            </a:r>
            <a:r>
              <a:rPr lang="ru-RU" dirty="0" smtClean="0">
                <a:solidFill>
                  <a:schemeClr val="tx1"/>
                </a:solidFill>
              </a:rPr>
              <a:t>/влияния на общ. мнение.</a:t>
            </a:r>
          </a:p>
          <a:p>
            <a:pPr algn="l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1807 г. – </a:t>
            </a:r>
            <a:r>
              <a:rPr lang="ru-RU" dirty="0" err="1" smtClean="0">
                <a:solidFill>
                  <a:schemeClr val="tx1"/>
                </a:solidFill>
              </a:rPr>
              <a:t>употребл-е</a:t>
            </a:r>
            <a:r>
              <a:rPr lang="ru-RU" dirty="0" smtClean="0">
                <a:solidFill>
                  <a:schemeClr val="tx1"/>
                </a:solidFill>
              </a:rPr>
              <a:t> термина «паблик </a:t>
            </a:r>
            <a:r>
              <a:rPr lang="ru-RU" dirty="0" err="1" smtClean="0">
                <a:solidFill>
                  <a:schemeClr val="tx1"/>
                </a:solidFill>
              </a:rPr>
              <a:t>рилейшнз</a:t>
            </a:r>
            <a:r>
              <a:rPr lang="ru-RU" dirty="0" smtClean="0">
                <a:solidFill>
                  <a:schemeClr val="tx1"/>
                </a:solidFill>
              </a:rPr>
              <a:t>», Томас </a:t>
            </a:r>
            <a:r>
              <a:rPr lang="ru-RU" dirty="0" err="1" smtClean="0">
                <a:solidFill>
                  <a:schemeClr val="tx1"/>
                </a:solidFill>
              </a:rPr>
              <a:t>Джефферсон</a:t>
            </a:r>
            <a:r>
              <a:rPr lang="ru-RU" dirty="0" smtClean="0">
                <a:solidFill>
                  <a:schemeClr val="tx1"/>
                </a:solidFill>
              </a:rPr>
              <a:t>, «Седьмое обращение к Конгрессу».</a:t>
            </a:r>
          </a:p>
          <a:p>
            <a:pPr algn="l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1829 – первый пресс-агент (</a:t>
            </a:r>
            <a:r>
              <a:rPr lang="ru-RU" dirty="0" err="1" smtClean="0">
                <a:solidFill>
                  <a:schemeClr val="tx1"/>
                </a:solidFill>
              </a:rPr>
              <a:t>праобраз</a:t>
            </a:r>
            <a:r>
              <a:rPr lang="ru-RU" dirty="0" smtClean="0">
                <a:solidFill>
                  <a:schemeClr val="tx1"/>
                </a:solidFill>
              </a:rPr>
              <a:t> пиарщика) – </a:t>
            </a:r>
            <a:r>
              <a:rPr lang="ru-RU" dirty="0" err="1" smtClean="0">
                <a:solidFill>
                  <a:schemeClr val="tx1"/>
                </a:solidFill>
              </a:rPr>
              <a:t>Эмос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Кендалл</a:t>
            </a:r>
            <a:r>
              <a:rPr lang="ru-RU" dirty="0" smtClean="0">
                <a:solidFill>
                  <a:schemeClr val="tx1"/>
                </a:solidFill>
              </a:rPr>
              <a:t> у президента Джексона.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Развитие масс. печати, </a:t>
            </a:r>
          </a:p>
          <a:p>
            <a:pPr algn="l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1844 – телеграф новость – товар, </a:t>
            </a:r>
            <a:r>
              <a:rPr lang="ru-RU" dirty="0" err="1" smtClean="0">
                <a:solidFill>
                  <a:schemeClr val="tx1"/>
                </a:solidFill>
              </a:rPr>
              <a:t>появл-е</a:t>
            </a:r>
            <a:r>
              <a:rPr lang="ru-RU" dirty="0" smtClean="0">
                <a:solidFill>
                  <a:schemeClr val="tx1"/>
                </a:solidFill>
              </a:rPr>
              <a:t> масс. аудитории.</a:t>
            </a:r>
          </a:p>
          <a:p>
            <a:pPr algn="l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1900 – первая фирма паблисити – </a:t>
            </a:r>
            <a:r>
              <a:rPr lang="ru-RU" dirty="0" err="1" smtClean="0">
                <a:solidFill>
                  <a:schemeClr val="tx1"/>
                </a:solidFill>
              </a:rPr>
              <a:t>Publicity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Bureau</a:t>
            </a:r>
            <a:r>
              <a:rPr lang="ru-RU" dirty="0" smtClean="0">
                <a:solidFill>
                  <a:schemeClr val="tx1"/>
                </a:solidFill>
              </a:rPr>
              <a:t> в г. Бостон.</a:t>
            </a:r>
          </a:p>
          <a:p>
            <a:pPr algn="l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1907 г. - </a:t>
            </a:r>
            <a:r>
              <a:rPr lang="ru-RU" dirty="0" err="1" smtClean="0">
                <a:solidFill>
                  <a:schemeClr val="tx1"/>
                </a:solidFill>
              </a:rPr>
              <a:t>Айви</a:t>
            </a:r>
            <a:r>
              <a:rPr lang="ru-RU" dirty="0" smtClean="0">
                <a:solidFill>
                  <a:schemeClr val="tx1"/>
                </a:solidFill>
              </a:rPr>
              <a:t> Ли – открыл свою </a:t>
            </a:r>
            <a:r>
              <a:rPr lang="ru-RU" dirty="0" err="1" smtClean="0">
                <a:solidFill>
                  <a:schemeClr val="tx1"/>
                </a:solidFill>
              </a:rPr>
              <a:t>ПР-фирму</a:t>
            </a:r>
            <a:r>
              <a:rPr lang="ru-RU" dirty="0" smtClean="0">
                <a:solidFill>
                  <a:schemeClr val="tx1"/>
                </a:solidFill>
              </a:rPr>
              <a:t> (3-я по счету в Америке и мире).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«Декларация о принципах»: честность и открытость. </a:t>
            </a:r>
            <a:r>
              <a:rPr lang="ru-RU" dirty="0" err="1" smtClean="0">
                <a:solidFill>
                  <a:schemeClr val="tx1"/>
                </a:solidFill>
              </a:rPr>
              <a:t>Айви</a:t>
            </a:r>
            <a:r>
              <a:rPr lang="ru-RU" dirty="0" smtClean="0">
                <a:solidFill>
                  <a:schemeClr val="tx1"/>
                </a:solidFill>
              </a:rPr>
              <a:t> Ли – советник Рокфеллера.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Успехи практики ПР стимулировали </a:t>
            </a:r>
            <a:r>
              <a:rPr lang="ru-RU" dirty="0" err="1" smtClean="0">
                <a:solidFill>
                  <a:schemeClr val="tx1"/>
                </a:solidFill>
              </a:rPr>
              <a:t>разв-е</a:t>
            </a:r>
            <a:r>
              <a:rPr lang="ru-RU" dirty="0" smtClean="0">
                <a:solidFill>
                  <a:schemeClr val="tx1"/>
                </a:solidFill>
              </a:rPr>
              <a:t> ПР как сферы знаний. </a:t>
            </a:r>
          </a:p>
          <a:p>
            <a:pPr algn="l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1918 – курс ПР в университете штата Иллинойс.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Эдвард </a:t>
            </a:r>
            <a:r>
              <a:rPr lang="ru-RU" dirty="0" err="1" smtClean="0">
                <a:solidFill>
                  <a:schemeClr val="tx1"/>
                </a:solidFill>
              </a:rPr>
              <a:t>Бернейз</a:t>
            </a:r>
            <a:r>
              <a:rPr lang="ru-RU" dirty="0" smtClean="0">
                <a:solidFill>
                  <a:schemeClr val="tx1"/>
                </a:solidFill>
              </a:rPr>
              <a:t> – родоначальник науки ПР. 1922 – одним из первых читал курс ПР. 1923 – 1-ая спец. книга «Кристаллизуя общественное мнение».</a:t>
            </a:r>
          </a:p>
          <a:p>
            <a:pPr algn="l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Кризис 1929 – 1933 развитие ПР, чтобы остановить рост недоверия </a:t>
            </a:r>
            <a:r>
              <a:rPr lang="ru-RU" dirty="0" err="1" smtClean="0">
                <a:solidFill>
                  <a:schemeClr val="tx1"/>
                </a:solidFill>
              </a:rPr>
              <a:t>общ-ти</a:t>
            </a:r>
            <a:r>
              <a:rPr lang="ru-RU" dirty="0" smtClean="0">
                <a:solidFill>
                  <a:schemeClr val="tx1"/>
                </a:solidFill>
              </a:rPr>
              <a:t> к бизнесу отделы ПР в крупных компаниях.</a:t>
            </a:r>
          </a:p>
          <a:p>
            <a:pPr algn="l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1927 – 1-ый пост вице-президента по ПР – Артур Пейдж – AT&amp;T. </a:t>
            </a:r>
            <a:r>
              <a:rPr lang="ru-RU" dirty="0" err="1" smtClean="0">
                <a:solidFill>
                  <a:schemeClr val="tx1"/>
                </a:solidFill>
              </a:rPr>
              <a:t>Появл-е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специализир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ПР-агентств</a:t>
            </a:r>
            <a:r>
              <a:rPr lang="ru-RU" dirty="0" smtClean="0">
                <a:solidFill>
                  <a:schemeClr val="tx1"/>
                </a:solidFill>
              </a:rPr>
              <a:t> (политика, консалтинг).</a:t>
            </a:r>
          </a:p>
          <a:p>
            <a:pPr algn="l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Вторая мир. война - подготовка кадров, работающих с </a:t>
            </a:r>
            <a:r>
              <a:rPr lang="ru-RU" dirty="0" err="1" smtClean="0">
                <a:solidFill>
                  <a:schemeClr val="tx1"/>
                </a:solidFill>
              </a:rPr>
              <a:t>информир-ем</a:t>
            </a:r>
            <a:r>
              <a:rPr lang="ru-RU" dirty="0" smtClean="0">
                <a:solidFill>
                  <a:schemeClr val="tx1"/>
                </a:solidFill>
              </a:rPr>
              <a:t> населения.</a:t>
            </a:r>
          </a:p>
          <a:p>
            <a:pPr algn="l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1946 – </a:t>
            </a:r>
            <a:r>
              <a:rPr lang="ru-RU" dirty="0" err="1" smtClean="0">
                <a:solidFill>
                  <a:schemeClr val="tx1"/>
                </a:solidFill>
              </a:rPr>
              <a:t>Общ-во</a:t>
            </a:r>
            <a:r>
              <a:rPr lang="ru-RU" dirty="0" smtClean="0">
                <a:solidFill>
                  <a:schemeClr val="tx1"/>
                </a:solidFill>
              </a:rPr>
              <a:t> ПР в США (</a:t>
            </a:r>
            <a:r>
              <a:rPr lang="ru-RU" dirty="0" err="1" smtClean="0">
                <a:solidFill>
                  <a:schemeClr val="tx1"/>
                </a:solidFill>
              </a:rPr>
              <a:t>Public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Relations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Society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of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America</a:t>
            </a:r>
            <a:r>
              <a:rPr lang="ru-RU" dirty="0" smtClean="0">
                <a:solidFill>
                  <a:schemeClr val="tx1"/>
                </a:solidFill>
              </a:rPr>
              <a:t>).</a:t>
            </a:r>
          </a:p>
          <a:p>
            <a:pPr algn="l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1955 - Международная </a:t>
            </a:r>
            <a:r>
              <a:rPr lang="ru-RU" dirty="0" err="1" smtClean="0">
                <a:solidFill>
                  <a:schemeClr val="tx1"/>
                </a:solidFill>
              </a:rPr>
              <a:t>ПР-ассоциация</a:t>
            </a:r>
            <a:r>
              <a:rPr lang="ru-RU" dirty="0" smtClean="0">
                <a:solidFill>
                  <a:schemeClr val="tx1"/>
                </a:solidFill>
              </a:rPr>
              <a:t> (IPRA)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Развитие </a:t>
            </a:r>
            <a:r>
              <a:rPr lang="en-US" dirty="0" smtClean="0"/>
              <a:t>PR </a:t>
            </a:r>
            <a:r>
              <a:rPr lang="ru-RU" dirty="0" smtClean="0"/>
              <a:t>в Англии, </a:t>
            </a:r>
            <a:r>
              <a:rPr lang="ru-RU" dirty="0" smtClean="0"/>
              <a:t>Франции, Герм</a:t>
            </a:r>
            <a:r>
              <a:rPr lang="ru-RU" dirty="0" smtClean="0"/>
              <a:t>ании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И</a:t>
            </a:r>
            <a:r>
              <a:rPr lang="ru-RU" dirty="0" smtClean="0"/>
              <a:t>менно </a:t>
            </a:r>
            <a:r>
              <a:rPr lang="ru-RU" dirty="0" smtClean="0"/>
              <a:t>работа в армейских службах и Министерстве военной информации подготовила для Великобритании множество </a:t>
            </a:r>
            <a:r>
              <a:rPr lang="en-US" dirty="0" smtClean="0"/>
              <a:t>PR</a:t>
            </a:r>
            <a:r>
              <a:rPr lang="ru-RU" dirty="0" smtClean="0"/>
              <a:t>-специалистов, которые после войны решили делать карьеру в данной сфере.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 smtClean="0"/>
              <a:t>частности, </a:t>
            </a:r>
            <a:r>
              <a:rPr lang="en-US" i="1" dirty="0" smtClean="0"/>
              <a:t>NALGO </a:t>
            </a:r>
            <a:r>
              <a:rPr lang="ru-RU" dirty="0" smtClean="0"/>
              <a:t>(Британская национальная ассоциация муниципальных и правительственных чиновников), муниципальные власти очень заинтересовались бывшими пропагандистами, их технологиями и принялись перемещать их в новую сферу, создавая отделы «</a:t>
            </a:r>
            <a:r>
              <a:rPr lang="ru-RU" dirty="0" smtClean="0"/>
              <a:t>паблик </a:t>
            </a:r>
            <a:r>
              <a:rPr lang="ru-RU" dirty="0" err="1" smtClean="0"/>
              <a:t>рилейшнз</a:t>
            </a:r>
            <a:r>
              <a:rPr lang="ru-RU" dirty="0" smtClean="0"/>
              <a:t>».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496944" cy="659735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Французы считаются законодателями моды в такой тонкой сфере </a:t>
            </a:r>
            <a:r>
              <a:rPr lang="en-US" dirty="0" smtClean="0"/>
              <a:t>PR</a:t>
            </a:r>
            <a:r>
              <a:rPr lang="ru-RU" dirty="0" smtClean="0"/>
              <a:t>, как этика профессии.</a:t>
            </a:r>
          </a:p>
          <a:p>
            <a:r>
              <a:rPr lang="ru-RU" dirty="0" smtClean="0"/>
              <a:t>Первые службы «внешних отношений» появились после войны во французских госструктурах и частных компаниях, несмотря на то что термин «паблик </a:t>
            </a:r>
            <a:r>
              <a:rPr lang="ru-RU" dirty="0" err="1" smtClean="0"/>
              <a:t>рилейшнз</a:t>
            </a:r>
            <a:r>
              <a:rPr lang="ru-RU" dirty="0" smtClean="0"/>
              <a:t>» </a:t>
            </a:r>
            <a:r>
              <a:rPr lang="ru-RU" i="1" dirty="0" smtClean="0"/>
              <a:t>(</a:t>
            </a:r>
            <a:r>
              <a:rPr lang="en-US" i="1" dirty="0" smtClean="0"/>
              <a:t>les relations </a:t>
            </a:r>
            <a:r>
              <a:rPr lang="en-US" i="1" dirty="0" err="1" smtClean="0"/>
              <a:t>publiques</a:t>
            </a:r>
            <a:r>
              <a:rPr lang="ru-RU" i="1" dirty="0" smtClean="0"/>
              <a:t>) </a:t>
            </a:r>
            <a:r>
              <a:rPr lang="ru-RU" dirty="0" smtClean="0"/>
              <a:t>еще не был введен в оборот.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М. </a:t>
            </a:r>
            <a:r>
              <a:rPr lang="ru-RU" dirty="0" err="1" smtClean="0"/>
              <a:t>Крозье</a:t>
            </a:r>
            <a:r>
              <a:rPr lang="ru-RU" dirty="0" smtClean="0"/>
              <a:t>  - американские </a:t>
            </a:r>
            <a:r>
              <a:rPr lang="en-US" dirty="0" smtClean="0"/>
              <a:t>PR</a:t>
            </a:r>
            <a:r>
              <a:rPr lang="ru-RU" dirty="0" smtClean="0"/>
              <a:t>-эксперты продают в конце концов гражданам то общественное мнение, которое заказывают монополии.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«Управление имиджем компании», написана Жаном-Пьером </a:t>
            </a:r>
            <a:r>
              <a:rPr lang="ru-RU" dirty="0" err="1" smtClean="0"/>
              <a:t>Бо-дуаном</a:t>
            </a:r>
            <a:r>
              <a:rPr lang="ru-RU" dirty="0" smtClean="0"/>
              <a:t>, профессором Сорбонны и президентом — генеральным директором одной из крупнейших </a:t>
            </a:r>
            <a:r>
              <a:rPr lang="en-US" dirty="0" smtClean="0"/>
              <a:t>PR</a:t>
            </a:r>
            <a:r>
              <a:rPr lang="ru-RU" dirty="0" smtClean="0"/>
              <a:t>-групп Франции — </a:t>
            </a:r>
            <a:r>
              <a:rPr lang="en-US" i="1" dirty="0" smtClean="0"/>
              <a:t>Information et </a:t>
            </a:r>
            <a:r>
              <a:rPr lang="en-US" i="1" dirty="0" err="1" smtClean="0"/>
              <a:t>Entreprise</a:t>
            </a:r>
            <a:r>
              <a:rPr lang="ru-RU" i="1" dirty="0" smtClean="0"/>
              <a:t>.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«Паблик </a:t>
            </a:r>
            <a:r>
              <a:rPr lang="ru-RU" dirty="0" err="1" smtClean="0"/>
              <a:t>рилейшнз</a:t>
            </a:r>
            <a:r>
              <a:rPr lang="ru-RU" dirty="0" smtClean="0"/>
              <a:t>, или Стратегия доверия» Филипп </a:t>
            </a:r>
            <a:r>
              <a:rPr lang="ru-RU" dirty="0" err="1" smtClean="0"/>
              <a:t>Буари</a:t>
            </a:r>
            <a:r>
              <a:rPr lang="ru-RU" dirty="0" smtClean="0"/>
              <a:t>, основатель одного из первых </a:t>
            </a:r>
            <a:r>
              <a:rPr lang="en-US" dirty="0" smtClean="0"/>
              <a:t>PR</a:t>
            </a:r>
            <a:r>
              <a:rPr lang="ru-RU" dirty="0" smtClean="0"/>
              <a:t>-агентств Западной Европы и Высшего института «паблик </a:t>
            </a:r>
            <a:r>
              <a:rPr lang="ru-RU" dirty="0" err="1" smtClean="0"/>
              <a:t>рилейшнз</a:t>
            </a:r>
            <a:r>
              <a:rPr lang="ru-RU" dirty="0" smtClean="0"/>
              <a:t>».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Одним из главных авторов этических кодексов является Ж.-П. </a:t>
            </a:r>
            <a:r>
              <a:rPr lang="ru-RU" dirty="0" err="1" smtClean="0"/>
              <a:t>Бодуан</a:t>
            </a:r>
            <a:r>
              <a:rPr lang="ru-RU" dirty="0" smtClean="0"/>
              <a:t>, они занимают значительное место в его книгах.</a:t>
            </a:r>
          </a:p>
        </p:txBody>
      </p:sp>
    </p:spTree>
  </p:cSld>
  <p:clrMapOvr>
    <a:masterClrMapping/>
  </p:clrMapOvr>
  <p:transition spd="slow"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43528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период </a:t>
            </a:r>
            <a:r>
              <a:rPr lang="ru-RU" dirty="0" smtClean="0"/>
              <a:t>«немецкого экономического чуда» 50-х годов усилилось внимание к </a:t>
            </a:r>
            <a:r>
              <a:rPr lang="en-US" dirty="0" smtClean="0"/>
              <a:t>PR</a:t>
            </a:r>
            <a:r>
              <a:rPr lang="ru-RU" dirty="0" smtClean="0"/>
              <a:t> немецких специалистов. В Германии складывалась особая концепция «паблик </a:t>
            </a:r>
            <a:r>
              <a:rPr lang="ru-RU" dirty="0" err="1" smtClean="0"/>
              <a:t>рилейшнз</a:t>
            </a:r>
            <a:r>
              <a:rPr lang="ru-RU" dirty="0" smtClean="0"/>
              <a:t>», трактовавшая связи с общественностью как инструмент интерпретации и интеграции, с помощью которого можно обеспечить постоянное взаимодействие в политической, экономической и социальной сферах и сдержать так называемый эффект отчужденности людей.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</a:t>
            </a:r>
            <a:r>
              <a:rPr lang="en-US" dirty="0" smtClean="0"/>
              <a:t>PR</a:t>
            </a:r>
            <a:r>
              <a:rPr lang="ru-RU" dirty="0" smtClean="0"/>
              <a:t> в мире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96855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Р</a:t>
            </a:r>
            <a:r>
              <a:rPr lang="en-US" dirty="0" smtClean="0"/>
              <a:t>. </a:t>
            </a:r>
            <a:r>
              <a:rPr lang="ru-RU" dirty="0" smtClean="0"/>
              <a:t>Харлоу основывает </a:t>
            </a:r>
            <a:r>
              <a:rPr lang="en-US" i="1" dirty="0" smtClean="0"/>
              <a:t>Public Relation Journal </a:t>
            </a:r>
            <a:r>
              <a:rPr lang="en-US" dirty="0" smtClean="0"/>
              <a:t>(1945);</a:t>
            </a:r>
            <a:endParaRPr lang="ru-RU" dirty="0" smtClean="0"/>
          </a:p>
          <a:p>
            <a:r>
              <a:rPr lang="ru-RU" dirty="0" smtClean="0"/>
              <a:t>в результате слияния региональных</a:t>
            </a:r>
            <a:r>
              <a:rPr lang="en-US" dirty="0" smtClean="0"/>
              <a:t> PR-</a:t>
            </a:r>
            <a:r>
              <a:rPr lang="ru-RU" dirty="0" smtClean="0"/>
              <a:t>ассоциаций образуется </a:t>
            </a:r>
            <a:r>
              <a:rPr lang="en-US" i="1" dirty="0" smtClean="0"/>
              <a:t>Public Relations Society of America (PRSA;1948);</a:t>
            </a:r>
            <a:endParaRPr lang="ru-RU" dirty="0" smtClean="0"/>
          </a:p>
          <a:p>
            <a:r>
              <a:rPr lang="ru-RU" dirty="0" smtClean="0"/>
              <a:t>Международная торговая палата учреждает Комиссию по </a:t>
            </a:r>
            <a:r>
              <a:rPr lang="en-US" dirty="0" smtClean="0"/>
              <a:t>PR</a:t>
            </a:r>
            <a:r>
              <a:rPr lang="ru-RU" dirty="0" smtClean="0"/>
              <a:t> (1953);</a:t>
            </a:r>
          </a:p>
          <a:p>
            <a:r>
              <a:rPr lang="en-US" i="1" dirty="0" smtClean="0"/>
              <a:t>PRSA </a:t>
            </a:r>
            <a:r>
              <a:rPr lang="ru-RU" dirty="0" smtClean="0"/>
              <a:t>разрабатывает первый этический кодекс </a:t>
            </a:r>
            <a:r>
              <a:rPr lang="en-US" dirty="0" smtClean="0"/>
              <a:t>PR</a:t>
            </a:r>
            <a:r>
              <a:rPr lang="ru-RU" dirty="0" smtClean="0"/>
              <a:t> (1954);</a:t>
            </a:r>
          </a:p>
          <a:p>
            <a:r>
              <a:rPr lang="ru-RU" dirty="0" smtClean="0"/>
              <a:t>в Лондоне создается Международная ассоциация </a:t>
            </a:r>
            <a:r>
              <a:rPr lang="en-US" dirty="0" smtClean="0"/>
              <a:t>PR </a:t>
            </a:r>
            <a:r>
              <a:rPr lang="ru-RU" i="1" dirty="0" smtClean="0"/>
              <a:t>(</a:t>
            </a:r>
            <a:r>
              <a:rPr lang="en-US" i="1" dirty="0" smtClean="0"/>
              <a:t>IPRA</a:t>
            </a:r>
            <a:r>
              <a:rPr lang="ru-RU" i="1" dirty="0" smtClean="0"/>
              <a:t>), </a:t>
            </a:r>
            <a:r>
              <a:rPr lang="ru-RU" dirty="0" smtClean="0"/>
              <a:t>официально принимается ее устав, избирается Совет </a:t>
            </a:r>
            <a:r>
              <a:rPr lang="en-US" i="1" dirty="0" smtClean="0"/>
              <a:t>IPRA </a:t>
            </a:r>
            <a:r>
              <a:rPr lang="ru-RU" dirty="0" smtClean="0"/>
              <a:t>(1955);</a:t>
            </a:r>
          </a:p>
          <a:p>
            <a:r>
              <a:rPr lang="en-US" i="1" dirty="0" smtClean="0"/>
              <a:t>IPRA </a:t>
            </a:r>
            <a:r>
              <a:rPr lang="ru-RU" dirty="0" smtClean="0"/>
              <a:t>принимает Кодекс профессионального поведения и этики </a:t>
            </a:r>
            <a:r>
              <a:rPr lang="en-US" dirty="0" smtClean="0"/>
              <a:t>PR</a:t>
            </a:r>
            <a:r>
              <a:rPr lang="ru-RU" dirty="0" smtClean="0"/>
              <a:t> (1961).</a:t>
            </a:r>
          </a:p>
          <a:p>
            <a:r>
              <a:rPr lang="ru-RU" dirty="0" smtClean="0"/>
              <a:t>Происходит дальнейшая профессионализация и </a:t>
            </a:r>
            <a:r>
              <a:rPr lang="ru-RU" dirty="0" err="1" smtClean="0"/>
              <a:t>институционализа-ция</a:t>
            </a:r>
            <a:r>
              <a:rPr lang="ru-RU" dirty="0" smtClean="0"/>
              <a:t> </a:t>
            </a:r>
            <a:r>
              <a:rPr lang="en-US" dirty="0" smtClean="0"/>
              <a:t>PR</a:t>
            </a:r>
            <a:r>
              <a:rPr lang="ru-RU" dirty="0" smtClean="0"/>
              <a:t>-деятельности. К 1980 году высшие учебные заведения США выпускали около 4 тысяч дипломированных </a:t>
            </a:r>
            <a:r>
              <a:rPr lang="en-US" dirty="0" smtClean="0"/>
              <a:t>PR</a:t>
            </a:r>
            <a:r>
              <a:rPr lang="ru-RU" dirty="0" smtClean="0"/>
              <a:t>-специалистов.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20688"/>
            <a:ext cx="8496944" cy="594928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На рубеже </a:t>
            </a:r>
            <a:r>
              <a:rPr lang="en-US" dirty="0" smtClean="0"/>
              <a:t>XX</a:t>
            </a:r>
            <a:r>
              <a:rPr lang="ru-RU" dirty="0" smtClean="0"/>
              <a:t> и </a:t>
            </a:r>
            <a:r>
              <a:rPr lang="en-US" dirty="0" smtClean="0"/>
              <a:t>XXI</a:t>
            </a:r>
            <a:r>
              <a:rPr lang="ru-RU" dirty="0" smtClean="0"/>
              <a:t> столетий сформировался зрелый, насыщенный рынок </a:t>
            </a:r>
            <a:r>
              <a:rPr lang="en-US" dirty="0" smtClean="0"/>
              <a:t>PR</a:t>
            </a:r>
            <a:r>
              <a:rPr lang="ru-RU" dirty="0" smtClean="0"/>
              <a:t>-услуг. Так, в США более 5 тысяч фирм занимаются </a:t>
            </a:r>
            <a:r>
              <a:rPr lang="en-US" dirty="0" smtClean="0"/>
              <a:t>PR</a:t>
            </a:r>
            <a:r>
              <a:rPr lang="ru-RU" dirty="0" smtClean="0"/>
              <a:t>-консультированием. Прибыль некоторых из них достигает сотен миллионов долларов ежегодно. Практически во всех крупных фирмах действуют службы, осуществляющие функции </a:t>
            </a:r>
            <a:r>
              <a:rPr lang="en-US" dirty="0" smtClean="0"/>
              <a:t>PR</a:t>
            </a:r>
            <a:r>
              <a:rPr lang="ru-RU" dirty="0" smtClean="0"/>
              <a:t>. В этой сфере занято свыше 250 тысяч рекламистов и более 130 тысяч журналистов. Более 200 университетов и колледжей готовят соответствующих специалистов. При средней зарплате по сфере около 50 тысяч долларов в год зарплата ведущих специалистов </a:t>
            </a:r>
            <a:r>
              <a:rPr lang="en-US" dirty="0" smtClean="0"/>
              <a:t>PR</a:t>
            </a:r>
            <a:r>
              <a:rPr lang="ru-RU" dirty="0" smtClean="0"/>
              <a:t> достигает 100—350 тысяч. Американский </a:t>
            </a:r>
            <a:r>
              <a:rPr lang="en-US" dirty="0" smtClean="0"/>
              <a:t>PR</a:t>
            </a:r>
            <a:r>
              <a:rPr lang="ru-RU" dirty="0" smtClean="0"/>
              <a:t> в наши дни — мощный </a:t>
            </a:r>
            <a:r>
              <a:rPr lang="ru-RU" dirty="0" err="1" smtClean="0"/>
              <a:t>многомиллиардный</a:t>
            </a:r>
            <a:r>
              <a:rPr lang="ru-RU" dirty="0" smtClean="0"/>
              <a:t> бизнес с большими перспективами развития.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Направления </a:t>
            </a:r>
            <a:r>
              <a:rPr lang="en-US" dirty="0" smtClean="0"/>
              <a:t>PR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работа по связям с государственными учреждениями получила название </a:t>
            </a:r>
            <a:r>
              <a:rPr lang="ru-RU" i="1" dirty="0" smtClean="0"/>
              <a:t>«</a:t>
            </a:r>
            <a:r>
              <a:rPr lang="en-US" i="1" dirty="0" smtClean="0"/>
              <a:t>government relations</a:t>
            </a:r>
            <a:r>
              <a:rPr lang="ru-RU" i="1" dirty="0" smtClean="0"/>
              <a:t>» </a:t>
            </a:r>
            <a:r>
              <a:rPr lang="ru-RU" dirty="0" smtClean="0"/>
              <a:t>(</a:t>
            </a:r>
            <a:r>
              <a:rPr lang="en-US" dirty="0" smtClean="0"/>
              <a:t>GR</a:t>
            </a:r>
            <a:r>
              <a:rPr lang="ru-RU" dirty="0" smtClean="0"/>
              <a:t>),</a:t>
            </a:r>
          </a:p>
          <a:p>
            <a:r>
              <a:rPr lang="ru-RU" dirty="0" smtClean="0"/>
              <a:t>управление корпоративным имиджем — </a:t>
            </a:r>
            <a:r>
              <a:rPr lang="ru-RU" i="1" dirty="0" smtClean="0"/>
              <a:t>«</a:t>
            </a:r>
            <a:r>
              <a:rPr lang="en-US" i="1" dirty="0" smtClean="0"/>
              <a:t>corporate affairs</a:t>
            </a:r>
            <a:r>
              <a:rPr lang="ru-RU" i="1" dirty="0" smtClean="0"/>
              <a:t>»,</a:t>
            </a:r>
            <a:endParaRPr lang="ru-RU" dirty="0" smtClean="0"/>
          </a:p>
          <a:p>
            <a:r>
              <a:rPr lang="ru-RU" i="1" dirty="0" smtClean="0"/>
              <a:t>создание благоприятного образа личности </a:t>
            </a:r>
            <a:r>
              <a:rPr lang="ru-RU" dirty="0" smtClean="0"/>
              <a:t>— </a:t>
            </a:r>
            <a:r>
              <a:rPr lang="ru-RU" i="1" dirty="0" smtClean="0"/>
              <a:t>«</a:t>
            </a:r>
            <a:r>
              <a:rPr lang="en-US" i="1" dirty="0" smtClean="0"/>
              <a:t>image making</a:t>
            </a:r>
            <a:r>
              <a:rPr lang="ru-RU" i="1" dirty="0" smtClean="0"/>
              <a:t>»,</a:t>
            </a:r>
            <a:endParaRPr lang="ru-RU" dirty="0" smtClean="0"/>
          </a:p>
          <a:p>
            <a:r>
              <a:rPr lang="ru-RU" i="1" dirty="0" smtClean="0"/>
              <a:t>построение отношений со СМИ— «</a:t>
            </a:r>
            <a:r>
              <a:rPr lang="en-US" i="1" dirty="0" smtClean="0"/>
              <a:t>media relations</a:t>
            </a:r>
            <a:r>
              <a:rPr lang="ru-RU" i="1" dirty="0" smtClean="0"/>
              <a:t>»,</a:t>
            </a:r>
            <a:endParaRPr lang="ru-RU" dirty="0" smtClean="0"/>
          </a:p>
          <a:p>
            <a:r>
              <a:rPr lang="ru-RU" dirty="0" smtClean="0"/>
              <a:t>закрепление кадров, создание хороших отношений с персоналом — </a:t>
            </a:r>
            <a:r>
              <a:rPr lang="ru-RU" i="1" dirty="0" smtClean="0"/>
              <a:t>«</a:t>
            </a:r>
            <a:r>
              <a:rPr lang="en-US" i="1" dirty="0" smtClean="0"/>
              <a:t>employee </a:t>
            </a:r>
            <a:r>
              <a:rPr lang="en-US" i="1" dirty="0" err="1" smtClean="0"/>
              <a:t>communicaitons</a:t>
            </a:r>
            <a:r>
              <a:rPr lang="ru-RU" i="1" dirty="0" smtClean="0"/>
              <a:t>»,</a:t>
            </a:r>
            <a:endParaRPr lang="ru-RU" dirty="0" smtClean="0"/>
          </a:p>
          <a:p>
            <a:r>
              <a:rPr lang="ru-RU" dirty="0" smtClean="0"/>
              <a:t>работа с общественными организациями, стратегии вовлечения — </a:t>
            </a:r>
            <a:r>
              <a:rPr lang="ru-RU" i="1" dirty="0" smtClean="0"/>
              <a:t>«</a:t>
            </a:r>
            <a:r>
              <a:rPr lang="en-US" i="1" dirty="0" smtClean="0"/>
              <a:t>public involvement</a:t>
            </a:r>
            <a:r>
              <a:rPr lang="ru-RU" i="1" dirty="0" smtClean="0"/>
              <a:t>»,</a:t>
            </a:r>
            <a:endParaRPr lang="ru-RU" dirty="0" smtClean="0"/>
          </a:p>
          <a:p>
            <a:r>
              <a:rPr lang="ru-RU" dirty="0" smtClean="0"/>
              <a:t>взаимоотношения с инвесторами — </a:t>
            </a:r>
            <a:r>
              <a:rPr lang="ru-RU" i="1" dirty="0" smtClean="0"/>
              <a:t>«</a:t>
            </a:r>
            <a:r>
              <a:rPr lang="en-US" i="1" dirty="0" smtClean="0"/>
              <a:t>investor relations</a:t>
            </a:r>
            <a:r>
              <a:rPr lang="ru-RU" i="1" dirty="0" smtClean="0"/>
              <a:t>»,</a:t>
            </a:r>
            <a:endParaRPr lang="ru-RU" dirty="0" smtClean="0"/>
          </a:p>
          <a:p>
            <a:r>
              <a:rPr lang="ru-RU" dirty="0" smtClean="0"/>
              <a:t>отношения с потребителями товаров или услуг — </a:t>
            </a:r>
            <a:r>
              <a:rPr lang="ru-RU" i="1" dirty="0" smtClean="0"/>
              <a:t>«</a:t>
            </a:r>
            <a:r>
              <a:rPr lang="en-US" i="1" dirty="0" smtClean="0"/>
              <a:t>consumer relations</a:t>
            </a:r>
            <a:r>
              <a:rPr lang="ru-RU" i="1" dirty="0" smtClean="0"/>
              <a:t>»,</a:t>
            </a:r>
            <a:endParaRPr lang="ru-RU" dirty="0" smtClean="0"/>
          </a:p>
          <a:p>
            <a:r>
              <a:rPr lang="ru-RU" dirty="0" smtClean="0"/>
              <a:t>проведение мобилизационных (конкурсы, чемпионаты, лотереи) и презентационных мероприятий — </a:t>
            </a:r>
            <a:r>
              <a:rPr lang="ru-RU" i="1" dirty="0" smtClean="0"/>
              <a:t>«</a:t>
            </a:r>
            <a:r>
              <a:rPr lang="en-US" i="1" dirty="0" smtClean="0"/>
              <a:t>special events</a:t>
            </a:r>
            <a:r>
              <a:rPr lang="ru-RU" i="1" dirty="0" smtClean="0"/>
              <a:t>»,</a:t>
            </a:r>
            <a:endParaRPr lang="ru-RU" dirty="0" smtClean="0"/>
          </a:p>
          <a:p>
            <a:r>
              <a:rPr lang="ru-RU" i="1" dirty="0" smtClean="0"/>
              <a:t>управление кризисными ситуациями </a:t>
            </a:r>
            <a:r>
              <a:rPr lang="ru-RU" dirty="0" smtClean="0"/>
              <a:t>— </a:t>
            </a:r>
            <a:r>
              <a:rPr lang="ru-RU" i="1" dirty="0" smtClean="0"/>
              <a:t>«</a:t>
            </a:r>
            <a:r>
              <a:rPr lang="en-US" i="1" dirty="0" smtClean="0"/>
              <a:t>crisis management</a:t>
            </a:r>
            <a:r>
              <a:rPr lang="ru-RU" i="1" dirty="0" smtClean="0"/>
              <a:t>»,</a:t>
            </a:r>
            <a:endParaRPr lang="ru-RU" dirty="0" smtClean="0"/>
          </a:p>
          <a:p>
            <a:r>
              <a:rPr lang="ru-RU" i="1" dirty="0" smtClean="0"/>
              <a:t>управление процессом адекватного восприятия аудиторией сообщений </a:t>
            </a:r>
            <a:r>
              <a:rPr lang="ru-RU" dirty="0" smtClean="0"/>
              <a:t>— </a:t>
            </a:r>
            <a:r>
              <a:rPr lang="ru-RU" i="1" dirty="0" smtClean="0"/>
              <a:t>«</a:t>
            </a:r>
            <a:r>
              <a:rPr lang="en-US" i="1" dirty="0" smtClean="0"/>
              <a:t>message management</a:t>
            </a:r>
            <a:r>
              <a:rPr lang="ru-RU" i="1" dirty="0" smtClean="0"/>
              <a:t>» </a:t>
            </a:r>
            <a:r>
              <a:rPr lang="ru-RU" dirty="0" smtClean="0"/>
              <a:t>и т.д.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Исторически </a:t>
            </a:r>
            <a:r>
              <a:rPr lang="ru-RU" b="1" dirty="0" smtClean="0"/>
              <a:t>выделяют 4 модели - эры </a:t>
            </a:r>
            <a:r>
              <a:rPr lang="en-US" b="1" dirty="0" smtClean="0"/>
              <a:t>PR</a:t>
            </a:r>
            <a:r>
              <a:rPr lang="ru-RU" b="1" dirty="0" smtClean="0"/>
              <a:t>-деятельности: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2348880"/>
            <a:ext cx="7813376" cy="3085803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1. «Эра манипулирования» (ХIX в.)</a:t>
            </a:r>
          </a:p>
          <a:p>
            <a:r>
              <a:rPr lang="ru-RU" sz="2800" b="1" dirty="0" smtClean="0"/>
              <a:t>2. «Эра информирования» (начало ХХ в).</a:t>
            </a:r>
          </a:p>
          <a:p>
            <a:r>
              <a:rPr lang="ru-RU" sz="2800" b="1" dirty="0" smtClean="0"/>
              <a:t>3. «Эра убеждения» (середина ХХ в.)</a:t>
            </a:r>
          </a:p>
          <a:p>
            <a:r>
              <a:rPr lang="ru-RU" sz="2800" b="1" dirty="0" smtClean="0"/>
              <a:t>4. «Эра взаимовлияния» (конец ХХ в.)</a:t>
            </a:r>
            <a:endParaRPr lang="ru-RU" sz="2800" dirty="0" smtClean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</a:t>
            </a:r>
            <a:r>
              <a:rPr lang="ru-RU" sz="2800" dirty="0" smtClean="0"/>
              <a:t>. «Манипуляция», «пропаганда», «паблисити» 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dirty="0" smtClean="0"/>
              <a:t>(характеристика этапов от </a:t>
            </a:r>
            <a:r>
              <a:rPr lang="en-US" sz="2800" dirty="0" err="1" smtClean="0"/>
              <a:t>npoToPR</a:t>
            </a:r>
            <a:r>
              <a:rPr lang="ru-RU" sz="2800" dirty="0" smtClean="0"/>
              <a:t> до </a:t>
            </a:r>
            <a:r>
              <a:rPr lang="en-US" sz="2800" dirty="0" smtClean="0"/>
              <a:t>PR</a:t>
            </a:r>
            <a:r>
              <a:rPr lang="ru-RU" sz="2800" dirty="0" smtClean="0"/>
              <a:t> галантного века, а также тоталитарных и авторитарных государств наших дней).</a:t>
            </a:r>
          </a:p>
          <a:p>
            <a:pPr>
              <a:buNone/>
            </a:pPr>
            <a:r>
              <a:rPr lang="ru-RU" sz="2800" dirty="0" smtClean="0"/>
              <a:t>Где практикуется в настоящее время: маркетинг, спорт, развлекательные мероприятия.</a:t>
            </a:r>
          </a:p>
          <a:p>
            <a:r>
              <a:rPr lang="ru-RU" sz="2800" dirty="0" smtClean="0"/>
              <a:t>любые средства используются для привлечения внимания общественности, давления на нее;</a:t>
            </a:r>
          </a:p>
          <a:p>
            <a:r>
              <a:rPr lang="ru-RU" sz="2800" dirty="0" smtClean="0"/>
              <a:t>потребитель-жертва;</a:t>
            </a:r>
          </a:p>
          <a:p>
            <a:r>
              <a:rPr lang="ru-RU" sz="2800" dirty="0" smtClean="0"/>
              <a:t>правдивость и объективность информации — необязательные условия, этические аспекты игнорируются; главный проводник — СМИ.</a:t>
            </a:r>
          </a:p>
          <a:p>
            <a:endParaRPr lang="ru-RU" sz="2800" dirty="0"/>
          </a:p>
        </p:txBody>
      </p:sp>
      <p:pic>
        <p:nvPicPr>
          <p:cNvPr id="76802" name="Picture 2" descr="http://ok-x.ru/piar/img/pk000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0014" y="4293096"/>
            <a:ext cx="2083985" cy="25649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 smtClean="0"/>
              <a:t>II</a:t>
            </a:r>
            <a:r>
              <a:rPr lang="ru-RU" sz="3200" dirty="0" smtClean="0"/>
              <a:t>.	«Информирование», «</a:t>
            </a:r>
            <a:r>
              <a:rPr lang="ru-RU" sz="3200" dirty="0" err="1" smtClean="0"/>
              <a:t>информирование</a:t>
            </a:r>
            <a:r>
              <a:rPr lang="ru-RU" sz="3200" dirty="0" smtClean="0"/>
              <a:t> общественности», «общественная осведомленность».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00808"/>
            <a:ext cx="8875662" cy="423793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Где практикуется в настоящее время: правительство, некоммерческие организации, бизнес.</a:t>
            </a:r>
          </a:p>
          <a:p>
            <a:r>
              <a:rPr lang="ru-RU" dirty="0" smtClean="0"/>
              <a:t>Все это может быть приравнено к понятию «журналистика» (возникает одновременно с этапом развития «государственной журналистики» и развивается по мере конкуренции в корпоративных изданиях в период промышленного переворота </a:t>
            </a:r>
            <a:r>
              <a:rPr lang="en-US" dirty="0" smtClean="0"/>
              <a:t>XIX</a:t>
            </a:r>
            <a:r>
              <a:rPr lang="ru-RU" dirty="0" smtClean="0"/>
              <a:t> века, </a:t>
            </a:r>
            <a:r>
              <a:rPr lang="ru-RU" dirty="0" err="1" smtClean="0"/>
              <a:t>имеетразвитие</a:t>
            </a:r>
            <a:r>
              <a:rPr lang="ru-RU" dirty="0" smtClean="0"/>
              <a:t> в период индустриального общества).</a:t>
            </a:r>
          </a:p>
          <a:p>
            <a:r>
              <a:rPr lang="ru-RU" dirty="0" smtClean="0"/>
              <a:t>регулярная работа со СМИ, цель — распространение информации; информация точна и правдива, только позитивна (негативные факты и события замалчиваются);</a:t>
            </a:r>
          </a:p>
          <a:p>
            <a:r>
              <a:rPr lang="ru-RU" dirty="0" smtClean="0"/>
              <a:t>исследование обратной связи не предполагается; технология </a:t>
            </a:r>
            <a:r>
              <a:rPr lang="ru-RU" i="1" dirty="0" smtClean="0"/>
              <a:t>«</a:t>
            </a:r>
            <a:r>
              <a:rPr lang="en-US" i="1" dirty="0" smtClean="0"/>
              <a:t>journalists</a:t>
            </a:r>
            <a:r>
              <a:rPr lang="ru-RU" i="1" dirty="0" smtClean="0"/>
              <a:t>-</a:t>
            </a:r>
            <a:r>
              <a:rPr lang="en-US" i="1" dirty="0" smtClean="0"/>
              <a:t>in</a:t>
            </a:r>
            <a:r>
              <a:rPr lang="ru-RU" i="1" dirty="0" smtClean="0"/>
              <a:t>-</a:t>
            </a:r>
            <a:r>
              <a:rPr lang="en-US" i="1" dirty="0" smtClean="0"/>
              <a:t>residence</a:t>
            </a:r>
            <a:r>
              <a:rPr lang="ru-RU" i="1" dirty="0" smtClean="0"/>
              <a:t>» </a:t>
            </a:r>
            <a:r>
              <a:rPr lang="ru-RU" dirty="0" smtClean="0"/>
              <a:t>(журналист на фирме).</a:t>
            </a:r>
          </a:p>
        </p:txBody>
      </p:sp>
      <p:pic>
        <p:nvPicPr>
          <p:cNvPr id="80898" name="Picture 2" descr="http://ok-x.ru/piar/img/pressa_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006" y="5079521"/>
            <a:ext cx="1584176" cy="17784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III</a:t>
            </a:r>
            <a:r>
              <a:rPr lang="ru-RU" sz="3600" dirty="0" smtClean="0"/>
              <a:t>.	«Двусторонняя асимметричная коммуникация»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(возникает в начале </a:t>
            </a:r>
            <a:r>
              <a:rPr lang="en-US" dirty="0" smtClean="0"/>
              <a:t>XX</a:t>
            </a:r>
            <a:r>
              <a:rPr lang="ru-RU" dirty="0" smtClean="0"/>
              <a:t> века, связана с именами А. Ли, Э. </a:t>
            </a:r>
            <a:r>
              <a:rPr lang="ru-RU" dirty="0" err="1" smtClean="0"/>
              <a:t>Бернэйза</a:t>
            </a:r>
            <a:r>
              <a:rPr lang="ru-RU" dirty="0" smtClean="0"/>
              <a:t>, А. Пейджа).</a:t>
            </a:r>
          </a:p>
          <a:p>
            <a:r>
              <a:rPr lang="ru-RU" dirty="0" smtClean="0"/>
              <a:t>Где практикуется в настоящее время: конкурентно-ориентированный бизнес.</a:t>
            </a:r>
          </a:p>
          <a:p>
            <a:endParaRPr lang="ru-RU" dirty="0" smtClean="0"/>
          </a:p>
          <a:p>
            <a:r>
              <a:rPr lang="ru-RU" dirty="0" smtClean="0"/>
              <a:t>использование исследовательских методов (для определения, какая информация вызовет положительную реакцию общественности, поэтому — «двусторонность», диалог);</a:t>
            </a:r>
          </a:p>
          <a:p>
            <a:r>
              <a:rPr lang="ru-RU" dirty="0" smtClean="0"/>
              <a:t>результат асимметричен — выигрывает только организация, а не общественность;</a:t>
            </a:r>
          </a:p>
          <a:p>
            <a:r>
              <a:rPr lang="en-US" dirty="0" smtClean="0"/>
              <a:t>PR</a:t>
            </a:r>
            <a:r>
              <a:rPr lang="ru-RU" dirty="0" smtClean="0"/>
              <a:t> носят прагматический характер, организация преследует цель — получение выгоды.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8850" name="Picture 2" descr="http://ok-x.ru/piar/img/big_prof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0008" y="4195936"/>
            <a:ext cx="2113992" cy="26620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IV</a:t>
            </a:r>
            <a:r>
              <a:rPr lang="ru-RU" sz="3600" dirty="0" smtClean="0"/>
              <a:t>.	«Двусторонняя симметричная коммуникация»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8229600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появляется в ситуации регулируемого бизнеса</a:t>
            </a:r>
          </a:p>
          <a:p>
            <a:r>
              <a:rPr lang="ru-RU" dirty="0" smtClean="0"/>
              <a:t>Характерные черты:</a:t>
            </a:r>
          </a:p>
          <a:p>
            <a:r>
              <a:rPr lang="ru-RU" dirty="0" smtClean="0"/>
              <a:t>полное осознание субъектом </a:t>
            </a:r>
            <a:r>
              <a:rPr lang="en-US" dirty="0" smtClean="0"/>
              <a:t>PR</a:t>
            </a:r>
            <a:r>
              <a:rPr lang="ru-RU" dirty="0" smtClean="0"/>
              <a:t>-деятельности необходимости взаимопонимания и учета взаимовлияния среды и организации;</a:t>
            </a:r>
          </a:p>
          <a:p>
            <a:r>
              <a:rPr lang="en-US" dirty="0" smtClean="0"/>
              <a:t>PR</a:t>
            </a:r>
            <a:r>
              <a:rPr lang="ru-RU" dirty="0" smtClean="0"/>
              <a:t>-деятельность направлена на достижение взаимной пользы фирмы и общественности («симметричность»);</a:t>
            </a:r>
          </a:p>
          <a:p>
            <a:r>
              <a:rPr lang="ru-RU" dirty="0" smtClean="0"/>
              <a:t>проведение переговоров, заключение договоров, разрешение конфликтов, что ведет к изменениям во взглядах, мнениях и поведении общественности и организации;</a:t>
            </a:r>
          </a:p>
          <a:p>
            <a:r>
              <a:rPr lang="ru-RU" dirty="0" smtClean="0"/>
              <a:t>переход от журналистских и рекламных функций </a:t>
            </a:r>
            <a:r>
              <a:rPr lang="en-US" dirty="0" smtClean="0"/>
              <a:t>PR</a:t>
            </a:r>
            <a:r>
              <a:rPr lang="ru-RU" dirty="0" smtClean="0"/>
              <a:t>-специалистов к исследовательским и консультативным;</a:t>
            </a:r>
          </a:p>
          <a:p>
            <a:r>
              <a:rPr lang="ru-RU" dirty="0" smtClean="0"/>
              <a:t>законченность, выражающаяся в прямом влиянии </a:t>
            </a:r>
            <a:r>
              <a:rPr lang="en-US" dirty="0" smtClean="0"/>
              <a:t>PR</a:t>
            </a:r>
            <a:r>
              <a:rPr lang="ru-RU" dirty="0" smtClean="0"/>
              <a:t>-технологий на экономические показатели и социальные аспекты («нематериальные активы»);</a:t>
            </a:r>
          </a:p>
          <a:p>
            <a:r>
              <a:rPr lang="ru-RU" dirty="0" err="1" smtClean="0"/>
              <a:t>идеологичность</a:t>
            </a:r>
            <a:r>
              <a:rPr lang="ru-RU" dirty="0" smtClean="0"/>
              <a:t> (идеальная модель):</a:t>
            </a:r>
          </a:p>
          <a:p>
            <a:r>
              <a:rPr lang="ru-RU" dirty="0" smtClean="0"/>
              <a:t>а)	механизм взаимодействия организации и среды — партнерство;</a:t>
            </a:r>
          </a:p>
          <a:p>
            <a:r>
              <a:rPr lang="ru-RU" dirty="0" smtClean="0"/>
              <a:t>б)	клиент, потребитель, покупатель — партнеры по бизнесу.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7826" name="Picture 2" descr="http://cache.boston.com/bonzai-fba/Third_Party_Photo/2009/09/08/group__1252423771_0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8081" y="5157192"/>
            <a:ext cx="2415919" cy="170080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0"/>
            <a:ext cx="4716016" cy="68580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</a:t>
            </a:r>
            <a:r>
              <a:rPr lang="ru-RU" dirty="0" smtClean="0"/>
              <a:t>ермин </a:t>
            </a:r>
            <a:r>
              <a:rPr lang="ru-RU" dirty="0"/>
              <a:t>«</a:t>
            </a:r>
            <a:r>
              <a:rPr lang="ru-RU" b="1" dirty="0"/>
              <a:t>паблик </a:t>
            </a:r>
            <a:r>
              <a:rPr lang="ru-RU" b="1" dirty="0" err="1"/>
              <a:t>рилейшнз</a:t>
            </a:r>
            <a:r>
              <a:rPr lang="ru-RU" dirty="0"/>
              <a:t>» родился в США, а его автором стал Томас </a:t>
            </a:r>
            <a:r>
              <a:rPr lang="ru-RU" dirty="0" err="1"/>
              <a:t>Джефферсон</a:t>
            </a:r>
            <a:r>
              <a:rPr lang="ru-RU" dirty="0"/>
              <a:t>, третий американский президент, который употребил это словосочетание в 1807 году в черновике своего «Седьмого обращения к конгрессу». </a:t>
            </a:r>
          </a:p>
        </p:txBody>
      </p:sp>
      <p:pic>
        <p:nvPicPr>
          <p:cNvPr id="59394" name="Picture 2" descr="http://historiegg.ucoz.ru/_fr/0/s8975181.jpg">
            <a:hlinkClick r:id="rId2" tooltip="Нажмите, для просмотра в полном размере...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3810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Уже в 30-е гг. XIX в. понятие «</a:t>
            </a:r>
            <a:r>
              <a:rPr lang="ru-RU" dirty="0" err="1" smtClean="0"/>
              <a:t>public</a:t>
            </a:r>
            <a:r>
              <a:rPr lang="ru-RU" dirty="0" smtClean="0"/>
              <a:t> </a:t>
            </a:r>
            <a:r>
              <a:rPr lang="ru-RU" dirty="0" err="1" smtClean="0"/>
              <a:t>relations</a:t>
            </a:r>
            <a:r>
              <a:rPr lang="ru-RU" dirty="0" smtClean="0"/>
              <a:t>» вошло в употребление как «</a:t>
            </a:r>
            <a:r>
              <a:rPr lang="ru-RU" dirty="0" err="1" smtClean="0"/>
              <a:t>relations</a:t>
            </a:r>
            <a:r>
              <a:rPr lang="ru-RU" dirty="0" smtClean="0"/>
              <a:t> </a:t>
            </a:r>
            <a:r>
              <a:rPr lang="ru-RU" dirty="0" err="1" smtClean="0"/>
              <a:t>for</a:t>
            </a:r>
            <a:r>
              <a:rPr lang="ru-RU" dirty="0" smtClean="0"/>
              <a:t> 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general</a:t>
            </a:r>
            <a:r>
              <a:rPr lang="ru-RU" dirty="0" smtClean="0"/>
              <a:t> </a:t>
            </a:r>
            <a:r>
              <a:rPr lang="ru-RU" dirty="0" err="1" smtClean="0"/>
              <a:t>good</a:t>
            </a:r>
            <a:r>
              <a:rPr lang="ru-RU" dirty="0" smtClean="0"/>
              <a:t>» («отношения ради всеобщего блага»). Широкое распространение прессы вызвало появление пресс-агентов, которые по сути являются предшественниками будущих </a:t>
            </a:r>
            <a:r>
              <a:rPr lang="ru-RU" dirty="0" err="1" smtClean="0"/>
              <a:t>PR-менов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В это же время выходит труд всемирно известного математика Огюста Конта «Курс позитивной философии», послуживший в дальнейшем основой для развития социологии и </a:t>
            </a:r>
            <a:r>
              <a:rPr lang="ru-RU" dirty="0" err="1" smtClean="0"/>
              <a:t>public</a:t>
            </a:r>
            <a:r>
              <a:rPr lang="ru-RU" dirty="0" smtClean="0"/>
              <a:t> </a:t>
            </a:r>
            <a:r>
              <a:rPr lang="ru-RU" dirty="0" err="1" smtClean="0"/>
              <a:t>relations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2067</Words>
  <Application>Microsoft Office PowerPoint</Application>
  <PresentationFormat>Экран (4:3)</PresentationFormat>
  <Paragraphs>121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История PR</vt:lpstr>
      <vt:lpstr>Презентация PowerPoint</vt:lpstr>
      <vt:lpstr>  Исторически выделяют 4 модели - эры PR-деятельности: </vt:lpstr>
      <vt:lpstr>I. «Манипуляция», «пропаганда», «паблисити»  </vt:lpstr>
      <vt:lpstr> II. «Информирование», «информирование общественности», «общественная осведомленность». </vt:lpstr>
      <vt:lpstr>III. «Двусторонняя асимметричная коммуникация» </vt:lpstr>
      <vt:lpstr>IV. «Двусторонняя симметричная коммуникация»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Принципы PR А.Пейджа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Развитие PR в Англии, Франции, Германии</vt:lpstr>
      <vt:lpstr>Презентация PowerPoint</vt:lpstr>
      <vt:lpstr>Презентация PowerPoint</vt:lpstr>
      <vt:lpstr>Развитие PR в мире</vt:lpstr>
      <vt:lpstr>Презентация PowerPoint</vt:lpstr>
      <vt:lpstr>Направления PR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Илья</dc:creator>
  <cp:lastModifiedBy>Пользователь Windows</cp:lastModifiedBy>
  <cp:revision>30</cp:revision>
  <dcterms:created xsi:type="dcterms:W3CDTF">2014-09-26T04:05:14Z</dcterms:created>
  <dcterms:modified xsi:type="dcterms:W3CDTF">2020-03-22T10:24:36Z</dcterms:modified>
</cp:coreProperties>
</file>