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2" r:id="rId1"/>
    <p:sldMasterId id="2147483700" r:id="rId2"/>
    <p:sldMasterId id="2147483724" r:id="rId3"/>
  </p:sldMasterIdLst>
  <p:notesMasterIdLst>
    <p:notesMasterId r:id="rId19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797675" cy="992822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F1ADC4E8-BBF9-442A-B899-73C3AD6E3932}">
  <a:tblStyle styleId="{F1ADC4E8-BBF9-442A-B899-73C3AD6E393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687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16462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687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:notes"/>
          <p:cNvSpPr txBox="1">
            <a:spLocks noGrp="1"/>
          </p:cNvSpPr>
          <p:nvPr>
            <p:ph type="body" idx="1"/>
          </p:nvPr>
        </p:nvSpPr>
        <p:spPr>
          <a:xfrm>
            <a:off x="679450" y="4716462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3" name="Google Shape;12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0:notes"/>
          <p:cNvSpPr txBox="1">
            <a:spLocks noGrp="1"/>
          </p:cNvSpPr>
          <p:nvPr>
            <p:ph type="body" idx="1"/>
          </p:nvPr>
        </p:nvSpPr>
        <p:spPr>
          <a:xfrm>
            <a:off x="679450" y="4716462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1:notes"/>
          <p:cNvSpPr txBox="1">
            <a:spLocks noGrp="1"/>
          </p:cNvSpPr>
          <p:nvPr>
            <p:ph type="body" idx="1"/>
          </p:nvPr>
        </p:nvSpPr>
        <p:spPr>
          <a:xfrm>
            <a:off x="679450" y="4716462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2:notes"/>
          <p:cNvSpPr txBox="1">
            <a:spLocks noGrp="1"/>
          </p:cNvSpPr>
          <p:nvPr>
            <p:ph type="body" idx="1"/>
          </p:nvPr>
        </p:nvSpPr>
        <p:spPr>
          <a:xfrm>
            <a:off x="679450" y="4716462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3:notes"/>
          <p:cNvSpPr txBox="1">
            <a:spLocks noGrp="1"/>
          </p:cNvSpPr>
          <p:nvPr>
            <p:ph type="body" idx="1"/>
          </p:nvPr>
        </p:nvSpPr>
        <p:spPr>
          <a:xfrm>
            <a:off x="679450" y="4716462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:notes"/>
          <p:cNvSpPr txBox="1">
            <a:spLocks noGrp="1"/>
          </p:cNvSpPr>
          <p:nvPr>
            <p:ph type="body" idx="1"/>
          </p:nvPr>
        </p:nvSpPr>
        <p:spPr>
          <a:xfrm>
            <a:off x="679450" y="4716462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:notes"/>
          <p:cNvSpPr txBox="1">
            <a:spLocks noGrp="1"/>
          </p:cNvSpPr>
          <p:nvPr>
            <p:ph type="body" idx="1"/>
          </p:nvPr>
        </p:nvSpPr>
        <p:spPr>
          <a:xfrm>
            <a:off x="679450" y="4716462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:notes"/>
          <p:cNvSpPr txBox="1">
            <a:spLocks noGrp="1"/>
          </p:cNvSpPr>
          <p:nvPr>
            <p:ph type="body" idx="1"/>
          </p:nvPr>
        </p:nvSpPr>
        <p:spPr>
          <a:xfrm>
            <a:off x="679450" y="4716462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5:notes"/>
          <p:cNvSpPr txBox="1">
            <a:spLocks noGrp="1"/>
          </p:cNvSpPr>
          <p:nvPr>
            <p:ph type="body" idx="1"/>
          </p:nvPr>
        </p:nvSpPr>
        <p:spPr>
          <a:xfrm>
            <a:off x="679450" y="4716462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6:notes"/>
          <p:cNvSpPr txBox="1">
            <a:spLocks noGrp="1"/>
          </p:cNvSpPr>
          <p:nvPr>
            <p:ph type="body" idx="1"/>
          </p:nvPr>
        </p:nvSpPr>
        <p:spPr>
          <a:xfrm>
            <a:off x="679450" y="4716462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 txBox="1">
            <a:spLocks noGrp="1"/>
          </p:cNvSpPr>
          <p:nvPr>
            <p:ph type="body" idx="1"/>
          </p:nvPr>
        </p:nvSpPr>
        <p:spPr>
          <a:xfrm>
            <a:off x="679450" y="4716462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8:notes"/>
          <p:cNvSpPr txBox="1">
            <a:spLocks noGrp="1"/>
          </p:cNvSpPr>
          <p:nvPr>
            <p:ph type="body" idx="1"/>
          </p:nvPr>
        </p:nvSpPr>
        <p:spPr>
          <a:xfrm>
            <a:off x="679450" y="4716462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:notes"/>
          <p:cNvSpPr txBox="1">
            <a:spLocks noGrp="1"/>
          </p:cNvSpPr>
          <p:nvPr>
            <p:ph type="body" idx="1"/>
          </p:nvPr>
        </p:nvSpPr>
        <p:spPr>
          <a:xfrm>
            <a:off x="679450" y="4716462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5"/>
          <p:cNvSpPr txBox="1"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None/>
              <a:defRPr sz="2000" b="1"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5"/>
          <p:cNvSpPr txBox="1">
            <a:spLocks noGrp="1"/>
          </p:cNvSpPr>
          <p:nvPr>
            <p:ph type="body" idx="1"/>
          </p:nvPr>
        </p:nvSpPr>
        <p:spPr>
          <a:xfrm>
            <a:off x="609600" y="2828785"/>
            <a:ext cx="2209800" cy="2179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000" tIns="45700" rIns="45700" bIns="45700" anchor="t" anchorCtr="0">
            <a:noAutofit/>
          </a:bodyPr>
          <a:lstStyle>
            <a:lvl1pPr marL="457200" lvl="0" indent="-228600" algn="l">
              <a:spcBef>
                <a:spcPts val="250"/>
              </a:spcBef>
              <a:spcAft>
                <a:spcPts val="0"/>
              </a:spcAft>
              <a:buSzPts val="1235"/>
              <a:buFont typeface="Constantia"/>
              <a:buNone/>
              <a:defRPr sz="1300"/>
            </a:lvl1pPr>
            <a:lvl2pPr marL="914400" lvl="1" indent="-293369" algn="l">
              <a:spcBef>
                <a:spcPts val="240"/>
              </a:spcBef>
              <a:spcAft>
                <a:spcPts val="0"/>
              </a:spcAft>
              <a:buSzPts val="1020"/>
              <a:buChar char="⚫"/>
              <a:defRPr sz="1200"/>
            </a:lvl2pPr>
            <a:lvl3pPr marL="1371600" lvl="2" indent="-273050" algn="l">
              <a:spcBef>
                <a:spcPts val="200"/>
              </a:spcBef>
              <a:spcAft>
                <a:spcPts val="0"/>
              </a:spcAft>
              <a:buSzPts val="700"/>
              <a:buChar char="⚫"/>
              <a:defRPr sz="1000"/>
            </a:lvl3pPr>
            <a:lvl4pPr marL="1828800" lvl="3" indent="-265747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4pPr>
            <a:lvl5pPr marL="2286000" lvl="4" indent="-265747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15"/>
          <p:cNvSpPr>
            <a:spLocks noGrp="1"/>
          </p:cNvSpPr>
          <p:nvPr>
            <p:ph type="pic" idx="2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lt2"/>
          </a:solidFill>
          <a:ln w="9525" cap="rnd" cmpd="sng">
            <a:solidFill>
              <a:srgbClr val="C0C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0BD0D9"/>
              </a:buClr>
              <a:buSzPts val="304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marR="0" lvl="1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sz="2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marR="0" lvl="2" algn="l" rtl="0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sz="21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marR="0" lvl="5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l" rtl="0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l" rtl="0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l" rtl="0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sz="1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18" name="Google Shape;118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045C75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5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045C75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5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/>
          <p:nvPr/>
        </p:nvSpPr>
        <p:spPr>
          <a:xfrm rot="-10380000" flipH="1">
            <a:off x="3165475" y="1108075"/>
            <a:ext cx="5257800" cy="4114800"/>
          </a:xfrm>
          <a:custGeom>
            <a:avLst/>
            <a:gdLst/>
            <a:ahLst/>
            <a:cxnLst/>
            <a:rect l="l" t="t" r="r" b="b"/>
            <a:pathLst>
              <a:path w="5257800" h="4114800" extrusionOk="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 cap="rnd" cmpd="sng">
            <a:solidFill>
              <a:srgbClr val="C0C0C0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38499" dir="7500041" sx="98500" sy="100079" kx="98485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4"/>
          <p:cNvSpPr/>
          <p:nvPr/>
        </p:nvSpPr>
        <p:spPr>
          <a:xfrm rot="-10380000" flipH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>
            <a:solidFill>
              <a:srgbClr val="FFFFFF"/>
            </a:solidFill>
            <a:prstDash val="solid"/>
            <a:bevel/>
            <a:headEnd type="none" w="sm" len="sm"/>
            <a:tailEnd type="none" w="sm" len="sm"/>
          </a:ln>
          <a:effectLst>
            <a:outerShdw blurRad="63500" dist="6350" dir="12899787">
              <a:srgbClr val="000000">
                <a:alpha val="46666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4"/>
          <p:cNvSpPr/>
          <p:nvPr/>
        </p:nvSpPr>
        <p:spPr>
          <a:xfrm rot="10800000" flipH="1">
            <a:off x="-9525" y="5816600"/>
            <a:ext cx="9163050" cy="1041400"/>
          </a:xfrm>
          <a:custGeom>
            <a:avLst/>
            <a:gdLst/>
            <a:ahLst/>
            <a:cxnLst/>
            <a:rect l="l" t="t" r="r" b="b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F">
                  <a:alpha val="44705"/>
                </a:srgbClr>
              </a:gs>
              <a:gs pos="100000">
                <a:srgbClr val="00EBF8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4"/>
          <p:cNvSpPr/>
          <p:nvPr/>
        </p:nvSpPr>
        <p:spPr>
          <a:xfrm rot="10800000" flipH="1">
            <a:off x="4381500" y="6219825"/>
            <a:ext cx="4762500" cy="638175"/>
          </a:xfrm>
          <a:custGeom>
            <a:avLst/>
            <a:gdLst/>
            <a:ahLst/>
            <a:cxnLst/>
            <a:rect l="l" t="t" r="r" b="b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DB6"/>
              </a:gs>
              <a:gs pos="80000">
                <a:srgbClr val="009BE5"/>
              </a:gs>
              <a:gs pos="100000">
                <a:srgbClr val="009BE5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4"/>
          <p:cNvSpPr txBox="1"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14"/>
          <p:cNvSpPr txBox="1">
            <a:spLocks noGrp="1"/>
          </p:cNvSpPr>
          <p:nvPr>
            <p:ph type="body" idx="1"/>
          </p:nvPr>
        </p:nvSpPr>
        <p:spPr>
          <a:xfrm>
            <a:off x="457200" y="1935162"/>
            <a:ext cx="8229600" cy="4389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5445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⚫"/>
              <a:defRPr sz="2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marL="914400" marR="0" lvl="1" indent="-35814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sz="2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marL="1371600" marR="0" lvl="2" indent="-321944" algn="l" rtl="0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sz="21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marL="1828800" marR="0" lvl="3" indent="-311150" algn="l" rtl="0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marL="2286000" marR="0" lvl="4" indent="-311150" algn="l" rtl="0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marL="2743200" marR="0" lvl="5" indent="-320039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309879" algn="l" rtl="0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7500" algn="l" rtl="0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sz="1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11" name="Google Shape;111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14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3" name="Google Shape;113;p14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  <a:defRPr sz="1200" b="0" i="0" u="none">
                <a:solidFill>
                  <a:srgbClr val="045C7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osu.ru/course/view.php?id=1395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3.xml"/><Relationship Id="rId7" Type="http://schemas.openxmlformats.org/officeDocument/2006/relationships/slide" Target="slide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slide" Target="slide8.xml"/><Relationship Id="rId5" Type="http://schemas.openxmlformats.org/officeDocument/2006/relationships/slide" Target="slide6.xml"/><Relationship Id="rId4" Type="http://schemas.openxmlformats.org/officeDocument/2006/relationships/slide" Target="slide5.xml"/><Relationship Id="rId9" Type="http://schemas.openxmlformats.org/officeDocument/2006/relationships/slide" Target="slide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6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5600"/>
              <a:buFont typeface="Calibri"/>
              <a:buNone/>
            </a:pPr>
            <a:r>
              <a:rPr lang="en-US" sz="5600" b="1" i="0" u="none" strike="noStrike" cap="none" dirty="0" err="1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Таможенное</a:t>
            </a:r>
            <a:r>
              <a:rPr lang="en-US" sz="5600" b="1" i="0" u="none" strike="noStrike" cap="none" dirty="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5600" b="1" i="0" u="none" strike="noStrike" cap="none" dirty="0" err="1" smtClean="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право</a:t>
            </a:r>
            <a:endParaRPr dirty="0"/>
          </a:p>
        </p:txBody>
      </p:sp>
      <p:sp>
        <p:nvSpPr>
          <p:cNvPr id="126" name="Google Shape;126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err="1" smtClean="0">
                <a:hlinkClick r:id="rId3"/>
              </a:rPr>
              <a:t>Бальшутаев</a:t>
            </a:r>
            <a:r>
              <a:rPr lang="ru-RU" dirty="0" smtClean="0">
                <a:hlinkClick r:id="rId3"/>
              </a:rPr>
              <a:t> </a:t>
            </a:r>
            <a:r>
              <a:rPr lang="ru-RU" dirty="0" err="1" smtClean="0">
                <a:hlinkClick r:id="rId3"/>
              </a:rPr>
              <a:t>Темерхан</a:t>
            </a:r>
            <a:r>
              <a:rPr lang="ru-RU" dirty="0" smtClean="0">
                <a:hlinkClick r:id="rId3"/>
              </a:rPr>
              <a:t> </a:t>
            </a:r>
            <a:r>
              <a:rPr lang="ru-RU" dirty="0" err="1" smtClean="0">
                <a:hlinkClick r:id="rId3"/>
              </a:rPr>
              <a:t>Тулегенович</a:t>
            </a:r>
            <a:endParaRPr lang="ru-RU" dirty="0" smtClean="0"/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20"/>
              <a:buNone/>
            </a:pPr>
            <a:endParaRPr dirty="0"/>
          </a:p>
        </p:txBody>
      </p:sp>
      <p:sp>
        <p:nvSpPr>
          <p:cNvPr id="5" name="Управляющая кнопка: в конец 4">
            <a:hlinkClick r:id="" action="ppaction://hlinkshowjump?jump=lastslide" highlightClick="1"/>
            <a:hlinkHover r:id="" action="ppaction://hlinkshowjump?jump=nextslide"/>
          </p:cNvPr>
          <p:cNvSpPr/>
          <p:nvPr/>
        </p:nvSpPr>
        <p:spPr>
          <a:xfrm>
            <a:off x="7450111" y="6011055"/>
            <a:ext cx="764499" cy="524655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5"/>
          <p:cNvSpPr txBox="1">
            <a:spLocks noGrp="1"/>
          </p:cNvSpPr>
          <p:nvPr>
            <p:ph type="title"/>
          </p:nvPr>
        </p:nvSpPr>
        <p:spPr>
          <a:xfrm>
            <a:off x="539750" y="704850"/>
            <a:ext cx="8147050" cy="420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5"/>
              </a:buClr>
              <a:buSzPts val="2400"/>
              <a:buFont typeface="Calibri"/>
              <a:buNone/>
            </a:pPr>
            <a:r>
              <a:rPr lang="en-US" sz="2400" b="1" i="0" u="none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История таможенного дела в России</a:t>
            </a:r>
            <a:endParaRPr/>
          </a:p>
        </p:txBody>
      </p:sp>
      <p:sp>
        <p:nvSpPr>
          <p:cNvPr id="205" name="Google Shape;205;p25"/>
          <p:cNvSpPr txBox="1">
            <a:spLocks noGrp="1"/>
          </p:cNvSpPr>
          <p:nvPr>
            <p:ph idx="1"/>
          </p:nvPr>
        </p:nvSpPr>
        <p:spPr>
          <a:xfrm>
            <a:off x="457200" y="1341437"/>
            <a:ext cx="8229600" cy="4983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ДОГОВОРЫ РУСИ С ВИЗАНТИЕЙ 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(907, 911, 944) -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первые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международные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договоры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Древней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Руси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Известны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только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тексты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договоров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дошедшие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Повести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временных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лет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куда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они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были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включены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начале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12 в.</a:t>
            </a:r>
            <a:endParaRPr dirty="0"/>
          </a:p>
          <a:p>
            <a:pPr marL="0" marR="0" lvl="0" indent="0" algn="just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Договор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сент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911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заключен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после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успешного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похода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дружины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князя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Олега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Византию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ок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907.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Он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восстанавливал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дружественные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отношения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государств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Договор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создавал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наиболее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благоприятные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условия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торговли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для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русских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и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греков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он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изменял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береговое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право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вместо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захвата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владельцем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берега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выброшенного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берег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судна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и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его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имущества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местные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жители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обязывались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оказывать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помощь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спасении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судна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и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товаров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just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договоре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911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имеются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пропуски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текста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В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же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время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Повести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временных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лет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907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после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рассказа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о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походе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дружины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Олега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Константинополь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и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денежном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выкупе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полученном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русскими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помещены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договорные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статьи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о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правах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русских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купцов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Константинополе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just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Договор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944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заключен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после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неудачного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похода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войск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князя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Игоря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Византию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 941 и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нового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похода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944.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Подтверждая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несколько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измененном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виде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нормы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уголовного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и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процессуального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права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договора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911,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договор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944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обязывал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русских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послов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и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купцов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для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пользования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установленными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льготами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иметь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княжеские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грамоты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вводил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ряд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ограничений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для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русских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купцов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размерах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вывоза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ценных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тканей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месте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и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продолжительности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пребывания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столице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и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т.д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Русь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обязалась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претендовать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крымские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владения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Византии</a:t>
            </a:r>
            <a:r>
              <a:rPr lang="en-US" sz="1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just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endParaRPr sz="18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73050" marR="0" lvl="0" indent="-164465" algn="l" rtl="0"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endParaRPr sz="18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25"/>
          <p:cNvSpPr txBox="1"/>
          <p:nvPr/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207" name="Google Shape;207;p25"/>
          <p:cNvSpPr txBox="1"/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208" name="Google Shape;208;p25"/>
          <p:cNvSpPr txBox="1"/>
          <p:nvPr/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7" name="Управляющая кнопка: в конец 6">
            <a:hlinkClick r:id="" action="ppaction://hlinkshowjump?jump=lastslide" highlightClick="1"/>
            <a:hlinkHover r:id="" action="ppaction://hlinkshowjump?jump=nextslide"/>
          </p:cNvPr>
          <p:cNvSpPr/>
          <p:nvPr/>
        </p:nvSpPr>
        <p:spPr>
          <a:xfrm>
            <a:off x="7285221" y="6056026"/>
            <a:ext cx="824458" cy="46469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  <a:hlinkHover r:id="" action="ppaction://hlinkshowjump?jump=firstslide"/>
          </p:cNvPr>
          <p:cNvSpPr/>
          <p:nvPr/>
        </p:nvSpPr>
        <p:spPr>
          <a:xfrm>
            <a:off x="6385810" y="6056025"/>
            <a:ext cx="824459" cy="4946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в начало 8">
            <a:hlinkClick r:id="" action="ppaction://hlinkshowjump?jump=firstslide" highlightClick="1"/>
            <a:hlinkHover r:id="" action="ppaction://hlinkshowjump?jump=previousslide"/>
          </p:cNvPr>
          <p:cNvSpPr/>
          <p:nvPr/>
        </p:nvSpPr>
        <p:spPr>
          <a:xfrm>
            <a:off x="5516381" y="6056026"/>
            <a:ext cx="809469" cy="4796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6"/>
          <p:cNvSpPr txBox="1">
            <a:spLocks noGrp="1"/>
          </p:cNvSpPr>
          <p:nvPr>
            <p:ph type="title"/>
          </p:nvPr>
        </p:nvSpPr>
        <p:spPr>
          <a:xfrm>
            <a:off x="539750" y="704850"/>
            <a:ext cx="8147050" cy="420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5"/>
              </a:buClr>
              <a:buSzPts val="2400"/>
              <a:buFont typeface="Calibri"/>
              <a:buNone/>
            </a:pPr>
            <a:r>
              <a:rPr lang="en-US" sz="2400" b="1" i="0" u="none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История таможенного дела в России</a:t>
            </a:r>
            <a:endParaRPr/>
          </a:p>
        </p:txBody>
      </p:sp>
      <p:sp>
        <p:nvSpPr>
          <p:cNvPr id="214" name="Google Shape;214;p26"/>
          <p:cNvSpPr txBox="1">
            <a:spLocks noGrp="1"/>
          </p:cNvSpPr>
          <p:nvPr>
            <p:ph idx="1"/>
          </p:nvPr>
        </p:nvSpPr>
        <p:spPr>
          <a:xfrm>
            <a:off x="457200" y="1341437"/>
            <a:ext cx="8229600" cy="4983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Древней Руси </a:t>
            </a: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таможенные пошлины делились на проезжие и торговые. За провоз товаров через внешние или внутренние заставы взимался мыт (“сухой”- за провоз товаров по суше, “водяной” – за провоз по воде). За право торговли взимался “замыт”, за наем амбара – “амбарное”, за представление товара на заставу – “явка”, за найм торгового места на гостином дворе – “гостиное”, а также взимались и другие таможенные сборы.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15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Существовали “роговая” и “привязная” пошлины – за привязывание скота в месте торговли; “узольцовое” – за обвязку товара с приложением таможенных печатей в качестве гарантии продажи его только в местах, где установлены мытные знаки.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15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Сборщика мытных пошлин и сборов называли “мытник”, а места взимания мыта – “мытницей”. Мытницы находились либо при монастырях, либо в непосредственной близости от них.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15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Мытная служба была негосударственной, безвозмездной и почетной.</a:t>
            </a:r>
            <a:endParaRPr/>
          </a:p>
        </p:txBody>
      </p:sp>
      <p:sp>
        <p:nvSpPr>
          <p:cNvPr id="215" name="Google Shape;215;p26"/>
          <p:cNvSpPr txBox="1"/>
          <p:nvPr/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216" name="Google Shape;216;p26"/>
          <p:cNvSpPr txBox="1"/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217" name="Google Shape;217;p26"/>
          <p:cNvSpPr txBox="1"/>
          <p:nvPr/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7" name="Управляющая кнопка: в конец 6">
            <a:hlinkClick r:id="" action="ppaction://hlinkshowjump?jump=lastslide" highlightClick="1"/>
            <a:hlinkHover r:id="" action="ppaction://hlinkshowjump?jump=nextslide"/>
          </p:cNvPr>
          <p:cNvSpPr/>
          <p:nvPr/>
        </p:nvSpPr>
        <p:spPr>
          <a:xfrm>
            <a:off x="7285221" y="6056026"/>
            <a:ext cx="824458" cy="46469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  <a:hlinkHover r:id="" action="ppaction://hlinkshowjump?jump=firstslide"/>
          </p:cNvPr>
          <p:cNvSpPr/>
          <p:nvPr/>
        </p:nvSpPr>
        <p:spPr>
          <a:xfrm>
            <a:off x="6385810" y="6056025"/>
            <a:ext cx="824459" cy="4946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в начало 8">
            <a:hlinkClick r:id="" action="ppaction://hlinkshowjump?jump=firstslide" highlightClick="1"/>
            <a:hlinkHover r:id="" action="ppaction://hlinkshowjump?jump=previousslide"/>
          </p:cNvPr>
          <p:cNvSpPr/>
          <p:nvPr/>
        </p:nvSpPr>
        <p:spPr>
          <a:xfrm>
            <a:off x="5516381" y="6056026"/>
            <a:ext cx="809469" cy="4796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7"/>
          <p:cNvSpPr txBox="1">
            <a:spLocks noGrp="1"/>
          </p:cNvSpPr>
          <p:nvPr>
            <p:ph type="title"/>
          </p:nvPr>
        </p:nvSpPr>
        <p:spPr>
          <a:xfrm>
            <a:off x="539750" y="704850"/>
            <a:ext cx="8147050" cy="420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5"/>
              </a:buClr>
              <a:buSzPts val="2400"/>
              <a:buFont typeface="Calibri"/>
              <a:buNone/>
            </a:pPr>
            <a:r>
              <a:rPr lang="en-US" sz="2400" b="1" i="0" u="none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История таможенного дела в России</a:t>
            </a:r>
            <a:endParaRPr/>
          </a:p>
        </p:txBody>
      </p:sp>
      <p:sp>
        <p:nvSpPr>
          <p:cNvPr id="223" name="Google Shape;223;p27"/>
          <p:cNvSpPr txBox="1">
            <a:spLocks noGrp="1"/>
          </p:cNvSpPr>
          <p:nvPr>
            <p:ph idx="1"/>
          </p:nvPr>
        </p:nvSpPr>
        <p:spPr>
          <a:xfrm>
            <a:off x="457200" y="1341437"/>
            <a:ext cx="8229600" cy="4983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Русская Правда Ярослава Мудрого </a:t>
            </a: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(1015-1054 гг.). Установлены основы судебных, политических и торговых отношений. Отражение интереса государства к пополнению казны через торговые сборы: мыт и пошлина за провоз товаров через внешние и внутренние заставы, аренду, покровительство.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Распад Киевской Руси. </a:t>
            </a: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Появляются границы со стражей и таможенниками. Пошлины – ключевой источник дохода. «Мыто» - пошлина, уплачиваемая на заставах. Мытники – предшественники таможенников.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период завоевания Древней Руси Золотой Ордой</a:t>
            </a:r>
            <a:r>
              <a:rPr lang="en-US" sz="1800" b="1" i="0" u="none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русском языке появилось тюркское слово “тамга”, означающее клеймо, тавро, печать.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Выдача ханских ярлыков с печатью сопровождалась взиманием пошлины, которая также называлась тамгой.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Место на ярмарке, рынке, где взимали тамгу, т.е. “тамжили” товар, стало называться таможней, а лицо, взимавшее тамгу – таможенником.	</a:t>
            </a:r>
            <a:endParaRPr/>
          </a:p>
          <a:p>
            <a:pPr marL="273050" marR="0" lvl="0" indent="-164465" algn="l" rtl="0">
              <a:spcBef>
                <a:spcPts val="9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27"/>
          <p:cNvSpPr txBox="1"/>
          <p:nvPr/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226" name="Google Shape;226;p27"/>
          <p:cNvSpPr txBox="1"/>
          <p:nvPr/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7" name="Управляющая кнопка: в конец 6">
            <a:hlinkClick r:id="" action="ppaction://hlinkshowjump?jump=lastslide" highlightClick="1"/>
            <a:hlinkHover r:id="" action="ppaction://hlinkshowjump?jump=nextslide"/>
          </p:cNvPr>
          <p:cNvSpPr/>
          <p:nvPr/>
        </p:nvSpPr>
        <p:spPr>
          <a:xfrm>
            <a:off x="7285221" y="6056026"/>
            <a:ext cx="824458" cy="46469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  <a:hlinkHover r:id="" action="ppaction://hlinkshowjump?jump=firstslide"/>
          </p:cNvPr>
          <p:cNvSpPr/>
          <p:nvPr/>
        </p:nvSpPr>
        <p:spPr>
          <a:xfrm>
            <a:off x="6385810" y="6056025"/>
            <a:ext cx="824459" cy="4946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в начало 8">
            <a:hlinkClick r:id="" action="ppaction://hlinkshowjump?jump=firstslide" highlightClick="1"/>
            <a:hlinkHover r:id="" action="ppaction://hlinkshowjump?jump=previousslide"/>
          </p:cNvPr>
          <p:cNvSpPr/>
          <p:nvPr/>
        </p:nvSpPr>
        <p:spPr>
          <a:xfrm>
            <a:off x="5516381" y="6056026"/>
            <a:ext cx="809469" cy="4796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8"/>
          <p:cNvSpPr txBox="1">
            <a:spLocks noGrp="1"/>
          </p:cNvSpPr>
          <p:nvPr>
            <p:ph type="title"/>
          </p:nvPr>
        </p:nvSpPr>
        <p:spPr>
          <a:xfrm>
            <a:off x="539750" y="704850"/>
            <a:ext cx="8147050" cy="420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5"/>
              </a:buClr>
              <a:buSzPts val="2400"/>
              <a:buFont typeface="Calibri"/>
              <a:buNone/>
            </a:pPr>
            <a:r>
              <a:rPr lang="en-US" sz="2400" b="1" i="0" u="none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История таможенного дела в России</a:t>
            </a:r>
            <a:endParaRPr/>
          </a:p>
        </p:txBody>
      </p:sp>
      <p:sp>
        <p:nvSpPr>
          <p:cNvPr id="232" name="Google Shape;232;p28"/>
          <p:cNvSpPr txBox="1">
            <a:spLocks noGrp="1"/>
          </p:cNvSpPr>
          <p:nvPr>
            <p:ph idx="1"/>
          </p:nvPr>
        </p:nvSpPr>
        <p:spPr>
          <a:xfrm>
            <a:off x="457200" y="1341437"/>
            <a:ext cx="8229600" cy="4983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1520"/>
              <a:buFont typeface="Noto Sans Symbols"/>
              <a:buNone/>
            </a:pPr>
            <a:r>
              <a:rPr lang="en-US" sz="16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Развитие предпринимательства. </a:t>
            </a:r>
            <a:r>
              <a:rPr lang="en-US" sz="16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Торговые и промышленные поселения вокруг городов. Ноябрь: купцы отправляются вглубь страны для распродажи византийских товаров и приобретения товаров для торговли на следующий год. Торговые отношения с Закавказьем, Средней Азией, Ближним Востоком, Африкой и Европой. Увеличение «международных перевозок» товаров – зарождение таможенного обложения.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BD0D9"/>
              </a:buClr>
              <a:buSzPts val="1520"/>
              <a:buFont typeface="Noto Sans Symbols"/>
              <a:buNone/>
            </a:pPr>
            <a:r>
              <a:rPr lang="en-US" sz="16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Середина  XVI века. </a:t>
            </a:r>
            <a:r>
              <a:rPr lang="en-US" sz="16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Централизация сбора пошлин. Регламентация таможенного обложения посредством таможенных уставных грамот как контракта, на основании которого откупщик принимает на себя обязанность взимать таможенные сборы с отчислением части в казну.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BD0D9"/>
              </a:buClr>
              <a:buSzPts val="1520"/>
              <a:buFont typeface="Noto Sans Symbols"/>
              <a:buNone/>
            </a:pPr>
            <a:r>
              <a:rPr lang="en-US" sz="16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XVII век. </a:t>
            </a:r>
            <a:r>
              <a:rPr lang="en-US" sz="16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Формирование индустриально-развитого государства, становление промышленности, повышение влияния власти на внешнеэкономические отношения. 25 октября 1653 г. – Алексей Михайлович подписал первый Таможенный устав и создал таможенную службу. В Москве: Большая Таможня, Посольская новая таможня (оформление товаров иноземцев), Мытная изба и таможенные избы в уездах. Первостатейные купцы – бесплатные таможенные головы.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BD0D9"/>
              </a:buClr>
              <a:buSzPts val="1520"/>
              <a:buFont typeface="Noto Sans Symbols"/>
              <a:buNone/>
            </a:pPr>
            <a:r>
              <a:rPr lang="en-US" sz="16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Новоторговый устав 1667 г. </a:t>
            </a:r>
            <a:r>
              <a:rPr lang="en-US" sz="16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Предшественник первого таможенного тарифа России. Синтез налогового, таможенного и бюджетного кодексов, элементы уголовного законодательства (против контрабанды и кормчества – незаконного ввоза спиртных напитков – битье кнутом и отсечение конечностей). </a:t>
            </a:r>
            <a:endParaRPr sz="1600" b="1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None/>
            </a:pPr>
            <a:r>
              <a:rPr lang="en-US" sz="2600" b="0" i="0" u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rPr>
              <a:t>	</a:t>
            </a:r>
            <a:endParaRPr/>
          </a:p>
        </p:txBody>
      </p:sp>
      <p:sp>
        <p:nvSpPr>
          <p:cNvPr id="233" name="Google Shape;233;p28"/>
          <p:cNvSpPr txBox="1"/>
          <p:nvPr/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234" name="Google Shape;234;p28"/>
          <p:cNvSpPr txBox="1"/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235" name="Google Shape;235;p28"/>
          <p:cNvSpPr txBox="1"/>
          <p:nvPr/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7" name="Управляющая кнопка: в конец 6">
            <a:hlinkClick r:id="" action="ppaction://hlinkshowjump?jump=lastslide" highlightClick="1"/>
            <a:hlinkHover r:id="" action="ppaction://hlinkshowjump?jump=nextslide"/>
          </p:cNvPr>
          <p:cNvSpPr/>
          <p:nvPr/>
        </p:nvSpPr>
        <p:spPr>
          <a:xfrm>
            <a:off x="7285221" y="6056026"/>
            <a:ext cx="824458" cy="46469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  <a:hlinkHover r:id="" action="ppaction://hlinkshowjump?jump=firstslide"/>
          </p:cNvPr>
          <p:cNvSpPr/>
          <p:nvPr/>
        </p:nvSpPr>
        <p:spPr>
          <a:xfrm>
            <a:off x="6385810" y="6056025"/>
            <a:ext cx="824459" cy="4946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в начало 8">
            <a:hlinkClick r:id="" action="ppaction://hlinkshowjump?jump=firstslide" highlightClick="1"/>
            <a:hlinkHover r:id="" action="ppaction://hlinkshowjump?jump=previousslide"/>
          </p:cNvPr>
          <p:cNvSpPr/>
          <p:nvPr/>
        </p:nvSpPr>
        <p:spPr>
          <a:xfrm>
            <a:off x="5516381" y="6056026"/>
            <a:ext cx="809469" cy="4796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Список литературы</a:t>
            </a:r>
          </a:p>
          <a:p>
            <a:pPr>
              <a:buNone/>
            </a:pP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1800" dirty="0" smtClean="0"/>
              <a:t>Таможенный кодекс Российской Федерации от 28 мая 2003 г. N 61-ФЗ (ТК РФ</a:t>
            </a:r>
            <a:r>
              <a:rPr lang="ru-RU" sz="1800" dirty="0" smtClean="0"/>
              <a:t>)</a:t>
            </a:r>
          </a:p>
          <a:p>
            <a:r>
              <a:rPr lang="ru-RU" sz="1800" dirty="0" smtClean="0"/>
              <a:t>Таможенное право : учебник / Д.В. </a:t>
            </a:r>
            <a:r>
              <a:rPr lang="ru-RU" sz="1800" dirty="0" err="1" smtClean="0"/>
              <a:t>Чермянинов</a:t>
            </a:r>
            <a:r>
              <a:rPr lang="ru-RU" sz="1800" dirty="0" smtClean="0"/>
              <a:t>. — 5-е изд. — М .: ЮСТИЦИЯ, 2016. - 444 с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Таможенное право : учебник для вузов / Д. В. </a:t>
            </a:r>
            <a:r>
              <a:rPr lang="ru-RU" sz="1800" dirty="0" err="1" smtClean="0"/>
              <a:t>Чермянинов</a:t>
            </a:r>
            <a:r>
              <a:rPr lang="ru-RU" sz="1800" dirty="0" smtClean="0"/>
              <a:t> ; отв. ред. Д. Н. </a:t>
            </a:r>
            <a:r>
              <a:rPr lang="ru-RU" sz="1800" dirty="0" err="1" smtClean="0"/>
              <a:t>Бахрах</a:t>
            </a:r>
            <a:r>
              <a:rPr lang="ru-RU" sz="1800" dirty="0" smtClean="0"/>
              <a:t>. — 3-е изд., </a:t>
            </a:r>
            <a:r>
              <a:rPr lang="ru-RU" sz="1800" dirty="0" err="1" smtClean="0"/>
              <a:t>испр</a:t>
            </a:r>
            <a:r>
              <a:rPr lang="ru-RU" sz="1800" dirty="0" smtClean="0"/>
              <a:t>. и доп. — М. : Издательство </a:t>
            </a:r>
            <a:r>
              <a:rPr lang="ru-RU" sz="1800" dirty="0" err="1" smtClean="0"/>
              <a:t>Юрайт</a:t>
            </a:r>
            <a:r>
              <a:rPr lang="ru-RU" sz="1800" dirty="0" smtClean="0"/>
              <a:t>, 2013. — 408 с.</a:t>
            </a:r>
            <a:endParaRPr lang="ru-RU" sz="1800" b="1" dirty="0" smtClean="0"/>
          </a:p>
          <a:p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Управляющая кнопка: в конец 4">
            <a:hlinkClick r:id="" action="ppaction://hlinkshowjump?jump=lastslide" highlightClick="1"/>
            <a:hlinkHover r:id="" action="ppaction://hlinkshowjump?jump=nextslide"/>
          </p:cNvPr>
          <p:cNvSpPr/>
          <p:nvPr/>
        </p:nvSpPr>
        <p:spPr>
          <a:xfrm>
            <a:off x="7285221" y="6056026"/>
            <a:ext cx="824458" cy="46469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  <a:hlinkHover r:id="" action="ppaction://hlinkshowjump?jump=firstslide"/>
          </p:cNvPr>
          <p:cNvSpPr/>
          <p:nvPr/>
        </p:nvSpPr>
        <p:spPr>
          <a:xfrm>
            <a:off x="6385810" y="6056025"/>
            <a:ext cx="824459" cy="4946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в начало 6">
            <a:hlinkClick r:id="" action="ppaction://hlinkshowjump?jump=firstslide" highlightClick="1"/>
            <a:hlinkHover r:id="" action="ppaction://hlinkshowjump?jump=previousslide"/>
          </p:cNvPr>
          <p:cNvSpPr/>
          <p:nvPr/>
        </p:nvSpPr>
        <p:spPr>
          <a:xfrm>
            <a:off x="5516381" y="6056026"/>
            <a:ext cx="809469" cy="4796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4400" dirty="0" smtClean="0"/>
          </a:p>
          <a:p>
            <a:endParaRPr lang="ru-RU" sz="4400" dirty="0" smtClean="0"/>
          </a:p>
          <a:p>
            <a:endParaRPr lang="ru-RU" sz="4400" dirty="0" smtClean="0"/>
          </a:p>
          <a:p>
            <a:r>
              <a:rPr lang="ru-RU" sz="4400" dirty="0" smtClean="0"/>
              <a:t>Спасибо за внимание!</a:t>
            </a:r>
            <a:endParaRPr lang="ru-RU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 flipH="1" flipV="1">
            <a:off x="8244590" y="5846164"/>
            <a:ext cx="614596" cy="509666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  <a:hlinkHover r:id="" action="ppaction://hlinkshowjump?jump=firstslide"/>
          </p:cNvPr>
          <p:cNvSpPr/>
          <p:nvPr/>
        </p:nvSpPr>
        <p:spPr>
          <a:xfrm>
            <a:off x="6385810" y="6056025"/>
            <a:ext cx="824459" cy="4946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в начало 5">
            <a:hlinkClick r:id="" action="ppaction://hlinkshowjump?jump=firstslide" highlightClick="1"/>
            <a:hlinkHover r:id="" action="ppaction://hlinkshowjump?jump=previousslide"/>
          </p:cNvPr>
          <p:cNvSpPr/>
          <p:nvPr/>
        </p:nvSpPr>
        <p:spPr>
          <a:xfrm>
            <a:off x="5516381" y="6056026"/>
            <a:ext cx="809469" cy="4796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7"/>
          <p:cNvSpPr txBox="1">
            <a:spLocks noGrp="1"/>
          </p:cNvSpPr>
          <p:nvPr>
            <p:ph type="title"/>
          </p:nvPr>
        </p:nvSpPr>
        <p:spPr>
          <a:xfrm>
            <a:off x="468312" y="692150"/>
            <a:ext cx="8229600" cy="420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5"/>
              </a:buClr>
              <a:buSzPts val="2400"/>
              <a:buFont typeface="Calibri"/>
              <a:buNone/>
            </a:pPr>
            <a:r>
              <a:rPr lang="en-US" sz="2400" b="1" i="0" u="none" dirty="0" smtClean="0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2400" b="1" i="0" u="none" dirty="0" smtClean="0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                </a:t>
            </a:r>
            <a:r>
              <a:rPr lang="ru-RU" sz="4400" b="1" i="0" u="none" dirty="0" smtClean="0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 План </a:t>
            </a:r>
            <a:endParaRPr sz="4400" dirty="0"/>
          </a:p>
        </p:txBody>
      </p:sp>
      <p:sp>
        <p:nvSpPr>
          <p:cNvPr id="132" name="Google Shape;132;p17"/>
          <p:cNvSpPr txBox="1">
            <a:spLocks noGrp="1"/>
          </p:cNvSpPr>
          <p:nvPr>
            <p:ph idx="1"/>
          </p:nvPr>
        </p:nvSpPr>
        <p:spPr>
          <a:xfrm>
            <a:off x="457200" y="1341436"/>
            <a:ext cx="8229600" cy="5516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616075" marR="0" lvl="0" indent="-144780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Arial" pitchFamily="34" charset="0"/>
              <a:buChar char="•"/>
            </a:pPr>
            <a:r>
              <a:rPr lang="ru-RU" dirty="0" smtClean="0">
                <a:hlinkClick r:id="rId3" action="ppaction://hlinksldjump"/>
              </a:rPr>
              <a:t>Понятие</a:t>
            </a:r>
            <a:endParaRPr lang="ru-RU" dirty="0" smtClean="0"/>
          </a:p>
          <a:p>
            <a:pPr marL="1616075" marR="0" lvl="0" indent="-144780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Arial" pitchFamily="34" charset="0"/>
              <a:buChar char="•"/>
            </a:pPr>
            <a:r>
              <a:rPr lang="ru-RU" dirty="0" smtClean="0">
                <a:hlinkClick r:id="rId4" action="ppaction://hlinksldjump"/>
              </a:rPr>
              <a:t>Предмет и метод</a:t>
            </a:r>
            <a:endParaRPr lang="ru-RU" dirty="0" smtClean="0"/>
          </a:p>
          <a:p>
            <a:pPr marL="1616075" marR="0" lvl="0" indent="-144780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Arial" pitchFamily="34" charset="0"/>
              <a:buChar char="•"/>
            </a:pPr>
            <a:r>
              <a:rPr lang="ru-RU" dirty="0" smtClean="0">
                <a:hlinkClick r:id="rId5" action="ppaction://hlinksldjump"/>
              </a:rPr>
              <a:t>Система</a:t>
            </a:r>
            <a:endParaRPr lang="ru-RU" dirty="0" smtClean="0"/>
          </a:p>
          <a:p>
            <a:pPr marL="1616075" marR="0" lvl="0" indent="-144780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Arial" pitchFamily="34" charset="0"/>
              <a:buChar char="•"/>
            </a:pPr>
            <a:r>
              <a:rPr lang="ru-RU" dirty="0" smtClean="0">
                <a:hlinkClick r:id="rId6" action="ppaction://hlinksldjump"/>
              </a:rPr>
              <a:t>Связь таможенного права с другими отраслями права</a:t>
            </a:r>
            <a:endParaRPr lang="ru-RU" dirty="0" smtClean="0"/>
          </a:p>
          <a:p>
            <a:pPr marL="1616075" marR="0" lvl="0" indent="-144780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Arial" pitchFamily="34" charset="0"/>
              <a:buChar char="•"/>
            </a:pPr>
            <a:r>
              <a:rPr lang="ru-RU" dirty="0" smtClean="0">
                <a:hlinkClick r:id="rId7" action="ppaction://hlinksldjump"/>
              </a:rPr>
              <a:t>Таможенное право как наука и учебная дисциплина</a:t>
            </a:r>
            <a:endParaRPr lang="ru-RU" dirty="0" smtClean="0"/>
          </a:p>
          <a:p>
            <a:pPr marL="1616075" marR="0" lvl="0" indent="-144780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Arial" pitchFamily="34" charset="0"/>
              <a:buChar char="•"/>
            </a:pPr>
            <a:r>
              <a:rPr lang="ru-RU" dirty="0" smtClean="0">
                <a:hlinkClick r:id="rId8" action="ppaction://hlinksldjump"/>
              </a:rPr>
              <a:t>История </a:t>
            </a:r>
            <a:endParaRPr lang="ru-RU" dirty="0" smtClean="0"/>
          </a:p>
          <a:p>
            <a:pPr marL="1616075" marR="0" lvl="0" indent="-144780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Arial" pitchFamily="34" charset="0"/>
              <a:buChar char="•"/>
            </a:pPr>
            <a:r>
              <a:rPr lang="ru-RU" dirty="0" smtClean="0">
                <a:hlinkClick r:id="rId9" action="ppaction://hlinksldjump"/>
              </a:rPr>
              <a:t>Список литературы</a:t>
            </a:r>
            <a:endParaRPr lang="ru-RU" dirty="0" smtClean="0"/>
          </a:p>
          <a:p>
            <a:pPr marL="1616075" marR="0" lvl="0" indent="-144780" algn="l" rtl="0">
              <a:lnSpc>
                <a:spcPct val="20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280"/>
              <a:buFont typeface="Arial" pitchFamily="34" charset="0"/>
              <a:buChar char="•"/>
            </a:pPr>
            <a:endParaRPr dirty="0"/>
          </a:p>
        </p:txBody>
      </p:sp>
      <p:sp>
        <p:nvSpPr>
          <p:cNvPr id="133" name="Google Shape;133;p17"/>
          <p:cNvSpPr txBox="1"/>
          <p:nvPr/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34" name="Google Shape;134;p17"/>
          <p:cNvSpPr txBox="1"/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35" name="Google Shape;135;p17"/>
          <p:cNvSpPr txBox="1"/>
          <p:nvPr/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  <a:hlinkHover r:id="" action="ppaction://hlinkshowjump?jump=firstslide"/>
          </p:cNvPr>
          <p:cNvSpPr/>
          <p:nvPr/>
        </p:nvSpPr>
        <p:spPr>
          <a:xfrm>
            <a:off x="6415790" y="6011056"/>
            <a:ext cx="824459" cy="50966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в конец 8">
            <a:hlinkClick r:id="" action="ppaction://hlinkshowjump?jump=lastslide" highlightClick="1"/>
            <a:hlinkHover r:id="" action="ppaction://hlinkshowjump?jump=nextslide"/>
          </p:cNvPr>
          <p:cNvSpPr/>
          <p:nvPr/>
        </p:nvSpPr>
        <p:spPr>
          <a:xfrm>
            <a:off x="7450111" y="6011055"/>
            <a:ext cx="764499" cy="524655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8"/>
          <p:cNvSpPr txBox="1">
            <a:spLocks noGrp="1"/>
          </p:cNvSpPr>
          <p:nvPr>
            <p:ph type="title"/>
          </p:nvPr>
        </p:nvSpPr>
        <p:spPr>
          <a:xfrm>
            <a:off x="468312" y="620712"/>
            <a:ext cx="8229600" cy="563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5"/>
              </a:buClr>
              <a:buSzPts val="2400"/>
              <a:buFont typeface="Calibri"/>
              <a:buNone/>
            </a:pPr>
            <a:r>
              <a:rPr lang="en-US" sz="2400" b="1" i="0" u="none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Таможенное право и таможенное дело</a:t>
            </a:r>
            <a:endParaRPr/>
          </a:p>
        </p:txBody>
      </p:sp>
      <p:sp>
        <p:nvSpPr>
          <p:cNvPr id="141" name="Google Shape;141;p18"/>
          <p:cNvSpPr txBox="1">
            <a:spLocks noGrp="1"/>
          </p:cNvSpPr>
          <p:nvPr>
            <p:ph idx="1"/>
          </p:nvPr>
        </p:nvSpPr>
        <p:spPr>
          <a:xfrm>
            <a:off x="457200" y="1484312"/>
            <a:ext cx="8229600" cy="5373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Ранее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понятие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таможенного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дела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было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дано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 ст.1 ТК РФ.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этом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законодатель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разграничивал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два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понятия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“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регулирование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 и “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дело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”. </a:t>
            </a:r>
            <a:endParaRPr dirty="0"/>
          </a:p>
          <a:p>
            <a:pPr marL="0" marR="0" lvl="0" indent="0" algn="just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Если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«</a:t>
            </a:r>
            <a:r>
              <a:rPr lang="en-US" sz="1800" b="1" i="0" u="none" strike="noStrike" cap="none" dirty="0" err="1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таможенным</a:t>
            </a:r>
            <a:r>
              <a:rPr lang="en-US" sz="1800" b="1" i="0" u="none" strike="noStrike" cap="none" dirty="0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регулированием</a:t>
            </a:r>
            <a:r>
              <a:rPr lang="en-US" sz="1800" b="1" i="0" u="none" strike="noStrike" cap="none" dirty="0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»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понимается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деятельность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государства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реализации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своей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таможенной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политики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заключающаяся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установлении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таможенных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правил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0" marR="0" lvl="0" indent="0" algn="just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1" i="0" u="none" strike="noStrike" cap="none" dirty="0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«</a:t>
            </a:r>
            <a:r>
              <a:rPr lang="en-US" sz="1800" b="1" i="0" u="none" strike="noStrike" cap="none" dirty="0" err="1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таможенное</a:t>
            </a:r>
            <a:r>
              <a:rPr lang="en-US" sz="1800" b="1" i="0" u="none" strike="noStrike" cap="none" dirty="0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дело</a:t>
            </a:r>
            <a:r>
              <a:rPr lang="en-US" sz="1800" b="1" i="0" u="none" strike="noStrike" cap="none" dirty="0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» 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это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деятельность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государства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обеспечению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соблюдения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установленных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таможенных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правил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just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Таможенная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политика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предопределяет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основные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направления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таможенного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регулирования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и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элементы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таможенного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дела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just" rtl="0">
              <a:lnSpc>
                <a:spcPct val="100000"/>
              </a:lnSpc>
              <a:spcBef>
                <a:spcPts val="15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право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» -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комплексная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отрасль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российского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законодательства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таможенным</a:t>
            </a:r>
            <a:r>
              <a:rPr lang="en-US" sz="1800" b="1" i="0" u="none" strike="noStrike" cap="none" dirty="0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правом</a:t>
            </a:r>
            <a:r>
              <a:rPr lang="en-US" sz="1800" b="1" i="0" u="none" strike="noStrike" cap="none" dirty="0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таком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качестве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понимается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совокупность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нормативных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правовых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актов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регламентирующих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общественные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отношения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возникающие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сфере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таможенного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дела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sp>
        <p:nvSpPr>
          <p:cNvPr id="142" name="Google Shape;142;p18"/>
          <p:cNvSpPr txBox="1"/>
          <p:nvPr/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43" name="Google Shape;143;p18"/>
          <p:cNvSpPr txBox="1"/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44" name="Google Shape;144;p18"/>
          <p:cNvSpPr txBox="1"/>
          <p:nvPr/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7" name="Управляющая кнопка: в начало 6">
            <a:hlinkClick r:id="" action="ppaction://hlinkshowjump?jump=firstslide" highlightClick="1"/>
            <a:hlinkHover r:id="" action="ppaction://hlinkshowjump?jump=previousslide"/>
          </p:cNvPr>
          <p:cNvSpPr/>
          <p:nvPr/>
        </p:nvSpPr>
        <p:spPr>
          <a:xfrm>
            <a:off x="5516381" y="6056026"/>
            <a:ext cx="809469" cy="4796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  <a:hlinkHover r:id="" action="ppaction://hlinkshowjump?jump=firstslide"/>
          </p:cNvPr>
          <p:cNvSpPr/>
          <p:nvPr/>
        </p:nvSpPr>
        <p:spPr>
          <a:xfrm>
            <a:off x="6385810" y="6056025"/>
            <a:ext cx="824459" cy="4946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в конец 8">
            <a:hlinkClick r:id="" action="ppaction://hlinkshowjump?jump=lastslide" highlightClick="1"/>
            <a:hlinkHover r:id="" action="ppaction://hlinkshowjump?jump=nextslide"/>
          </p:cNvPr>
          <p:cNvSpPr/>
          <p:nvPr/>
        </p:nvSpPr>
        <p:spPr>
          <a:xfrm>
            <a:off x="7285221" y="6056026"/>
            <a:ext cx="824458" cy="46469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9"/>
          <p:cNvSpPr txBox="1">
            <a:spLocks noGrp="1"/>
          </p:cNvSpPr>
          <p:nvPr>
            <p:ph type="title"/>
          </p:nvPr>
        </p:nvSpPr>
        <p:spPr>
          <a:xfrm>
            <a:off x="468312" y="549275"/>
            <a:ext cx="8229600" cy="563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5"/>
              </a:buClr>
              <a:buSzPts val="2400"/>
              <a:buFont typeface="Calibri"/>
              <a:buNone/>
            </a:pPr>
            <a:r>
              <a:rPr lang="en-US" sz="2400" b="1" i="0" u="none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Таможенное право и таможенное дело</a:t>
            </a:r>
            <a:endParaRPr/>
          </a:p>
        </p:txBody>
      </p:sp>
      <p:sp>
        <p:nvSpPr>
          <p:cNvPr id="150" name="Google Shape;150;p19"/>
          <p:cNvSpPr txBox="1">
            <a:spLocks noGrp="1"/>
          </p:cNvSpPr>
          <p:nvPr>
            <p:ph idx="1"/>
          </p:nvPr>
        </p:nvSpPr>
        <p:spPr>
          <a:xfrm>
            <a:off x="457200" y="1268412"/>
            <a:ext cx="8229600" cy="5056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en-US" sz="1800" b="1" i="0" u="none" strike="noStrike" cap="none" dirty="0" err="1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Таможенное</a:t>
            </a:r>
            <a:r>
              <a:rPr lang="en-US" sz="1800" b="1" i="0" u="none" strike="noStrike" cap="none" dirty="0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регулирование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союзе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рамках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Евразийского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экономического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сообщества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далее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таможенный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союз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-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правовое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регулирование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отношений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связанных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с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перемещением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товаров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через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таможенную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границу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таможенного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союза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их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перевозкой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единой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таможенной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территории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таможенного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союза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таможенным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контролем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временным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хранением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таможенным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декларированием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выпуском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и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использованием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соответствии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с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таможенными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процедурами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проведением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таможенного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контроля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уплатой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таможенных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платежей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а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также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властных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отношений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между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таможенными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органами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и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лицами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реализующими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права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владения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пользования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и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распоряжения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указанными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товарами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just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-US" sz="1800" b="1" i="0" u="none" strike="noStrike" cap="none" dirty="0" err="1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Таможенное</a:t>
            </a:r>
            <a:r>
              <a:rPr lang="en-US" sz="1800" b="1" i="0" u="none" strike="noStrike" cap="none" dirty="0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регулирование</a:t>
            </a:r>
            <a:r>
              <a:rPr lang="en-US" sz="1800" b="1" i="0" u="none" strike="noStrike" cap="none" dirty="0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союзе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осуществляется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соответствии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с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таможенным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законодательством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таможенного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союза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а в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части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урегулированной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таким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законодательством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установления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соответствующих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правоотношений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уровне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таможенного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законодательства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таможенного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союза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- в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соответствии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с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законодательством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государств-членов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таможенного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союза</a:t>
            </a:r>
            <a:r>
              <a:rPr lang="en-US" sz="1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sp>
        <p:nvSpPr>
          <p:cNvPr id="151" name="Google Shape;151;p19"/>
          <p:cNvSpPr txBox="1"/>
          <p:nvPr/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52" name="Google Shape;152;p19"/>
          <p:cNvSpPr txBox="1"/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53" name="Google Shape;153;p19"/>
          <p:cNvSpPr txBox="1"/>
          <p:nvPr/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7" name="Управляющая кнопка: в конец 6">
            <a:hlinkClick r:id="" action="ppaction://hlinkshowjump?jump=lastslide" highlightClick="1"/>
            <a:hlinkHover r:id="" action="ppaction://hlinkshowjump?jump=nextslide"/>
          </p:cNvPr>
          <p:cNvSpPr/>
          <p:nvPr/>
        </p:nvSpPr>
        <p:spPr>
          <a:xfrm>
            <a:off x="7285221" y="6056026"/>
            <a:ext cx="824458" cy="46469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  <a:hlinkHover r:id="" action="ppaction://hlinkshowjump?jump=firstslide"/>
          </p:cNvPr>
          <p:cNvSpPr/>
          <p:nvPr/>
        </p:nvSpPr>
        <p:spPr>
          <a:xfrm>
            <a:off x="6385810" y="6056025"/>
            <a:ext cx="824459" cy="4946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в начало 9">
            <a:hlinkClick r:id="" action="ppaction://hlinkshowjump?jump=firstslide" highlightClick="1"/>
            <a:hlinkHover r:id="" action="ppaction://hlinkshowjump?jump=previousslide"/>
          </p:cNvPr>
          <p:cNvSpPr/>
          <p:nvPr/>
        </p:nvSpPr>
        <p:spPr>
          <a:xfrm>
            <a:off x="5516381" y="6056026"/>
            <a:ext cx="809469" cy="4796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0"/>
          <p:cNvSpPr txBox="1">
            <a:spLocks noGrp="1"/>
          </p:cNvSpPr>
          <p:nvPr>
            <p:ph type="title"/>
          </p:nvPr>
        </p:nvSpPr>
        <p:spPr>
          <a:xfrm>
            <a:off x="468312" y="692150"/>
            <a:ext cx="82296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5"/>
              </a:buClr>
              <a:buSzPts val="2400"/>
              <a:buFont typeface="Calibri"/>
              <a:buNone/>
            </a:pPr>
            <a:r>
              <a:rPr lang="en-US" sz="2400" b="1" i="0" u="none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Таможенное право как отрасль законодательства</a:t>
            </a:r>
            <a:endParaRPr/>
          </a:p>
        </p:txBody>
      </p:sp>
      <p:sp>
        <p:nvSpPr>
          <p:cNvPr id="159" name="Google Shape;159;p20"/>
          <p:cNvSpPr txBox="1">
            <a:spLocks noGrp="1"/>
          </p:cNvSpPr>
          <p:nvPr>
            <p:ph idx="1"/>
          </p:nvPr>
        </p:nvSpPr>
        <p:spPr>
          <a:xfrm>
            <a:off x="457200" y="1484312"/>
            <a:ext cx="8229600" cy="484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Таможенное право как </a:t>
            </a:r>
            <a:r>
              <a:rPr lang="en-US" sz="1800" b="1" i="0" u="none" strike="noStrike" cap="none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комплексная отрасль законодательства </a:t>
            </a: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совокупность нормативных правовых актов, регламентирующих общественные отношения, возникающие в области таможенного дела.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15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Предмет –  регулируемые и охраняемые законодательством о таможенном деле </a:t>
            </a:r>
            <a:r>
              <a:rPr lang="en-US" sz="1800" b="1" i="0" u="none" strike="noStrike" cap="none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общественные отношения, возникающие в процессе или по поводу перемещения товаров и транспортных средств через таможенную границу</a:t>
            </a:r>
            <a:r>
              <a:rPr lang="en-US" sz="1800" b="0" i="0" u="none" strike="noStrike" cap="none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1800" b="0" i="0" u="none" strike="noStrike" cap="none">
              <a:solidFill>
                <a:srgbClr val="0B539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15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Метод – обусловлен комплексной природой отрасли и </a:t>
            </a:r>
            <a:r>
              <a:rPr lang="en-US" sz="1800" b="1" i="0" u="none" strike="noStrike" cap="none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включает как императивные, так и диспозитивные </a:t>
            </a: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элементы.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15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Регулирование осуществляется с применением тарифного и нетарифного регулирования.</a:t>
            </a:r>
            <a:endParaRPr/>
          </a:p>
          <a:p>
            <a:pPr marL="273050" marR="0" lvl="0" indent="-164465" algn="l" rtl="0">
              <a:spcBef>
                <a:spcPts val="15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0"/>
          <p:cNvSpPr txBox="1"/>
          <p:nvPr/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61" name="Google Shape;161;p20"/>
          <p:cNvSpPr txBox="1"/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62" name="Google Shape;162;p20"/>
          <p:cNvSpPr txBox="1"/>
          <p:nvPr/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7" name="Управляющая кнопка: в конец 6">
            <a:hlinkClick r:id="" action="ppaction://hlinkshowjump?jump=lastslide" highlightClick="1"/>
            <a:hlinkHover r:id="" action="ppaction://hlinkshowjump?jump=nextslide"/>
          </p:cNvPr>
          <p:cNvSpPr/>
          <p:nvPr/>
        </p:nvSpPr>
        <p:spPr>
          <a:xfrm>
            <a:off x="7285221" y="6056026"/>
            <a:ext cx="824458" cy="46469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  <a:hlinkHover r:id="" action="ppaction://hlinkshowjump?jump=firstslide"/>
          </p:cNvPr>
          <p:cNvSpPr/>
          <p:nvPr/>
        </p:nvSpPr>
        <p:spPr>
          <a:xfrm>
            <a:off x="6385810" y="6056025"/>
            <a:ext cx="824459" cy="4946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в начало 8">
            <a:hlinkClick r:id="" action="ppaction://hlinkshowjump?jump=firstslide" highlightClick="1"/>
            <a:hlinkHover r:id="" action="ppaction://hlinkshowjump?jump=previousslide"/>
          </p:cNvPr>
          <p:cNvSpPr/>
          <p:nvPr/>
        </p:nvSpPr>
        <p:spPr>
          <a:xfrm>
            <a:off x="5516381" y="6056026"/>
            <a:ext cx="809469" cy="4796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"/>
          <p:cNvSpPr txBox="1">
            <a:spLocks noGrp="1"/>
          </p:cNvSpPr>
          <p:nvPr>
            <p:ph type="title"/>
          </p:nvPr>
        </p:nvSpPr>
        <p:spPr>
          <a:xfrm>
            <a:off x="457200" y="704850"/>
            <a:ext cx="8229600" cy="49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5"/>
              </a:buClr>
              <a:buSzPts val="2400"/>
              <a:buFont typeface="Calibri"/>
              <a:buNone/>
            </a:pPr>
            <a:r>
              <a:rPr lang="en-US" sz="2400" b="1" i="0" u="none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Система таможенного права</a:t>
            </a:r>
            <a:endParaRPr/>
          </a:p>
        </p:txBody>
      </p:sp>
      <p:sp>
        <p:nvSpPr>
          <p:cNvPr id="168" name="Google Shape;168;p21"/>
          <p:cNvSpPr txBox="1">
            <a:spLocks noGrp="1"/>
          </p:cNvSpPr>
          <p:nvPr>
            <p:ph idx="1"/>
          </p:nvPr>
        </p:nvSpPr>
        <p:spPr>
          <a:xfrm>
            <a:off x="395287" y="1412875"/>
            <a:ext cx="8229600" cy="484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None/>
            </a:pPr>
            <a:endParaRPr sz="26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Система права и система законодательства – не тождественные, но взаимосвязанные системы.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Элементы системы права объективно существуют лишь постольку, поскольку они содержатся в нормативных правовых актах или других источниках права.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Система права и система законодательства - два аспекта одной и той же сущности - права.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Они соотносятся между собой как содержание и форма.</a:t>
            </a:r>
            <a:endParaRPr/>
          </a:p>
        </p:txBody>
      </p:sp>
      <p:sp>
        <p:nvSpPr>
          <p:cNvPr id="169" name="Google Shape;169;p21"/>
          <p:cNvSpPr txBox="1"/>
          <p:nvPr/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70" name="Google Shape;170;p21"/>
          <p:cNvSpPr txBox="1"/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71" name="Google Shape;171;p21"/>
          <p:cNvSpPr txBox="1"/>
          <p:nvPr/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7" name="Управляющая кнопка: в конец 6">
            <a:hlinkClick r:id="" action="ppaction://hlinkshowjump?jump=lastslide" highlightClick="1"/>
            <a:hlinkHover r:id="" action="ppaction://hlinkshowjump?jump=nextslide"/>
          </p:cNvPr>
          <p:cNvSpPr/>
          <p:nvPr/>
        </p:nvSpPr>
        <p:spPr>
          <a:xfrm>
            <a:off x="7285221" y="6056026"/>
            <a:ext cx="824458" cy="46469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  <a:hlinkHover r:id="" action="ppaction://hlinkshowjump?jump=firstslide"/>
          </p:cNvPr>
          <p:cNvSpPr/>
          <p:nvPr/>
        </p:nvSpPr>
        <p:spPr>
          <a:xfrm>
            <a:off x="6385810" y="6056025"/>
            <a:ext cx="824459" cy="4946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в начало 8">
            <a:hlinkClick r:id="" action="ppaction://hlinkshowjump?jump=firstslide" highlightClick="1"/>
            <a:hlinkHover r:id="" action="ppaction://hlinkshowjump?jump=previousslide"/>
          </p:cNvPr>
          <p:cNvSpPr/>
          <p:nvPr/>
        </p:nvSpPr>
        <p:spPr>
          <a:xfrm>
            <a:off x="5516381" y="6056026"/>
            <a:ext cx="809469" cy="4796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2"/>
          <p:cNvSpPr txBox="1">
            <a:spLocks noGrp="1"/>
          </p:cNvSpPr>
          <p:nvPr>
            <p:ph type="title"/>
          </p:nvPr>
        </p:nvSpPr>
        <p:spPr>
          <a:xfrm>
            <a:off x="457200" y="704850"/>
            <a:ext cx="8229600" cy="49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5"/>
              </a:buClr>
              <a:buSzPts val="2400"/>
              <a:buFont typeface="Calibri"/>
              <a:buNone/>
            </a:pPr>
            <a:r>
              <a:rPr lang="en-US" sz="2400" b="1" i="0" u="none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Система таможенного права</a:t>
            </a:r>
            <a:endParaRPr/>
          </a:p>
        </p:txBody>
      </p:sp>
      <p:sp>
        <p:nvSpPr>
          <p:cNvPr id="177" name="Google Shape;177;p22"/>
          <p:cNvSpPr txBox="1">
            <a:spLocks noGrp="1"/>
          </p:cNvSpPr>
          <p:nvPr>
            <p:ph idx="1"/>
          </p:nvPr>
        </p:nvSpPr>
        <p:spPr>
          <a:xfrm>
            <a:off x="457200" y="1484312"/>
            <a:ext cx="8229600" cy="484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None/>
            </a:pPr>
            <a:r>
              <a:rPr lang="en-US" sz="26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Упорядоченная совокупность расположенных в определенной логической взаимосвязи норм, регулирующих отношения в области таможенного дела.</a:t>
            </a:r>
            <a:endParaRPr/>
          </a:p>
          <a:p>
            <a:pPr marL="273050" marR="0" lvl="0" indent="-116204" algn="l" rtl="0">
              <a:spcBef>
                <a:spcPts val="11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None/>
            </a:pPr>
            <a:endParaRPr sz="26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22"/>
          <p:cNvSpPr txBox="1"/>
          <p:nvPr/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pic>
        <p:nvPicPr>
          <p:cNvPr id="179" name="Google Shape;179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74787" y="2955925"/>
            <a:ext cx="6237287" cy="277495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22"/>
          <p:cNvSpPr txBox="1"/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81" name="Google Shape;181;p22"/>
          <p:cNvSpPr txBox="1"/>
          <p:nvPr/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8" name="Управляющая кнопка: в конец 7">
            <a:hlinkClick r:id="" action="ppaction://hlinkshowjump?jump=lastslide" highlightClick="1"/>
            <a:hlinkHover r:id="" action="ppaction://hlinkshowjump?jump=nextslide"/>
          </p:cNvPr>
          <p:cNvSpPr/>
          <p:nvPr/>
        </p:nvSpPr>
        <p:spPr>
          <a:xfrm>
            <a:off x="7285221" y="6056026"/>
            <a:ext cx="824458" cy="46469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омой 8">
            <a:hlinkClick r:id="" action="ppaction://hlinkshowjump?jump=firstslide" highlightClick="1"/>
            <a:hlinkHover r:id="" action="ppaction://hlinkshowjump?jump=firstslide"/>
          </p:cNvPr>
          <p:cNvSpPr/>
          <p:nvPr/>
        </p:nvSpPr>
        <p:spPr>
          <a:xfrm>
            <a:off x="6385810" y="6056025"/>
            <a:ext cx="824459" cy="4946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в начало 9">
            <a:hlinkClick r:id="" action="ppaction://hlinkshowjump?jump=firstslide" highlightClick="1"/>
            <a:hlinkHover r:id="" action="ppaction://hlinkshowjump?jump=previousslide"/>
          </p:cNvPr>
          <p:cNvSpPr/>
          <p:nvPr/>
        </p:nvSpPr>
        <p:spPr>
          <a:xfrm>
            <a:off x="5516381" y="6056026"/>
            <a:ext cx="809469" cy="4796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3"/>
          <p:cNvSpPr txBox="1">
            <a:spLocks noGrp="1"/>
          </p:cNvSpPr>
          <p:nvPr>
            <p:ph type="title"/>
          </p:nvPr>
        </p:nvSpPr>
        <p:spPr>
          <a:xfrm>
            <a:off x="395536" y="476672"/>
            <a:ext cx="8305800" cy="348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libri"/>
              <a:buNone/>
            </a:pPr>
            <a: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 i="0" u="none" strike="noStrike" cap="none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Связь таможенного права с другими отраслями права</a:t>
            </a:r>
            <a:endParaRPr/>
          </a:p>
        </p:txBody>
      </p:sp>
      <p:sp>
        <p:nvSpPr>
          <p:cNvPr id="187" name="Google Shape;187;p23"/>
          <p:cNvSpPr txBox="1"/>
          <p:nvPr/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graphicFrame>
        <p:nvGraphicFramePr>
          <p:cNvPr id="188" name="Google Shape;188;p23"/>
          <p:cNvGraphicFramePr/>
          <p:nvPr/>
        </p:nvGraphicFramePr>
        <p:xfrm>
          <a:off x="395287" y="981075"/>
          <a:ext cx="8147025" cy="5472075"/>
        </p:xfrm>
        <a:graphic>
          <a:graphicData uri="http://schemas.openxmlformats.org/drawingml/2006/table">
            <a:tbl>
              <a:tblPr>
                <a:noFill/>
                <a:tableStyleId>{F1ADC4E8-BBF9-442A-B899-73C3AD6E3932}</a:tableStyleId>
              </a:tblPr>
              <a:tblGrid>
                <a:gridCol w="2674925"/>
                <a:gridCol w="5472100"/>
              </a:tblGrid>
              <a:tr h="646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Конституционное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 b="0" i="0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право</a:t>
                      </a:r>
                      <a:endParaRPr dirty="0"/>
                    </a:p>
                  </a:txBody>
                  <a:tcPr marL="91450" marR="91450" marT="45700" marB="45700">
                    <a:lnT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Фундамент таможенно-правового регулирования (предметы ведения и др.)</a:t>
                      </a:r>
                      <a:endParaRPr/>
                    </a:p>
                  </a:txBody>
                  <a:tcPr marL="91450" marR="91450" marT="45700" marB="45700">
                    <a:lnT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88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Административное право</a:t>
                      </a:r>
                      <a:endParaRPr/>
                    </a:p>
                  </a:txBody>
                  <a:tcPr marL="91450" marR="91450" marT="45700" marB="45700">
                    <a:lnT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chemeClr val="accent1">
                        <a:alpha val="1960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Императивный метод регулирования, структура таможенных органов, административные правонарушения</a:t>
                      </a:r>
                      <a:endParaRPr/>
                    </a:p>
                  </a:txBody>
                  <a:tcPr marL="91450" marR="91450" marT="45700" marB="45700">
                    <a:lnT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chemeClr val="accent1">
                        <a:alpha val="19607"/>
                      </a:schemeClr>
                    </a:solidFill>
                  </a:tcPr>
                </a:tc>
              </a:tr>
              <a:tr h="803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Финансовое право</a:t>
                      </a:r>
                      <a:endParaRPr/>
                    </a:p>
                  </a:txBody>
                  <a:tcPr marL="91450" marR="91450" marT="45700" marB="457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Доходы от внешнеторговой деятельности – существенный источник пополнения казны Российской Федерации</a:t>
                      </a:r>
                      <a:endParaRPr/>
                    </a:p>
                  </a:txBody>
                  <a:tcPr marL="91450" marR="91450" marT="45700" marB="45700" anchor="ctr"/>
                </a:tc>
              </a:tr>
              <a:tr h="835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Уголовное и уголовно-процессуальное право</a:t>
                      </a:r>
                      <a:endParaRPr/>
                    </a:p>
                  </a:txBody>
                  <a:tcPr marL="91450" marR="91450" marT="45700" marB="45700" anchor="ctr">
                    <a:solidFill>
                      <a:schemeClr val="accent1">
                        <a:alpha val="1960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Преступления в таможенной сфере, предварительное расследование сотрудниками таможенных органов по данным видам преступлений</a:t>
                      </a:r>
                      <a:endParaRPr/>
                    </a:p>
                  </a:txBody>
                  <a:tcPr marL="91450" marR="91450" marT="45700" marB="45700" anchor="ctr">
                    <a:solidFill>
                      <a:schemeClr val="accent1">
                        <a:alpha val="19607"/>
                      </a:schemeClr>
                    </a:solidFill>
                  </a:tcPr>
                </a:tc>
              </a:tr>
              <a:tr h="928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Гражданское право</a:t>
                      </a:r>
                      <a:endParaRPr/>
                    </a:p>
                  </a:txBody>
                  <a:tcPr marL="91450" marR="91450" marT="45700" marB="4570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Внешнеторговый контракт, право распоряжения, сторона сделки, способы обеспечения </a:t>
                      </a:r>
                      <a:endParaRPr/>
                    </a:p>
                  </a:txBody>
                  <a:tcPr marL="91450" marR="91450" marT="45700" marB="45700" anchor="ctr"/>
                </a:tc>
              </a:tr>
              <a:tr h="1082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Гражданский и арбитражный процесс</a:t>
                      </a:r>
                      <a:endParaRPr/>
                    </a:p>
                  </a:txBody>
                  <a:tcPr marL="91450" marR="91450" marT="45700" marB="45700" anchor="ctr">
                    <a:solidFill>
                      <a:schemeClr val="accent1">
                        <a:alpha val="1960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Оспаривание решений таможенных органов, привлечение к административной ответственности судами по некоторым составам, взыскание таможенных платежей в судебном порядке</a:t>
                      </a:r>
                      <a:endParaRPr/>
                    </a:p>
                  </a:txBody>
                  <a:tcPr marL="91450" marR="91450" marT="45700" marB="45700" anchor="ctr">
                    <a:solidFill>
                      <a:schemeClr val="accent1">
                        <a:alpha val="19607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Международное право (публичное и частное)</a:t>
                      </a:r>
                      <a:endParaRPr/>
                    </a:p>
                  </a:txBody>
                  <a:tcPr marL="91450" marR="91450" marT="45700" marB="45700" anchor="ctr">
                    <a:lnB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en-US" sz="1600" b="0" i="0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Евразийский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 b="0" i="0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экономический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 b="0" i="0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союз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</a:t>
                      </a:r>
                      <a:r>
                        <a:rPr lang="en-US" sz="1600" b="0" i="0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нормы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ВТО, </a:t>
                      </a:r>
                      <a:r>
                        <a:rPr lang="en-US" sz="1600" b="0" i="0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международный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 b="0" i="0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коммерческий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 b="0" i="0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контракт</a:t>
                      </a:r>
                      <a:endParaRPr dirty="0"/>
                    </a:p>
                  </a:txBody>
                  <a:tcPr marL="91450" marR="91450" marT="45700" marB="45700" anchor="ctr">
                    <a:lnB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89" name="Google Shape;189;p23"/>
          <p:cNvSpPr txBox="1"/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90" name="Google Shape;190;p23"/>
          <p:cNvSpPr txBox="1"/>
          <p:nvPr/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7" name="Управляющая кнопка: в конец 6">
            <a:hlinkClick r:id="" action="ppaction://hlinkshowjump?jump=lastslide" highlightClick="1"/>
            <a:hlinkHover r:id="" action="ppaction://hlinkshowjump?jump=nextslide"/>
          </p:cNvPr>
          <p:cNvSpPr/>
          <p:nvPr/>
        </p:nvSpPr>
        <p:spPr>
          <a:xfrm>
            <a:off x="7285221" y="6056026"/>
            <a:ext cx="824458" cy="46469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  <a:hlinkHover r:id="" action="ppaction://hlinkshowjump?jump=firstslide"/>
          </p:cNvPr>
          <p:cNvSpPr/>
          <p:nvPr/>
        </p:nvSpPr>
        <p:spPr>
          <a:xfrm>
            <a:off x="6385810" y="6056025"/>
            <a:ext cx="824459" cy="4946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в начало 8">
            <a:hlinkClick r:id="" action="ppaction://hlinkshowjump?jump=firstslide" highlightClick="1"/>
            <a:hlinkHover r:id="" action="ppaction://hlinkshowjump?jump=previousslide"/>
          </p:cNvPr>
          <p:cNvSpPr/>
          <p:nvPr/>
        </p:nvSpPr>
        <p:spPr>
          <a:xfrm>
            <a:off x="5516381" y="6056026"/>
            <a:ext cx="809469" cy="4796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4"/>
          <p:cNvSpPr txBox="1">
            <a:spLocks noGrp="1"/>
          </p:cNvSpPr>
          <p:nvPr>
            <p:ph type="title"/>
          </p:nvPr>
        </p:nvSpPr>
        <p:spPr>
          <a:xfrm>
            <a:off x="468312" y="620712"/>
            <a:ext cx="8229600" cy="49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5"/>
              </a:buClr>
              <a:buSzPts val="2400"/>
              <a:buFont typeface="Calibri"/>
              <a:buNone/>
            </a:pPr>
            <a:r>
              <a:rPr lang="en-US" sz="2400" b="1" i="0" u="none">
                <a:solidFill>
                  <a:srgbClr val="0B5395"/>
                </a:solidFill>
                <a:latin typeface="Calibri"/>
                <a:ea typeface="Calibri"/>
                <a:cs typeface="Calibri"/>
                <a:sym typeface="Calibri"/>
              </a:rPr>
              <a:t>Таможенное право как наука и учебная дисциплина</a:t>
            </a:r>
            <a:endParaRPr/>
          </a:p>
        </p:txBody>
      </p:sp>
      <p:sp>
        <p:nvSpPr>
          <p:cNvPr id="196" name="Google Shape;196;p24"/>
          <p:cNvSpPr txBox="1">
            <a:spLocks noGrp="1"/>
          </p:cNvSpPr>
          <p:nvPr>
            <p:ph idx="1"/>
          </p:nvPr>
        </p:nvSpPr>
        <p:spPr>
          <a:xfrm>
            <a:off x="457200" y="1341437"/>
            <a:ext cx="8229600" cy="4983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НАУКА:</a:t>
            </a:r>
            <a:endParaRPr/>
          </a:p>
          <a:p>
            <a:pPr marL="0" marR="0" lvl="0" indent="-10858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Char char="•"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Отраслевая юридическая наука (</a:t>
            </a:r>
            <a:r>
              <a:rPr lang="en-US" sz="1800" b="0" i="1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исторически сложившаяся и непрерывно развивающаяся система знаний о предмете</a:t>
            </a: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?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или</a:t>
            </a:r>
            <a:endParaRPr/>
          </a:p>
          <a:p>
            <a:pPr marL="0" marR="0" lvl="0" indent="-10858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Char char="•"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Раздел административного права?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УЧЕБНАЯ ДИСЦИПЛИНА:</a:t>
            </a:r>
            <a:endParaRPr/>
          </a:p>
          <a:p>
            <a:pPr marL="0" marR="0" lvl="0" indent="-10858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Char char="•"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это отрасль знаний, которая преподается или исследуется в высших учебных заведениях. То же, что учебный предмет. 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Курс, по которому в соответствии с программой и учебным планом ведется подготовка учащихся в рамках профиля учебного заведения и избранной ими специальности.  </a:t>
            </a:r>
            <a:endParaRPr/>
          </a:p>
          <a:p>
            <a:pPr marL="273050" marR="0" lvl="0" indent="-164465" algn="l" rtl="0"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1710"/>
              <a:buFont typeface="Noto Sans Symbols"/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24"/>
          <p:cNvSpPr txBox="1"/>
          <p:nvPr/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98" name="Google Shape;198;p24"/>
          <p:cNvSpPr txBox="1"/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99" name="Google Shape;199;p24"/>
          <p:cNvSpPr txBox="1"/>
          <p:nvPr/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5C75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7" name="Управляющая кнопка: в конец 6">
            <a:hlinkClick r:id="" action="ppaction://hlinkshowjump?jump=lastslide" highlightClick="1"/>
            <a:hlinkHover r:id="" action="ppaction://hlinkshowjump?jump=nextslide"/>
          </p:cNvPr>
          <p:cNvSpPr/>
          <p:nvPr/>
        </p:nvSpPr>
        <p:spPr>
          <a:xfrm>
            <a:off x="7285221" y="6056026"/>
            <a:ext cx="824458" cy="464696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  <a:hlinkHover r:id="" action="ppaction://hlinkshowjump?jump=firstslide"/>
          </p:cNvPr>
          <p:cNvSpPr/>
          <p:nvPr/>
        </p:nvSpPr>
        <p:spPr>
          <a:xfrm>
            <a:off x="6385810" y="6056025"/>
            <a:ext cx="824459" cy="4946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в начало 8">
            <a:hlinkClick r:id="" action="ppaction://hlinkshowjump?jump=firstslide" highlightClick="1"/>
            <a:hlinkHover r:id="" action="ppaction://hlinkshowjump?jump=previousslide"/>
          </p:cNvPr>
          <p:cNvSpPr/>
          <p:nvPr/>
        </p:nvSpPr>
        <p:spPr>
          <a:xfrm>
            <a:off x="5516381" y="6056026"/>
            <a:ext cx="809469" cy="47968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3_Flow">
  <a:themeElements>
    <a:clrScheme name="Flow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спект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1443</Words>
  <Application>Microsoft Office PowerPoint</Application>
  <PresentationFormat>Экран (4:3)</PresentationFormat>
  <Paragraphs>89</Paragraphs>
  <Slides>15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3_Flow</vt:lpstr>
      <vt:lpstr>Аспект</vt:lpstr>
      <vt:lpstr>1_Аспект</vt:lpstr>
      <vt:lpstr>Таможенное право</vt:lpstr>
      <vt:lpstr>                  План </vt:lpstr>
      <vt:lpstr>Таможенное право и таможенное дело</vt:lpstr>
      <vt:lpstr>Таможенное право и таможенное дело</vt:lpstr>
      <vt:lpstr>Таможенное право как отрасль законодательства</vt:lpstr>
      <vt:lpstr>Система таможенного права</vt:lpstr>
      <vt:lpstr>Система таможенного права</vt:lpstr>
      <vt:lpstr>          Связь таможенного права с другими отраслями права</vt:lpstr>
      <vt:lpstr>Таможенное право как наука и учебная дисциплина</vt:lpstr>
      <vt:lpstr>История таможенного дела в России</vt:lpstr>
      <vt:lpstr>История таможенного дела в России</vt:lpstr>
      <vt:lpstr>История таможенного дела в России</vt:lpstr>
      <vt:lpstr>История таможенного дела в России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Таможенное право</dc:title>
  <cp:lastModifiedBy>User</cp:lastModifiedBy>
  <cp:revision>11</cp:revision>
  <dcterms:modified xsi:type="dcterms:W3CDTF">2021-09-05T09:28:35Z</dcterms:modified>
</cp:coreProperties>
</file>