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3"/>
  </p:notesMasterIdLst>
  <p:sldIdLst>
    <p:sldId id="256" r:id="rId2"/>
    <p:sldId id="259" r:id="rId3"/>
    <p:sldId id="257" r:id="rId4"/>
    <p:sldId id="275" r:id="rId5"/>
    <p:sldId id="258" r:id="rId6"/>
    <p:sldId id="277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8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9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421EB-C2A3-4F33-815F-B44C4F64D49F}" type="datetimeFigureOut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3D170-D1E0-4138-BE28-36CDC08CE73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4565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3D170-D1E0-4138-BE28-36CDC08CE732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499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0F58A-7854-44BD-A3BA-D477AD47A544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BF23-E09B-4B3E-948A-933B49A441D6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BF8-3FD2-4DEC-92DE-E07987922746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A1B9-39D6-44AB-B95E-6B91CFE8EB04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A444-070C-45EE-8C1B-F69AED4949EB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7BC4-DF48-4E3C-BDF6-602EE959CB7A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9465-7690-4BB9-8CE7-C2344032FFCC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64A5-F8F8-439A-9511-15F751CB726E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7CE3-FCDA-4ACF-A7B4-47178AB0E31C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224C-E431-4B21-8D18-073B27038BBE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D3FFC-641A-4F7C-A6B8-0B2CC40FBE4D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A80F44-40CE-4337-BEF3-95A901E7E9A8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3789040"/>
            <a:ext cx="5637010" cy="882119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№2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 Мономерные и олигомерные ферменты»</a:t>
            </a: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16632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молекулярной  биологии</a:t>
            </a:r>
            <a:r>
              <a:rPr lang="ru-RU" sz="20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12160" y="5301208"/>
            <a:ext cx="2880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доцент Науменко О. А.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84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Надмолекулярные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белков-ферментов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124744"/>
            <a:ext cx="8136904" cy="561662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Примером мультиферметного комплекса служит пируватдегидрогеназный комплекс.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Пируватдегидрогеназный комплекс превращает пируват 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ацетил-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ускоряет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реакцию окислительного декарбоксилирования пировиноградной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кислоты 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трех видов ферментов и использует 5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коферментов, а так же связывает гликолиз и цикл Кребса. </a:t>
            </a:r>
          </a:p>
          <a:p>
            <a:pPr marL="4572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://murzim.ru/uploads/posts/2012-02/1328839309_image008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284984"/>
            <a:ext cx="6552728" cy="3096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2015716" y="6356032"/>
            <a:ext cx="504056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Пируватдегидрогеназный комплекс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775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0571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Надмолекулярные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белков-ферментов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124744"/>
            <a:ext cx="8064896" cy="51845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Мультиферментные конъюгаты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комплексы, в которых различные ферменты связаны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единую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полипептидную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цепь ковалентными связями. Катализируют последовательные реакции в каждой субъединице. Имеется активный домен и в каждом домене есть свой активный центр.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ковалентных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связей МФКо является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стабильным, чем мультиферментные комплексы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>
            <a:off x="5796136" y="3717032"/>
            <a:ext cx="2664296" cy="2304256"/>
          </a:xfrm>
          <a:custGeom>
            <a:avLst/>
            <a:gdLst/>
            <a:ahLst/>
            <a:cxnLst>
              <a:cxn ang="0">
                <a:pos x="1042" y="793"/>
              </a:cxn>
              <a:cxn ang="0">
                <a:pos x="997" y="613"/>
              </a:cxn>
              <a:cxn ang="0">
                <a:pos x="967" y="73"/>
              </a:cxn>
              <a:cxn ang="0">
                <a:pos x="1147" y="28"/>
              </a:cxn>
              <a:cxn ang="0">
                <a:pos x="1282" y="133"/>
              </a:cxn>
              <a:cxn ang="0">
                <a:pos x="1387" y="373"/>
              </a:cxn>
              <a:cxn ang="0">
                <a:pos x="1372" y="838"/>
              </a:cxn>
              <a:cxn ang="0">
                <a:pos x="1537" y="493"/>
              </a:cxn>
              <a:cxn ang="0">
                <a:pos x="1762" y="88"/>
              </a:cxn>
              <a:cxn ang="0">
                <a:pos x="1942" y="298"/>
              </a:cxn>
              <a:cxn ang="0">
                <a:pos x="1852" y="808"/>
              </a:cxn>
              <a:cxn ang="0">
                <a:pos x="1507" y="973"/>
              </a:cxn>
              <a:cxn ang="0">
                <a:pos x="1972" y="823"/>
              </a:cxn>
              <a:cxn ang="0">
                <a:pos x="2452" y="1093"/>
              </a:cxn>
              <a:cxn ang="0">
                <a:pos x="2092" y="1273"/>
              </a:cxn>
              <a:cxn ang="0">
                <a:pos x="1837" y="1348"/>
              </a:cxn>
              <a:cxn ang="0">
                <a:pos x="1612" y="1363"/>
              </a:cxn>
              <a:cxn ang="0">
                <a:pos x="1657" y="1363"/>
              </a:cxn>
              <a:cxn ang="0">
                <a:pos x="1972" y="1558"/>
              </a:cxn>
              <a:cxn ang="0">
                <a:pos x="2242" y="1858"/>
              </a:cxn>
              <a:cxn ang="0">
                <a:pos x="2062" y="1948"/>
              </a:cxn>
              <a:cxn ang="0">
                <a:pos x="1732" y="1933"/>
              </a:cxn>
              <a:cxn ang="0">
                <a:pos x="1507" y="1708"/>
              </a:cxn>
              <a:cxn ang="0">
                <a:pos x="1342" y="1573"/>
              </a:cxn>
              <a:cxn ang="0">
                <a:pos x="1402" y="1633"/>
              </a:cxn>
              <a:cxn ang="0">
                <a:pos x="1537" y="2128"/>
              </a:cxn>
              <a:cxn ang="0">
                <a:pos x="1522" y="2278"/>
              </a:cxn>
              <a:cxn ang="0">
                <a:pos x="1357" y="2338"/>
              </a:cxn>
              <a:cxn ang="0">
                <a:pos x="1027" y="2023"/>
              </a:cxn>
              <a:cxn ang="0">
                <a:pos x="1012" y="1813"/>
              </a:cxn>
              <a:cxn ang="0">
                <a:pos x="1072" y="1543"/>
              </a:cxn>
              <a:cxn ang="0">
                <a:pos x="847" y="1888"/>
              </a:cxn>
              <a:cxn ang="0">
                <a:pos x="607" y="2143"/>
              </a:cxn>
              <a:cxn ang="0">
                <a:pos x="457" y="2068"/>
              </a:cxn>
              <a:cxn ang="0">
                <a:pos x="352" y="1858"/>
              </a:cxn>
              <a:cxn ang="0">
                <a:pos x="592" y="1483"/>
              </a:cxn>
              <a:cxn ang="0">
                <a:pos x="982" y="1303"/>
              </a:cxn>
              <a:cxn ang="0">
                <a:pos x="682" y="1243"/>
              </a:cxn>
              <a:cxn ang="0">
                <a:pos x="337" y="1423"/>
              </a:cxn>
              <a:cxn ang="0">
                <a:pos x="97" y="1003"/>
              </a:cxn>
              <a:cxn ang="0">
                <a:pos x="217" y="928"/>
              </a:cxn>
              <a:cxn ang="0">
                <a:pos x="532" y="898"/>
              </a:cxn>
              <a:cxn ang="0">
                <a:pos x="952" y="1078"/>
              </a:cxn>
              <a:cxn ang="0">
                <a:pos x="757" y="1003"/>
              </a:cxn>
              <a:cxn ang="0">
                <a:pos x="397" y="778"/>
              </a:cxn>
              <a:cxn ang="0">
                <a:pos x="457" y="418"/>
              </a:cxn>
              <a:cxn ang="0">
                <a:pos x="742" y="448"/>
              </a:cxn>
              <a:cxn ang="0">
                <a:pos x="967" y="703"/>
              </a:cxn>
              <a:cxn ang="0">
                <a:pos x="1117" y="823"/>
              </a:cxn>
            </a:cxnLst>
            <a:rect l="0" t="0" r="r" b="b"/>
            <a:pathLst>
              <a:path w="2452" h="2360">
                <a:moveTo>
                  <a:pt x="1117" y="898"/>
                </a:moveTo>
                <a:cubicBezTo>
                  <a:pt x="1102" y="893"/>
                  <a:pt x="1081" y="896"/>
                  <a:pt x="1072" y="883"/>
                </a:cubicBezTo>
                <a:cubicBezTo>
                  <a:pt x="1054" y="857"/>
                  <a:pt x="1042" y="793"/>
                  <a:pt x="1042" y="793"/>
                </a:cubicBezTo>
                <a:cubicBezTo>
                  <a:pt x="1047" y="778"/>
                  <a:pt x="1057" y="764"/>
                  <a:pt x="1057" y="748"/>
                </a:cubicBezTo>
                <a:cubicBezTo>
                  <a:pt x="1057" y="710"/>
                  <a:pt x="1027" y="688"/>
                  <a:pt x="1012" y="658"/>
                </a:cubicBezTo>
                <a:cubicBezTo>
                  <a:pt x="1005" y="644"/>
                  <a:pt x="1007" y="625"/>
                  <a:pt x="997" y="613"/>
                </a:cubicBezTo>
                <a:cubicBezTo>
                  <a:pt x="986" y="599"/>
                  <a:pt x="967" y="593"/>
                  <a:pt x="952" y="583"/>
                </a:cubicBezTo>
                <a:cubicBezTo>
                  <a:pt x="936" y="534"/>
                  <a:pt x="908" y="497"/>
                  <a:pt x="892" y="448"/>
                </a:cubicBezTo>
                <a:cubicBezTo>
                  <a:pt x="933" y="326"/>
                  <a:pt x="926" y="197"/>
                  <a:pt x="967" y="73"/>
                </a:cubicBezTo>
                <a:cubicBezTo>
                  <a:pt x="972" y="58"/>
                  <a:pt x="998" y="65"/>
                  <a:pt x="1012" y="58"/>
                </a:cubicBezTo>
                <a:cubicBezTo>
                  <a:pt x="1128" y="0"/>
                  <a:pt x="989" y="51"/>
                  <a:pt x="1102" y="13"/>
                </a:cubicBezTo>
                <a:cubicBezTo>
                  <a:pt x="1117" y="18"/>
                  <a:pt x="1135" y="18"/>
                  <a:pt x="1147" y="28"/>
                </a:cubicBezTo>
                <a:cubicBezTo>
                  <a:pt x="1161" y="39"/>
                  <a:pt x="1161" y="65"/>
                  <a:pt x="1177" y="73"/>
                </a:cubicBezTo>
                <a:cubicBezTo>
                  <a:pt x="1204" y="87"/>
                  <a:pt x="1237" y="83"/>
                  <a:pt x="1267" y="88"/>
                </a:cubicBezTo>
                <a:cubicBezTo>
                  <a:pt x="1272" y="103"/>
                  <a:pt x="1272" y="121"/>
                  <a:pt x="1282" y="133"/>
                </a:cubicBezTo>
                <a:cubicBezTo>
                  <a:pt x="1293" y="147"/>
                  <a:pt x="1323" y="145"/>
                  <a:pt x="1327" y="163"/>
                </a:cubicBezTo>
                <a:cubicBezTo>
                  <a:pt x="1344" y="236"/>
                  <a:pt x="1337" y="313"/>
                  <a:pt x="1342" y="388"/>
                </a:cubicBezTo>
                <a:cubicBezTo>
                  <a:pt x="1357" y="383"/>
                  <a:pt x="1372" y="367"/>
                  <a:pt x="1387" y="373"/>
                </a:cubicBezTo>
                <a:cubicBezTo>
                  <a:pt x="1442" y="395"/>
                  <a:pt x="1406" y="482"/>
                  <a:pt x="1402" y="508"/>
                </a:cubicBezTo>
                <a:cubicBezTo>
                  <a:pt x="1431" y="595"/>
                  <a:pt x="1413" y="511"/>
                  <a:pt x="1402" y="598"/>
                </a:cubicBezTo>
                <a:cubicBezTo>
                  <a:pt x="1370" y="857"/>
                  <a:pt x="1412" y="719"/>
                  <a:pt x="1372" y="838"/>
                </a:cubicBezTo>
                <a:cubicBezTo>
                  <a:pt x="1399" y="919"/>
                  <a:pt x="1371" y="875"/>
                  <a:pt x="1417" y="838"/>
                </a:cubicBezTo>
                <a:cubicBezTo>
                  <a:pt x="1429" y="828"/>
                  <a:pt x="1447" y="828"/>
                  <a:pt x="1462" y="823"/>
                </a:cubicBezTo>
                <a:cubicBezTo>
                  <a:pt x="1474" y="640"/>
                  <a:pt x="1448" y="611"/>
                  <a:pt x="1537" y="493"/>
                </a:cubicBezTo>
                <a:cubicBezTo>
                  <a:pt x="1578" y="369"/>
                  <a:pt x="1525" y="241"/>
                  <a:pt x="1642" y="163"/>
                </a:cubicBezTo>
                <a:cubicBezTo>
                  <a:pt x="1652" y="148"/>
                  <a:pt x="1657" y="128"/>
                  <a:pt x="1672" y="118"/>
                </a:cubicBezTo>
                <a:cubicBezTo>
                  <a:pt x="1699" y="101"/>
                  <a:pt x="1762" y="88"/>
                  <a:pt x="1762" y="88"/>
                </a:cubicBezTo>
                <a:cubicBezTo>
                  <a:pt x="1904" y="116"/>
                  <a:pt x="1790" y="69"/>
                  <a:pt x="1852" y="223"/>
                </a:cubicBezTo>
                <a:cubicBezTo>
                  <a:pt x="1859" y="240"/>
                  <a:pt x="1883" y="241"/>
                  <a:pt x="1897" y="253"/>
                </a:cubicBezTo>
                <a:cubicBezTo>
                  <a:pt x="1913" y="267"/>
                  <a:pt x="1927" y="283"/>
                  <a:pt x="1942" y="298"/>
                </a:cubicBezTo>
                <a:cubicBezTo>
                  <a:pt x="1963" y="361"/>
                  <a:pt x="1946" y="415"/>
                  <a:pt x="1927" y="478"/>
                </a:cubicBezTo>
                <a:cubicBezTo>
                  <a:pt x="1918" y="508"/>
                  <a:pt x="1897" y="568"/>
                  <a:pt x="1897" y="568"/>
                </a:cubicBezTo>
                <a:cubicBezTo>
                  <a:pt x="1879" y="749"/>
                  <a:pt x="1898" y="670"/>
                  <a:pt x="1852" y="808"/>
                </a:cubicBezTo>
                <a:cubicBezTo>
                  <a:pt x="1846" y="825"/>
                  <a:pt x="1821" y="826"/>
                  <a:pt x="1807" y="838"/>
                </a:cubicBezTo>
                <a:cubicBezTo>
                  <a:pt x="1767" y="872"/>
                  <a:pt x="1765" y="892"/>
                  <a:pt x="1717" y="913"/>
                </a:cubicBezTo>
                <a:cubicBezTo>
                  <a:pt x="1650" y="943"/>
                  <a:pt x="1578" y="959"/>
                  <a:pt x="1507" y="973"/>
                </a:cubicBezTo>
                <a:cubicBezTo>
                  <a:pt x="1550" y="979"/>
                  <a:pt x="1674" y="1007"/>
                  <a:pt x="1717" y="973"/>
                </a:cubicBezTo>
                <a:cubicBezTo>
                  <a:pt x="1742" y="954"/>
                  <a:pt x="1716" y="889"/>
                  <a:pt x="1747" y="883"/>
                </a:cubicBezTo>
                <a:cubicBezTo>
                  <a:pt x="1824" y="868"/>
                  <a:pt x="1896" y="842"/>
                  <a:pt x="1972" y="823"/>
                </a:cubicBezTo>
                <a:cubicBezTo>
                  <a:pt x="2047" y="773"/>
                  <a:pt x="2111" y="776"/>
                  <a:pt x="2197" y="793"/>
                </a:cubicBezTo>
                <a:cubicBezTo>
                  <a:pt x="2264" y="838"/>
                  <a:pt x="2339" y="838"/>
                  <a:pt x="2407" y="883"/>
                </a:cubicBezTo>
                <a:cubicBezTo>
                  <a:pt x="2430" y="952"/>
                  <a:pt x="2429" y="1024"/>
                  <a:pt x="2452" y="1093"/>
                </a:cubicBezTo>
                <a:cubicBezTo>
                  <a:pt x="2403" y="1241"/>
                  <a:pt x="2326" y="1240"/>
                  <a:pt x="2197" y="1258"/>
                </a:cubicBezTo>
                <a:cubicBezTo>
                  <a:pt x="2182" y="1268"/>
                  <a:pt x="2170" y="1285"/>
                  <a:pt x="2152" y="1288"/>
                </a:cubicBezTo>
                <a:cubicBezTo>
                  <a:pt x="2132" y="1291"/>
                  <a:pt x="2111" y="1265"/>
                  <a:pt x="2092" y="1273"/>
                </a:cubicBezTo>
                <a:cubicBezTo>
                  <a:pt x="2077" y="1279"/>
                  <a:pt x="2086" y="1305"/>
                  <a:pt x="2077" y="1318"/>
                </a:cubicBezTo>
                <a:cubicBezTo>
                  <a:pt x="2045" y="1366"/>
                  <a:pt x="2034" y="1362"/>
                  <a:pt x="1987" y="1378"/>
                </a:cubicBezTo>
                <a:cubicBezTo>
                  <a:pt x="1937" y="1368"/>
                  <a:pt x="1885" y="1332"/>
                  <a:pt x="1837" y="1348"/>
                </a:cubicBezTo>
                <a:cubicBezTo>
                  <a:pt x="1807" y="1358"/>
                  <a:pt x="1777" y="1368"/>
                  <a:pt x="1747" y="1378"/>
                </a:cubicBezTo>
                <a:cubicBezTo>
                  <a:pt x="1732" y="1383"/>
                  <a:pt x="1702" y="1393"/>
                  <a:pt x="1702" y="1393"/>
                </a:cubicBezTo>
                <a:cubicBezTo>
                  <a:pt x="1672" y="1383"/>
                  <a:pt x="1622" y="1393"/>
                  <a:pt x="1612" y="1363"/>
                </a:cubicBezTo>
                <a:cubicBezTo>
                  <a:pt x="1607" y="1348"/>
                  <a:pt x="1607" y="1330"/>
                  <a:pt x="1597" y="1318"/>
                </a:cubicBezTo>
                <a:cubicBezTo>
                  <a:pt x="1576" y="1292"/>
                  <a:pt x="1502" y="1271"/>
                  <a:pt x="1597" y="1303"/>
                </a:cubicBezTo>
                <a:cubicBezTo>
                  <a:pt x="1637" y="1423"/>
                  <a:pt x="1577" y="1283"/>
                  <a:pt x="1657" y="1363"/>
                </a:cubicBezTo>
                <a:cubicBezTo>
                  <a:pt x="1668" y="1374"/>
                  <a:pt x="1661" y="1397"/>
                  <a:pt x="1672" y="1408"/>
                </a:cubicBezTo>
                <a:cubicBezTo>
                  <a:pt x="1689" y="1425"/>
                  <a:pt x="1817" y="1437"/>
                  <a:pt x="1822" y="1438"/>
                </a:cubicBezTo>
                <a:cubicBezTo>
                  <a:pt x="1946" y="1479"/>
                  <a:pt x="1894" y="1442"/>
                  <a:pt x="1972" y="1558"/>
                </a:cubicBezTo>
                <a:cubicBezTo>
                  <a:pt x="1976" y="1564"/>
                  <a:pt x="2062" y="1584"/>
                  <a:pt x="2077" y="1588"/>
                </a:cubicBezTo>
                <a:cubicBezTo>
                  <a:pt x="2127" y="1663"/>
                  <a:pt x="2172" y="1662"/>
                  <a:pt x="2242" y="1708"/>
                </a:cubicBezTo>
                <a:cubicBezTo>
                  <a:pt x="2261" y="1766"/>
                  <a:pt x="2275" y="1784"/>
                  <a:pt x="2242" y="1858"/>
                </a:cubicBezTo>
                <a:cubicBezTo>
                  <a:pt x="2235" y="1874"/>
                  <a:pt x="2213" y="1881"/>
                  <a:pt x="2197" y="1888"/>
                </a:cubicBezTo>
                <a:cubicBezTo>
                  <a:pt x="2168" y="1901"/>
                  <a:pt x="2137" y="1908"/>
                  <a:pt x="2107" y="1918"/>
                </a:cubicBezTo>
                <a:cubicBezTo>
                  <a:pt x="2090" y="1924"/>
                  <a:pt x="2079" y="1942"/>
                  <a:pt x="2062" y="1948"/>
                </a:cubicBezTo>
                <a:cubicBezTo>
                  <a:pt x="2018" y="1963"/>
                  <a:pt x="1971" y="1963"/>
                  <a:pt x="1927" y="1978"/>
                </a:cubicBezTo>
                <a:cubicBezTo>
                  <a:pt x="1877" y="1973"/>
                  <a:pt x="1826" y="1974"/>
                  <a:pt x="1777" y="1963"/>
                </a:cubicBezTo>
                <a:cubicBezTo>
                  <a:pt x="1759" y="1959"/>
                  <a:pt x="1749" y="1939"/>
                  <a:pt x="1732" y="1933"/>
                </a:cubicBezTo>
                <a:cubicBezTo>
                  <a:pt x="1703" y="1923"/>
                  <a:pt x="1672" y="1923"/>
                  <a:pt x="1642" y="1918"/>
                </a:cubicBezTo>
                <a:cubicBezTo>
                  <a:pt x="1620" y="1851"/>
                  <a:pt x="1602" y="1850"/>
                  <a:pt x="1537" y="1828"/>
                </a:cubicBezTo>
                <a:cubicBezTo>
                  <a:pt x="1524" y="1789"/>
                  <a:pt x="1532" y="1741"/>
                  <a:pt x="1507" y="1708"/>
                </a:cubicBezTo>
                <a:cubicBezTo>
                  <a:pt x="1485" y="1680"/>
                  <a:pt x="1447" y="1668"/>
                  <a:pt x="1417" y="1648"/>
                </a:cubicBezTo>
                <a:cubicBezTo>
                  <a:pt x="1402" y="1638"/>
                  <a:pt x="1372" y="1618"/>
                  <a:pt x="1372" y="1618"/>
                </a:cubicBezTo>
                <a:cubicBezTo>
                  <a:pt x="1362" y="1603"/>
                  <a:pt x="1345" y="1591"/>
                  <a:pt x="1342" y="1573"/>
                </a:cubicBezTo>
                <a:cubicBezTo>
                  <a:pt x="1339" y="1553"/>
                  <a:pt x="1339" y="1504"/>
                  <a:pt x="1357" y="1513"/>
                </a:cubicBezTo>
                <a:cubicBezTo>
                  <a:pt x="1380" y="1524"/>
                  <a:pt x="1363" y="1564"/>
                  <a:pt x="1372" y="1588"/>
                </a:cubicBezTo>
                <a:cubicBezTo>
                  <a:pt x="1378" y="1605"/>
                  <a:pt x="1392" y="1618"/>
                  <a:pt x="1402" y="1633"/>
                </a:cubicBezTo>
                <a:cubicBezTo>
                  <a:pt x="1407" y="1653"/>
                  <a:pt x="1414" y="1673"/>
                  <a:pt x="1417" y="1693"/>
                </a:cubicBezTo>
                <a:cubicBezTo>
                  <a:pt x="1441" y="1846"/>
                  <a:pt x="1387" y="1813"/>
                  <a:pt x="1477" y="1843"/>
                </a:cubicBezTo>
                <a:cubicBezTo>
                  <a:pt x="1541" y="1939"/>
                  <a:pt x="1504" y="2015"/>
                  <a:pt x="1537" y="2128"/>
                </a:cubicBezTo>
                <a:cubicBezTo>
                  <a:pt x="1547" y="2163"/>
                  <a:pt x="1597" y="2218"/>
                  <a:pt x="1597" y="2218"/>
                </a:cubicBezTo>
                <a:cubicBezTo>
                  <a:pt x="1592" y="2233"/>
                  <a:pt x="1594" y="2253"/>
                  <a:pt x="1582" y="2263"/>
                </a:cubicBezTo>
                <a:cubicBezTo>
                  <a:pt x="1566" y="2276"/>
                  <a:pt x="1541" y="2270"/>
                  <a:pt x="1522" y="2278"/>
                </a:cubicBezTo>
                <a:cubicBezTo>
                  <a:pt x="1505" y="2285"/>
                  <a:pt x="1492" y="2298"/>
                  <a:pt x="1477" y="2308"/>
                </a:cubicBezTo>
                <a:cubicBezTo>
                  <a:pt x="1467" y="2323"/>
                  <a:pt x="1464" y="2349"/>
                  <a:pt x="1447" y="2353"/>
                </a:cubicBezTo>
                <a:cubicBezTo>
                  <a:pt x="1417" y="2360"/>
                  <a:pt x="1387" y="2338"/>
                  <a:pt x="1357" y="2338"/>
                </a:cubicBezTo>
                <a:cubicBezTo>
                  <a:pt x="1341" y="2338"/>
                  <a:pt x="1327" y="2348"/>
                  <a:pt x="1312" y="2353"/>
                </a:cubicBezTo>
                <a:cubicBezTo>
                  <a:pt x="1216" y="2341"/>
                  <a:pt x="1177" y="2343"/>
                  <a:pt x="1102" y="2293"/>
                </a:cubicBezTo>
                <a:cubicBezTo>
                  <a:pt x="1049" y="2213"/>
                  <a:pt x="1043" y="2117"/>
                  <a:pt x="1027" y="2023"/>
                </a:cubicBezTo>
                <a:cubicBezTo>
                  <a:pt x="1037" y="1994"/>
                  <a:pt x="1060" y="1929"/>
                  <a:pt x="1057" y="1903"/>
                </a:cubicBezTo>
                <a:cubicBezTo>
                  <a:pt x="1055" y="1885"/>
                  <a:pt x="1035" y="1874"/>
                  <a:pt x="1027" y="1858"/>
                </a:cubicBezTo>
                <a:cubicBezTo>
                  <a:pt x="1020" y="1844"/>
                  <a:pt x="1017" y="1828"/>
                  <a:pt x="1012" y="1813"/>
                </a:cubicBezTo>
                <a:cubicBezTo>
                  <a:pt x="1017" y="1753"/>
                  <a:pt x="1015" y="1692"/>
                  <a:pt x="1027" y="1633"/>
                </a:cubicBezTo>
                <a:cubicBezTo>
                  <a:pt x="1031" y="1615"/>
                  <a:pt x="1049" y="1604"/>
                  <a:pt x="1057" y="1588"/>
                </a:cubicBezTo>
                <a:cubicBezTo>
                  <a:pt x="1064" y="1574"/>
                  <a:pt x="1065" y="1557"/>
                  <a:pt x="1072" y="1543"/>
                </a:cubicBezTo>
                <a:cubicBezTo>
                  <a:pt x="1080" y="1527"/>
                  <a:pt x="1119" y="1502"/>
                  <a:pt x="1102" y="1498"/>
                </a:cubicBezTo>
                <a:cubicBezTo>
                  <a:pt x="1071" y="1490"/>
                  <a:pt x="1012" y="1528"/>
                  <a:pt x="1012" y="1528"/>
                </a:cubicBezTo>
                <a:cubicBezTo>
                  <a:pt x="930" y="1651"/>
                  <a:pt x="989" y="1793"/>
                  <a:pt x="847" y="1888"/>
                </a:cubicBezTo>
                <a:cubicBezTo>
                  <a:pt x="832" y="1978"/>
                  <a:pt x="831" y="2004"/>
                  <a:pt x="757" y="2053"/>
                </a:cubicBezTo>
                <a:cubicBezTo>
                  <a:pt x="732" y="2128"/>
                  <a:pt x="757" y="2093"/>
                  <a:pt x="652" y="2128"/>
                </a:cubicBezTo>
                <a:cubicBezTo>
                  <a:pt x="637" y="2133"/>
                  <a:pt x="607" y="2143"/>
                  <a:pt x="607" y="2143"/>
                </a:cubicBezTo>
                <a:cubicBezTo>
                  <a:pt x="577" y="2138"/>
                  <a:pt x="543" y="2143"/>
                  <a:pt x="517" y="2128"/>
                </a:cubicBezTo>
                <a:cubicBezTo>
                  <a:pt x="503" y="2120"/>
                  <a:pt x="513" y="2094"/>
                  <a:pt x="502" y="2083"/>
                </a:cubicBezTo>
                <a:cubicBezTo>
                  <a:pt x="491" y="2072"/>
                  <a:pt x="471" y="2075"/>
                  <a:pt x="457" y="2068"/>
                </a:cubicBezTo>
                <a:cubicBezTo>
                  <a:pt x="441" y="2060"/>
                  <a:pt x="427" y="2048"/>
                  <a:pt x="412" y="2038"/>
                </a:cubicBezTo>
                <a:cubicBezTo>
                  <a:pt x="397" y="1993"/>
                  <a:pt x="382" y="1948"/>
                  <a:pt x="367" y="1903"/>
                </a:cubicBezTo>
                <a:cubicBezTo>
                  <a:pt x="362" y="1888"/>
                  <a:pt x="352" y="1858"/>
                  <a:pt x="352" y="1858"/>
                </a:cubicBezTo>
                <a:cubicBezTo>
                  <a:pt x="371" y="1707"/>
                  <a:pt x="354" y="1776"/>
                  <a:pt x="397" y="1648"/>
                </a:cubicBezTo>
                <a:cubicBezTo>
                  <a:pt x="402" y="1633"/>
                  <a:pt x="399" y="1612"/>
                  <a:pt x="412" y="1603"/>
                </a:cubicBezTo>
                <a:cubicBezTo>
                  <a:pt x="460" y="1571"/>
                  <a:pt x="548" y="1527"/>
                  <a:pt x="592" y="1483"/>
                </a:cubicBezTo>
                <a:cubicBezTo>
                  <a:pt x="625" y="1450"/>
                  <a:pt x="640" y="1429"/>
                  <a:pt x="682" y="1408"/>
                </a:cubicBezTo>
                <a:cubicBezTo>
                  <a:pt x="724" y="1387"/>
                  <a:pt x="793" y="1384"/>
                  <a:pt x="832" y="1378"/>
                </a:cubicBezTo>
                <a:cubicBezTo>
                  <a:pt x="946" y="1340"/>
                  <a:pt x="897" y="1367"/>
                  <a:pt x="982" y="1303"/>
                </a:cubicBezTo>
                <a:cubicBezTo>
                  <a:pt x="972" y="1288"/>
                  <a:pt x="966" y="1269"/>
                  <a:pt x="952" y="1258"/>
                </a:cubicBezTo>
                <a:cubicBezTo>
                  <a:pt x="925" y="1237"/>
                  <a:pt x="838" y="1225"/>
                  <a:pt x="802" y="1213"/>
                </a:cubicBezTo>
                <a:cubicBezTo>
                  <a:pt x="762" y="1223"/>
                  <a:pt x="718" y="1223"/>
                  <a:pt x="682" y="1243"/>
                </a:cubicBezTo>
                <a:cubicBezTo>
                  <a:pt x="668" y="1251"/>
                  <a:pt x="676" y="1275"/>
                  <a:pt x="667" y="1288"/>
                </a:cubicBezTo>
                <a:cubicBezTo>
                  <a:pt x="635" y="1336"/>
                  <a:pt x="624" y="1332"/>
                  <a:pt x="577" y="1348"/>
                </a:cubicBezTo>
                <a:cubicBezTo>
                  <a:pt x="482" y="1316"/>
                  <a:pt x="418" y="1382"/>
                  <a:pt x="337" y="1423"/>
                </a:cubicBezTo>
                <a:cubicBezTo>
                  <a:pt x="306" y="1438"/>
                  <a:pt x="246" y="1447"/>
                  <a:pt x="217" y="1453"/>
                </a:cubicBezTo>
                <a:cubicBezTo>
                  <a:pt x="0" y="1422"/>
                  <a:pt x="68" y="1426"/>
                  <a:pt x="52" y="1153"/>
                </a:cubicBezTo>
                <a:cubicBezTo>
                  <a:pt x="57" y="1132"/>
                  <a:pt x="87" y="1006"/>
                  <a:pt x="97" y="1003"/>
                </a:cubicBezTo>
                <a:cubicBezTo>
                  <a:pt x="112" y="998"/>
                  <a:pt x="127" y="993"/>
                  <a:pt x="142" y="988"/>
                </a:cubicBezTo>
                <a:cubicBezTo>
                  <a:pt x="147" y="973"/>
                  <a:pt x="145" y="953"/>
                  <a:pt x="157" y="943"/>
                </a:cubicBezTo>
                <a:cubicBezTo>
                  <a:pt x="173" y="930"/>
                  <a:pt x="198" y="936"/>
                  <a:pt x="217" y="928"/>
                </a:cubicBezTo>
                <a:cubicBezTo>
                  <a:pt x="234" y="921"/>
                  <a:pt x="246" y="906"/>
                  <a:pt x="262" y="898"/>
                </a:cubicBezTo>
                <a:cubicBezTo>
                  <a:pt x="276" y="891"/>
                  <a:pt x="292" y="888"/>
                  <a:pt x="307" y="883"/>
                </a:cubicBezTo>
                <a:cubicBezTo>
                  <a:pt x="382" y="888"/>
                  <a:pt x="458" y="887"/>
                  <a:pt x="532" y="898"/>
                </a:cubicBezTo>
                <a:cubicBezTo>
                  <a:pt x="587" y="906"/>
                  <a:pt x="657" y="940"/>
                  <a:pt x="712" y="958"/>
                </a:cubicBezTo>
                <a:cubicBezTo>
                  <a:pt x="741" y="968"/>
                  <a:pt x="788" y="974"/>
                  <a:pt x="817" y="988"/>
                </a:cubicBezTo>
                <a:cubicBezTo>
                  <a:pt x="871" y="1015"/>
                  <a:pt x="894" y="1059"/>
                  <a:pt x="952" y="1078"/>
                </a:cubicBezTo>
                <a:cubicBezTo>
                  <a:pt x="922" y="1088"/>
                  <a:pt x="892" y="1108"/>
                  <a:pt x="862" y="1078"/>
                </a:cubicBezTo>
                <a:cubicBezTo>
                  <a:pt x="851" y="1067"/>
                  <a:pt x="860" y="1042"/>
                  <a:pt x="847" y="1033"/>
                </a:cubicBezTo>
                <a:cubicBezTo>
                  <a:pt x="821" y="1015"/>
                  <a:pt x="757" y="1003"/>
                  <a:pt x="757" y="1003"/>
                </a:cubicBezTo>
                <a:cubicBezTo>
                  <a:pt x="749" y="978"/>
                  <a:pt x="736" y="928"/>
                  <a:pt x="712" y="913"/>
                </a:cubicBezTo>
                <a:cubicBezTo>
                  <a:pt x="685" y="896"/>
                  <a:pt x="622" y="883"/>
                  <a:pt x="622" y="883"/>
                </a:cubicBezTo>
                <a:cubicBezTo>
                  <a:pt x="586" y="774"/>
                  <a:pt x="495" y="802"/>
                  <a:pt x="397" y="778"/>
                </a:cubicBezTo>
                <a:cubicBezTo>
                  <a:pt x="356" y="717"/>
                  <a:pt x="361" y="697"/>
                  <a:pt x="307" y="643"/>
                </a:cubicBezTo>
                <a:cubicBezTo>
                  <a:pt x="277" y="554"/>
                  <a:pt x="285" y="461"/>
                  <a:pt x="397" y="433"/>
                </a:cubicBezTo>
                <a:cubicBezTo>
                  <a:pt x="417" y="428"/>
                  <a:pt x="437" y="424"/>
                  <a:pt x="457" y="418"/>
                </a:cubicBezTo>
                <a:cubicBezTo>
                  <a:pt x="487" y="409"/>
                  <a:pt x="547" y="388"/>
                  <a:pt x="547" y="388"/>
                </a:cubicBezTo>
                <a:cubicBezTo>
                  <a:pt x="602" y="393"/>
                  <a:pt x="659" y="387"/>
                  <a:pt x="712" y="403"/>
                </a:cubicBezTo>
                <a:cubicBezTo>
                  <a:pt x="729" y="408"/>
                  <a:pt x="735" y="432"/>
                  <a:pt x="742" y="448"/>
                </a:cubicBezTo>
                <a:cubicBezTo>
                  <a:pt x="755" y="477"/>
                  <a:pt x="762" y="508"/>
                  <a:pt x="772" y="538"/>
                </a:cubicBezTo>
                <a:cubicBezTo>
                  <a:pt x="795" y="607"/>
                  <a:pt x="874" y="637"/>
                  <a:pt x="937" y="658"/>
                </a:cubicBezTo>
                <a:cubicBezTo>
                  <a:pt x="947" y="673"/>
                  <a:pt x="953" y="692"/>
                  <a:pt x="967" y="703"/>
                </a:cubicBezTo>
                <a:cubicBezTo>
                  <a:pt x="979" y="713"/>
                  <a:pt x="1001" y="707"/>
                  <a:pt x="1012" y="718"/>
                </a:cubicBezTo>
                <a:cubicBezTo>
                  <a:pt x="1023" y="729"/>
                  <a:pt x="1016" y="752"/>
                  <a:pt x="1027" y="763"/>
                </a:cubicBezTo>
                <a:cubicBezTo>
                  <a:pt x="1052" y="788"/>
                  <a:pt x="1117" y="823"/>
                  <a:pt x="1117" y="823"/>
                </a:cubicBezTo>
                <a:cubicBezTo>
                  <a:pt x="1133" y="903"/>
                  <a:pt x="1157" y="898"/>
                  <a:pt x="1117" y="898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 flipH="1">
            <a:off x="6840252" y="3717032"/>
            <a:ext cx="288032" cy="216024"/>
          </a:xfrm>
          <a:prstGeom prst="rect">
            <a:avLst/>
          </a:prstGeom>
          <a:solidFill>
            <a:srgbClr val="000000"/>
          </a:solidFill>
          <a:ln w="12700">
            <a:solidFill>
              <a:srgbClr val="F2F2F2"/>
            </a:solidFill>
            <a:miter lim="800000"/>
            <a:headEnd/>
            <a:tailEnd/>
          </a:ln>
          <a:effectLst>
            <a:outerShdw sy="50000" kx="-2453608" rotWithShape="0">
              <a:srgbClr val="999999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 flipH="1">
            <a:off x="7596336" y="3775619"/>
            <a:ext cx="288032" cy="216024"/>
          </a:xfrm>
          <a:prstGeom prst="rect">
            <a:avLst/>
          </a:prstGeom>
          <a:solidFill>
            <a:srgbClr val="000000"/>
          </a:solidFill>
          <a:ln w="12700">
            <a:solidFill>
              <a:srgbClr val="F2F2F2"/>
            </a:solidFill>
            <a:miter lim="800000"/>
            <a:headEnd/>
            <a:tailEnd/>
          </a:ln>
          <a:effectLst>
            <a:outerShdw sy="50000" kx="-2453608" rotWithShape="0">
              <a:srgbClr val="999999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 flipH="1">
            <a:off x="8172400" y="4581128"/>
            <a:ext cx="288032" cy="180020"/>
          </a:xfrm>
          <a:prstGeom prst="rect">
            <a:avLst/>
          </a:prstGeom>
          <a:solidFill>
            <a:srgbClr val="000000"/>
          </a:solidFill>
          <a:ln w="12700">
            <a:solidFill>
              <a:srgbClr val="F2F2F2"/>
            </a:solidFill>
            <a:miter lim="800000"/>
            <a:headEnd/>
            <a:tailEnd/>
          </a:ln>
          <a:effectLst>
            <a:outerShdw sy="50000" kx="-2453608" rotWithShape="0">
              <a:srgbClr val="999999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 flipH="1">
            <a:off x="8028384" y="5373216"/>
            <a:ext cx="288032" cy="216024"/>
          </a:xfrm>
          <a:prstGeom prst="rect">
            <a:avLst/>
          </a:prstGeom>
          <a:solidFill>
            <a:srgbClr val="000000"/>
          </a:solidFill>
          <a:ln w="12700">
            <a:solidFill>
              <a:srgbClr val="F2F2F2"/>
            </a:solidFill>
            <a:miter lim="800000"/>
            <a:headEnd/>
            <a:tailEnd/>
          </a:ln>
          <a:effectLst>
            <a:outerShdw sy="50000" kx="-2453608" rotWithShape="0">
              <a:srgbClr val="999999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 flipH="1">
            <a:off x="7138438" y="5805264"/>
            <a:ext cx="288032" cy="216024"/>
          </a:xfrm>
          <a:prstGeom prst="rect">
            <a:avLst/>
          </a:prstGeom>
          <a:solidFill>
            <a:srgbClr val="000000"/>
          </a:solidFill>
          <a:ln w="12700">
            <a:solidFill>
              <a:srgbClr val="F2F2F2"/>
            </a:solidFill>
            <a:miter lim="800000"/>
            <a:headEnd/>
            <a:tailEnd/>
          </a:ln>
          <a:effectLst>
            <a:outerShdw sy="50000" kx="-2453608" rotWithShape="0">
              <a:srgbClr val="999999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 flipH="1">
            <a:off x="6300192" y="5589240"/>
            <a:ext cx="288032" cy="216024"/>
          </a:xfrm>
          <a:prstGeom prst="rect">
            <a:avLst/>
          </a:prstGeom>
          <a:solidFill>
            <a:srgbClr val="000000"/>
          </a:solidFill>
          <a:ln w="12700">
            <a:solidFill>
              <a:srgbClr val="F2F2F2"/>
            </a:solidFill>
            <a:miter lim="800000"/>
            <a:headEnd/>
            <a:tailEnd/>
          </a:ln>
          <a:effectLst>
            <a:outerShdw sy="50000" kx="-2453608" rotWithShape="0">
              <a:srgbClr val="999999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 flipH="1">
            <a:off x="5848706" y="4761148"/>
            <a:ext cx="288032" cy="216024"/>
          </a:xfrm>
          <a:prstGeom prst="rect">
            <a:avLst/>
          </a:prstGeom>
          <a:solidFill>
            <a:srgbClr val="000000"/>
          </a:solidFill>
          <a:ln w="12700">
            <a:solidFill>
              <a:srgbClr val="F2F2F2"/>
            </a:solidFill>
            <a:miter lim="800000"/>
            <a:headEnd/>
            <a:tailEnd/>
          </a:ln>
          <a:effectLst>
            <a:outerShdw sy="50000" kx="-2453608" rotWithShape="0">
              <a:srgbClr val="999999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 flipH="1">
            <a:off x="6156176" y="4085456"/>
            <a:ext cx="288032" cy="216024"/>
          </a:xfrm>
          <a:prstGeom prst="rect">
            <a:avLst/>
          </a:prstGeom>
          <a:solidFill>
            <a:srgbClr val="000000"/>
          </a:solidFill>
          <a:ln w="12700">
            <a:solidFill>
              <a:srgbClr val="F2F2F2"/>
            </a:solidFill>
            <a:miter lim="800000"/>
            <a:headEnd/>
            <a:tailEnd/>
          </a:ln>
          <a:effectLst>
            <a:outerShdw sy="50000" kx="-2453608" rotWithShape="0">
              <a:srgbClr val="999999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5687579" y="5769260"/>
            <a:ext cx="595502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  <a:effectLst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5663995" y="5162421"/>
            <a:ext cx="321335" cy="10388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664947" y="6073261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Активные центры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808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-32161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Надмолекулярные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белков-ферментов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124744"/>
            <a:ext cx="8136904" cy="525658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Мультиферментные ансамбли (метаболоны)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структура фермента поддерживается за счёт определенного матрикса или опоры.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Матриксом или опорой служат: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1.Клеточные мембраны,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2.Мембраны  митохондрий,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3.Мембраны лизосом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4.Мембраны ЭПС.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таких комплексов заключается в возможности регуляции их функционирования как единого целого в зависимости от функционального состояния клетки.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51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Надмолекулярные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белков-ферментов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23528" y="1340768"/>
            <a:ext cx="856895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Метаболоны существуют в двух формах: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Адсорбционная – временная структура, отличается динамич-ностью – легко переходит из свободной связанную;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Интегральная – форма отличается постоянством, белки-ферменты встроены в структуру мембраны либо частично, либо полностью</a:t>
            </a:r>
          </a:p>
          <a:p>
            <a:pPr algn="just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Физиологический смысл образования метаболонов: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Локализовать в определенном месте клетки субстрата, фермента и продукта реакции; этот процесс получил название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компартмен-тализации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метаболонов;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Регуляция активности фермента за счет образования его адсорбционной и свободной форм (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дсорбционный механизм).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150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Кофактор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352928" cy="5577800"/>
          </a:xfrm>
        </p:spPr>
        <p:txBody>
          <a:bodyPr/>
          <a:lstStyle/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составе сложных ферментов могут быть не только белковые субъединицы, но вспомогательные вещества небелковой природы. Небелковая часть –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простетическая группа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белковая часть –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апофермент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все вместе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холофермент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Кофактор – простетическая добавочная группа небелковой природы в составе сложного белка-фермента, которая легко отсое-диняется.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Кофакторы бывают: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Неорганические – ионы металлов (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2+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2+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2+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Органические (они же и коферменты) – витамины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</a:t>
            </a:r>
            <a:r>
              <a:rPr lang="ru-RU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водо-растворимые производные витаминов, нуклеотиды ( НАД, АДФ, АТФ)</a:t>
            </a:r>
          </a:p>
          <a:p>
            <a:pPr marL="45720" indent="0" algn="just">
              <a:buClrTx/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52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-369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Кофактор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7920880" cy="5793824"/>
          </a:xfrm>
        </p:spPr>
        <p:txBody>
          <a:bodyPr/>
          <a:lstStyle/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кофакторов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участвуют в изменении третичной структуры белка-фермента;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изменяют структуру субстрата;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обеспечивают взаимосвязь фермента и субстрата. </a:t>
            </a:r>
          </a:p>
          <a:p>
            <a:pPr marL="4572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выполняемой функции кофакторы делятся:</a:t>
            </a:r>
          </a:p>
          <a:p>
            <a:pPr marL="502920" indent="-457200" algn="just">
              <a:buClrTx/>
              <a:buSzPct val="86000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Окислительно-восстановительные – переносят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е</a:t>
            </a:r>
            <a:r>
              <a:rPr lang="ru-RU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,НАД, НАДФ;</a:t>
            </a:r>
          </a:p>
          <a:p>
            <a:pPr marL="502920" indent="-457200" algn="just">
              <a:buClrTx/>
              <a:buSzPct val="86000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Кофакторы переноса групп: АМФ, АДФ.</a:t>
            </a:r>
          </a:p>
          <a:p>
            <a:pPr marL="45720" indent="0" algn="just">
              <a:buSzPct val="86000"/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SzPct val="86000"/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2920" indent="-457200" algn="just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996952"/>
            <a:ext cx="3951426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119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Активный центр фермента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280920" cy="5865832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Активный центр фермента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особая часть фермента, опре-деляющая его специфичность и каталитическую активность;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кластер специфических радикалов аминокислот, опреде-ленных образом расположенных в пространстве, образующихся только в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–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 структуре белка.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Активные центры 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Монокомпонентные;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Двухкомпонентные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Монокомпонент. – в состав активного центра входит до 15 амино-кислот. Аминокислотные остатки могут быть положительными и отрицательными.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Двухкомпонент.– соединен с субстратом и каталитической группой (кофактор).</a:t>
            </a:r>
          </a:p>
          <a:p>
            <a:pPr marL="4572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2339752" y="3284984"/>
            <a:ext cx="1152128" cy="396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788024" y="3284984"/>
            <a:ext cx="1440160" cy="396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445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Активный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фермента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692696"/>
            <a:ext cx="7848872" cy="2985512"/>
          </a:xfrm>
        </p:spPr>
        <p:txBody>
          <a:bodyPr/>
          <a:lstStyle/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Активный центр фермента имеет форму узкого углубления – «дыры», «кармана», «складки».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своим размерам и форме активный центр фермента компле-ментарен субстрату.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Связь фермента и субстрата относительно слабая, энергия которой составляет от 12 до 50 кДж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моль.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216113"/>
            <a:ext cx="3024336" cy="26611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827584" y="3076505"/>
            <a:ext cx="396044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активном центре происходит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специфическое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фермента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субстрата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должно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точное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ветствие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структуры активного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субстрату («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за-мок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- теория Фишера).</a:t>
            </a:r>
          </a:p>
          <a:p>
            <a:pPr algn="just"/>
            <a:endParaRPr lang="ru-RU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5652120" y="5661248"/>
            <a:ext cx="2808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Схема «ключ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замок»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012160" y="6093296"/>
            <a:ext cx="23762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©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Науменко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О.А.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66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Активный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фермента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836712"/>
            <a:ext cx="7848872" cy="576064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фермент имеет жесткую структуру активного центра и взаимодействие между ферментом и субстратом осуществляется по механизму «ключ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замок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то фермент обладает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абсолютной специфичностью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субстрату.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индуцированного соответствия или теория Кошланда: происходит настройка аминокислотного остатка, активный центр меняет свою структуру под действием субстрата данный фермент будет обладать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относительной специфичностью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активного центра могут входить: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Нуклеофильные (имидозольное кольцо гистидина, -ОН группа тирозина, -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цистеина, ионизированная карбоксильная группа аспарагиновой и гиотагиновой кис-лоты)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Электрофильные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(ионы имидазола, неионизированные кар-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боксильные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группы, ионы металлов, коферменты).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881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081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Активный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фермента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8064896" cy="5793824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среды активного центра фермента: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Микрогетерогенность;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диэлектрическая проницаемость;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Пониженная полярность;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Локальная высокополярность;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Микровязкость.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Аллостерический центр (регуляторный) – участок молекулы белка-фермента с которым связывается эффектор.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Эффектор – низкомолекулярное вещество, которое может: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1.Повышать активность (активатор);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2.Снижать активность (ингибитор).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01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28600" y="7647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484784"/>
            <a:ext cx="6400800" cy="42484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Мономерные ферменты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Изоферменты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Надмолекулярные формы организации белков-ферментов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-мультиферментные комплексы;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-мультиферментные конъюгаты;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-мультиферментные ансамбли.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Кофактор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Активный центр фермента</a:t>
            </a:r>
          </a:p>
          <a:p>
            <a:pPr marL="4572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54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0"/>
            <a:ext cx="7920880" cy="576262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</a:rPr>
              <a:t>Список рекомендуемых  источников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692696"/>
            <a:ext cx="7643812" cy="561662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Кольман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Я., Рем К.-Г. Наглядная биохимия: Пер. с нем.- М.: Мир, 2000.-469 с.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[Текст]: учебник для вузов / В. П.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Н. Шведова.- 2-е изд.,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испр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- М.: Дрофа, 2006. - 638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620. - ISBN 5-358-01012-2.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 : учеб. для вузов / В. Т.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В.Н. Шведова.- 3-е изд., стер. - М.: Дрофа, 2008. - 640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620-630. - ISBN 978-5-358-04872-0.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Чиркин, А.А.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Биохимия:Учебное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руководство/ А.А. Чиркин, Е.О. Данченко.- М.: Мед.: Мед. Лит., 2010.-624 с.: ил.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err="1" smtClean="0">
                <a:solidFill>
                  <a:schemeClr val="tx1"/>
                </a:solidFill>
                <a:latin typeface="Times New Roman" pitchFamily="18" charset="0"/>
              </a:rPr>
              <a:t>meduniver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. com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Biology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/2.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html 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ru.wikipedia.org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wiki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/Биохимия 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https://yandex.ru/images/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(дата обращения 6.01.2012)</a:t>
            </a:r>
          </a:p>
          <a:p>
            <a:pPr marL="533400" indent="-533400">
              <a:lnSpc>
                <a:spcPct val="90000"/>
              </a:lnSpc>
              <a:buNone/>
            </a:pPr>
            <a:endParaRPr lang="ru-RU" altLang="ru-RU" sz="20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ru-RU" altLang="ru-RU" sz="2000" dirty="0" smtClean="0">
              <a:latin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36912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539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Мономерные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ферменты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692696"/>
            <a:ext cx="7632848" cy="55057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белки делятся на: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Мономеры (однокомпонентные) – состоят из одной глобулы и обладают  третичной структурой белка.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Олигомеры (двухкомпонентные) – содержат наряду с белковой частью( апофермент) и небелковую часть (кофактор)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состоят из нескольких субъединиц.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структура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белка – строгая последовательность аминокислотных остатков в полипептидной цепи, соединенная пептидными связями.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Вторичная струтктура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белка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способ укладки полипептидной цепи в определенную конформацию.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938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5333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Вторичные структуры белка</a:t>
            </a:r>
            <a:endParaRPr lang="ru-RU" sz="32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836712"/>
            <a:ext cx="1810003" cy="30388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2434" y="1003941"/>
            <a:ext cx="3459766" cy="28000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401305" y="3950100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спираль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68149" y="4064545"/>
            <a:ext cx="33123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складчатый лист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425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341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1Третичная структура белка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692696"/>
            <a:ext cx="8208912" cy="568863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Третичная структура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нативная конформация полипептидной цепи или способ укладки вторичной структуры в компактную пространственную конформацию. Белок сворачивается самопроизвольно.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этапе перехода от вторичной структуры к третичной, образуются домены. </a:t>
            </a: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Домен –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участок в третичной структуре белка, который обладает определенной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структурой и функциональной автономией.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молекуле белка-фермента могут быть домены, выполняющие одинаковые или разные функции. Домены одного и того же типа могут входить в состав разных белков-ферментов.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Белки построены по доменному принципу.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51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Домены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424936" cy="1833384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Домен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модуль, из которого построен белок-фермент.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Типом домена (модуля) определяется функция белка-фермента. Белки, обладающие схожими доменами, в своей структуре, будут иметь схожие функциональные свойства.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IM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348880"/>
            <a:ext cx="5688632" cy="29133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835696" y="5445224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Структура домена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436096" y="5517232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©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Науменко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О.А.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Изоферменты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7920880" cy="6048672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Изоферменты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множественные формы одного и того же белка-фермента в одном организме.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 лактадегидрогеназа  (ЛДГ) состоит из субъединиц 2-х видов: 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Сердечная (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- heart) 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Мышечная (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– musicule)</a:t>
            </a:r>
          </a:p>
          <a:p>
            <a:pPr marL="45720" indent="0" algn="just">
              <a:buClrTx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Тетромер – олигомер, имеющий в своем составе 4 субъединицы.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ClrTx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ЛДГ</a:t>
            </a:r>
            <a:r>
              <a:rPr lang="ru-RU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НННН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=&gt;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гомогенный  тетромер</a:t>
            </a:r>
          </a:p>
          <a:p>
            <a:pPr marL="45720" indent="0" algn="just">
              <a:buClrTx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ЛДГ</a:t>
            </a:r>
            <a:r>
              <a:rPr lang="ru-RU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НННМ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гетерогенный тетромер</a:t>
            </a:r>
          </a:p>
          <a:p>
            <a:pPr marL="45720" indent="0" algn="just">
              <a:buClrTx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ЛДГ</a:t>
            </a:r>
            <a:r>
              <a:rPr lang="ru-RU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ННММ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гетерогенный тетромер</a:t>
            </a:r>
          </a:p>
          <a:p>
            <a:pPr marL="45720" indent="0" algn="just">
              <a:buClrTx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ЛДГ</a:t>
            </a:r>
            <a:r>
              <a:rPr lang="ru-RU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НМММ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гетерогенный тетромер</a:t>
            </a:r>
          </a:p>
          <a:p>
            <a:pPr marL="45720" indent="0" algn="just">
              <a:buClrTx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ЛДГ</a:t>
            </a:r>
            <a:r>
              <a:rPr lang="ru-RU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ММММ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гомогенный тетромер</a:t>
            </a:r>
          </a:p>
          <a:p>
            <a:pPr marL="45720" indent="0" algn="just">
              <a:buClrTx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Номера изоферментов определяются подвижностью данных форм в электрическом поле. Н - более подвижные, а М – нет.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ClrTx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субъединиц: регуляторная и вкл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выкл белка-фермента.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ClrTx/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996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Надмолекулярные формы организации белков-ферментов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916832"/>
            <a:ext cx="7920880" cy="5256584"/>
          </a:xfrm>
        </p:spPr>
        <p:txBody>
          <a:bodyPr/>
          <a:lstStyle/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уществует 3 формы:</a:t>
            </a:r>
          </a:p>
          <a:p>
            <a:pPr marL="502920" indent="-457200" algn="just">
              <a:buClrTx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Мультиферментные комплексы (МФК)</a:t>
            </a:r>
          </a:p>
          <a:p>
            <a:pPr marL="502920" indent="-457200" algn="just">
              <a:buClrTx/>
              <a:buAutoNum type="arabicPeriod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Мультиферментные конъюгаты (МФКо)</a:t>
            </a:r>
          </a:p>
          <a:p>
            <a:pPr marL="502920" indent="-457200" algn="just">
              <a:buClrTx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Мультиферментные ансамбли (МФА)</a:t>
            </a:r>
          </a:p>
          <a:p>
            <a:pPr marL="4572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797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Надмолекулярные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белков-ферментов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1124744"/>
            <a:ext cx="7920880" cy="511256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Мультиферментный комплекс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состоит из нескольких субъединиц, связанных между собой водородными связями и катализирует разные, но последовательно связанные между собой химические реакции,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реакции непосредственно передается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 и является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субстратом.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sz="2400" dirty="0"/>
              <a:t/>
            </a:r>
            <a:br>
              <a:rPr lang="ru-RU" sz="2400" dirty="0"/>
            </a:br>
            <a:endParaRPr lang="ru-RU" dirty="0"/>
          </a:p>
        </p:txBody>
      </p:sp>
      <p:pic>
        <p:nvPicPr>
          <p:cNvPr id="4" name="Содержимое 3" descr="Строение мульферментного комплекса"/>
          <p:cNvPicPr>
            <a:picLocks noGr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501008"/>
            <a:ext cx="5976664" cy="26642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555776" y="6237312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мультиферментного комплекса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967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2083</TotalTime>
  <Words>1432</Words>
  <Application>Microsoft Office PowerPoint</Application>
  <PresentationFormat>Экран (4:3)</PresentationFormat>
  <Paragraphs>172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Georgia</vt:lpstr>
      <vt:lpstr>Times New Roman</vt:lpstr>
      <vt:lpstr>Trebuchet MS</vt:lpstr>
      <vt:lpstr>Wingdings</vt:lpstr>
      <vt:lpstr>Воздушный поток</vt:lpstr>
      <vt:lpstr>МИНОБРНАУКИ России ФЕДЕРАЛЬНОЕ ГОСУДАРСТВЕННОЕ  БЮДЖЕТНОЕ ОБРАЗОВАТЕЛЬНОЕ УЧРЕЖДЕНИЕ ВЫСШЕГО ОБРАЗОВАНИЯ «ОРЕНБУРГСКИЙ ГОСУДАРСТВЕННЫЙ УНИВЕРСИТЕТ»   (ОГУ)  Химико-биологический факультет   Кафедра биохимии и молекулярной  биологии </vt:lpstr>
      <vt:lpstr>План:</vt:lpstr>
      <vt:lpstr>1 Мономерные ферменты</vt:lpstr>
      <vt:lpstr>1 Вторичные структуры белка</vt:lpstr>
      <vt:lpstr>1Третичная структура белка</vt:lpstr>
      <vt:lpstr>1 Домены</vt:lpstr>
      <vt:lpstr>2 Изоферменты</vt:lpstr>
      <vt:lpstr>3 Надмолекулярные формы организации белков-ферментов</vt:lpstr>
      <vt:lpstr>3 Надмолекулярные формы организации белков-ферментов</vt:lpstr>
      <vt:lpstr>3 Надмолекулярные формы организации белков-ферментов</vt:lpstr>
      <vt:lpstr>3 Надмолекулярные формы организации белков-ферментов</vt:lpstr>
      <vt:lpstr>3 Надмолекулярные формы организации белков-ферментов</vt:lpstr>
      <vt:lpstr>3 Надмолекулярные формы организации белков-ферментов</vt:lpstr>
      <vt:lpstr>4 Кофактор</vt:lpstr>
      <vt:lpstr>4 Кофактор</vt:lpstr>
      <vt:lpstr>5 Активный центр фермента</vt:lpstr>
      <vt:lpstr>5 Активный центр фермента</vt:lpstr>
      <vt:lpstr>5 Активный центр фермента</vt:lpstr>
      <vt:lpstr>5 Активный центр фермента</vt:lpstr>
      <vt:lpstr>Список рекомендуемых  источников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молекулярной  биологии </dc:title>
  <dc:creator>Марина Лавренова</dc:creator>
  <cp:lastModifiedBy>Ольга</cp:lastModifiedBy>
  <cp:revision>73</cp:revision>
  <dcterms:created xsi:type="dcterms:W3CDTF">2015-11-26T19:05:56Z</dcterms:created>
  <dcterms:modified xsi:type="dcterms:W3CDTF">2017-04-02T09:27:55Z</dcterms:modified>
</cp:coreProperties>
</file>