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7" r:id="rId2"/>
    <p:sldId id="259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2C402-6E97-4255-B7EF-AA990179CF4C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9EA1B-6C93-4A8B-9C0B-A2C89FA065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946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1E52-2F75-4FC9-8F9A-81C97A04AA48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B886-EE99-43A3-95B2-82214DCDC477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0E55C-383B-4953-9A41-768DA1627578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BC60E-62B6-4241-A00F-426B9C509BF4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FAC2-D8A2-4E4F-8BCD-9E79C81395AC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BF05-5DBB-4738-A20A-B14A4399088D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10DE-5359-4F7A-9EE1-AB4586466856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18845-60A3-462D-A34D-2E098CD4C17A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500E-30F9-45DF-AF1C-EFCD7C4C0BF6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8A54-DAD8-44C9-A408-712487EB3E47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5E3E-57C0-484A-AB41-411FE99D5FF3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7A8DC7-39A4-467E-8B53-E196EFDCE932}" type="datetime1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№17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«Компоненты </a:t>
            </a:r>
            <a:r>
              <a:rPr lang="ru-RU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дыхательной цепи»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96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200" b="1" noProof="0" dirty="0" smtClean="0">
                <a:latin typeface="Times New Roman" pitchFamily="18" charset="0"/>
              </a:rPr>
              <a:t>Организация дыхательной цепи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584" y="1124744"/>
            <a:ext cx="7704856" cy="4680520"/>
          </a:xfrm>
        </p:spPr>
      </p:pic>
      <p:sp>
        <p:nvSpPr>
          <p:cNvPr id="6" name="TextBox 5"/>
          <p:cNvSpPr txBox="1"/>
          <p:nvPr/>
        </p:nvSpPr>
        <p:spPr>
          <a:xfrm>
            <a:off x="827584" y="5805264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внутренней мембраны митохондрий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992888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субстратов второго и третьего типа электроны поступают на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комплексы I, через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FMN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и </a:t>
            </a:r>
            <a:r>
              <a:rPr lang="en-US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FeS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на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убихинон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(окислительная форма кофермента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Q)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 восстанавливаются в ароматический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убигидрохинон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 и переносится в комплекс III, который передает их через два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гема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в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(в</a:t>
            </a:r>
            <a:r>
              <a:rPr lang="ru-RU" altLang="ru-RU" sz="1400" i="1" dirty="0" smtClean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в</a:t>
            </a:r>
            <a:r>
              <a:rPr lang="ru-RU" altLang="ru-RU" sz="1400" i="1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) в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гем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с</a:t>
            </a:r>
            <a:r>
              <a:rPr lang="ru-RU" altLang="ru-RU" sz="1400" i="1" dirty="0" smtClean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в </a:t>
            </a:r>
            <a:r>
              <a:rPr lang="en-US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FeS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на небольшой белок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цитохром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с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Цитохром с переносит электроны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комплексу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IV (цитохром –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с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– оксидаза). Цитохром –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с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– оксидаза создает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медь - соединяющий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центр (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Cu</a:t>
            </a:r>
            <a:r>
              <a:rPr lang="en-US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 a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и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Cu </a:t>
            </a:r>
            <a:r>
              <a:rPr lang="en-US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)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гему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и </a:t>
            </a:r>
            <a:r>
              <a:rPr lang="en-US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ru-RU" altLang="ru-RU" sz="1400" i="1" dirty="0" smtClean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 через которые поступает на О</a:t>
            </a:r>
            <a:r>
              <a:rPr lang="ru-RU" altLang="ru-RU" sz="14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. При восстановлении О</a:t>
            </a:r>
            <a:r>
              <a:rPr lang="ru-RU" altLang="ru-RU" sz="14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образуется сильный анион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O</a:t>
            </a:r>
            <a:r>
              <a:rPr lang="en-US" altLang="ru-RU" sz="11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2-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 который связывает два протона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H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 и образуется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H</a:t>
            </a:r>
            <a:r>
              <a:rPr lang="en-US" altLang="ru-RU" sz="14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O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. Поток электронов сопряжен с комплексами мембраны митохондрий протонным градиентом.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8 Полная дыхательная цепь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848872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При окислении субстратов 1 типа до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ацетил-КоА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сукцината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электроны поступают 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убихинон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(комплекс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минуя комплекс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I)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на другую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митохондриальную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флавинзависимую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дегидрогеназу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9 Укороченная дыхательная цепь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Рисунок 6" descr="-12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2636912"/>
            <a:ext cx="4608512" cy="37449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23928" y="6396335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Укороченная дыхательная цепь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352928" cy="4896544"/>
          </a:xfrm>
        </p:spPr>
        <p:txBody>
          <a:bodyPr>
            <a:normAutofit/>
          </a:bodyPr>
          <a:lstStyle/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и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II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катализирует перенос электронов от различных доноров электронов;</a:t>
            </a: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— от НАДН;</a:t>
            </a: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II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— от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сукцината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; </a:t>
            </a: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III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переносит электроны от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убихинона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к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цитохрому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с;</a:t>
            </a: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IV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переносит электроны от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цитохрома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С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на О. 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10 Особенности дыхательной цепи переноса электронов  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8326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(дата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0892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96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>
            <a:normAutofit fontScale="92500" lnSpcReduction="10000"/>
          </a:bodyPr>
          <a:lstStyle/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1.Компоненты дыхательной цепи;</a:t>
            </a:r>
            <a:endParaRPr lang="ru-RU" sz="2400" dirty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Типы субстратов;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Пиридинзависимые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ДГ;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Флавинзависимые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ДГ;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5. Дыхательная цепь;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Компоненты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дыхательной цепи;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7. Организация дыхательной цепи;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Полная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дыхательная цепь;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9. Укороченная дыхательная цепь;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10.  Особенности дыхательной цепи переноса электронов. </a:t>
            </a:r>
            <a:endParaRPr lang="ru-RU" sz="2400" dirty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8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908720"/>
            <a:ext cx="8064896" cy="27363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Дыхательная цепь относиться к окислительному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фосфорилированию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Расположена на мембране митохондрий и состоит из белков, которые переносят электроны от субстратов (доноров) на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(конечный акцептор);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дыхательной цепи происходит разделение потоков Н.</a:t>
            </a:r>
          </a:p>
          <a:p>
            <a:pPr marL="45720" indent="0"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 Компоненты дыхательной цепи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3515055"/>
            <a:ext cx="396044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Пути переноса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077072"/>
            <a:ext cx="80648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Прямой перенос электронов (за счет восстановления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2+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smtClean="0">
                <a:latin typeface="Times New Roman" pitchFamily="18" charset="0"/>
              </a:rPr>
              <a:t>П</a:t>
            </a:r>
            <a:r>
              <a:rPr lang="ru-RU" altLang="ru-RU" sz="2400" dirty="0" smtClean="0">
                <a:latin typeface="Times New Roman" pitchFamily="18" charset="0"/>
              </a:rPr>
              <a:t>еренос </a:t>
            </a:r>
            <a:r>
              <a:rPr lang="ru-RU" altLang="ru-RU" sz="2400" dirty="0">
                <a:latin typeface="Times New Roman" pitchFamily="18" charset="0"/>
              </a:rPr>
              <a:t>атомов водорода (Н</a:t>
            </a:r>
            <a:r>
              <a:rPr lang="ru-RU" altLang="ru-RU" sz="2400" baseline="30000" dirty="0">
                <a:latin typeface="Times New Roman" pitchFamily="18" charset="0"/>
              </a:rPr>
              <a:t>+</a:t>
            </a:r>
            <a:r>
              <a:rPr lang="ru-RU" altLang="ru-RU" sz="2400" dirty="0">
                <a:latin typeface="Times New Roman" pitchFamily="18" charset="0"/>
              </a:rPr>
              <a:t> и е</a:t>
            </a:r>
            <a:r>
              <a:rPr lang="ru-RU" altLang="ru-RU" sz="2400" baseline="30000" dirty="0">
                <a:latin typeface="Times New Roman" pitchFamily="18" charset="0"/>
              </a:rPr>
              <a:t>-</a:t>
            </a:r>
            <a:r>
              <a:rPr lang="ru-RU" altLang="ru-RU" sz="2400" dirty="0">
                <a:latin typeface="Times New Roman" pitchFamily="18" charset="0"/>
              </a:rPr>
              <a:t>);</a:t>
            </a:r>
          </a:p>
          <a:p>
            <a:r>
              <a:rPr lang="ru-RU" altLang="ru-RU" sz="2400" dirty="0" smtClean="0">
                <a:latin typeface="Times New Roman" pitchFamily="18" charset="0"/>
              </a:rPr>
              <a:t>3. </a:t>
            </a:r>
            <a:r>
              <a:rPr lang="ru-RU" altLang="ru-RU" sz="2400" dirty="0">
                <a:latin typeface="Times New Roman" pitchFamily="18" charset="0"/>
              </a:rPr>
              <a:t>П</a:t>
            </a:r>
            <a:r>
              <a:rPr lang="ru-RU" altLang="ru-RU" sz="2400" dirty="0" smtClean="0">
                <a:latin typeface="Times New Roman" pitchFamily="18" charset="0"/>
              </a:rPr>
              <a:t>еренос </a:t>
            </a:r>
            <a:r>
              <a:rPr lang="ru-RU" altLang="ru-RU" sz="2400" dirty="0">
                <a:latin typeface="Times New Roman" pitchFamily="18" charset="0"/>
              </a:rPr>
              <a:t>гидрид-иона: (Н), который содержит два </a:t>
            </a:r>
            <a:r>
              <a:rPr lang="ru-RU" altLang="ru-RU" sz="2400" dirty="0" smtClean="0">
                <a:latin typeface="Times New Roman" pitchFamily="18" charset="0"/>
              </a:rPr>
              <a:t>электрона.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8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99964" y="959525"/>
            <a:ext cx="7848872" cy="55778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altLang="ru-RU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4572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Электроны 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для дыхательной цепи образуются в результате действия ферментов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дегидрогеназ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Дыхательная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цепь имеет два вида дегидрогеназ, которые 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собирают электроны от субстратов катаболических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путей</a:t>
            </a:r>
            <a:r>
              <a:rPr lang="ru-RU" altLang="ru-RU" sz="2400" dirty="0" smtClean="0">
                <a:solidFill>
                  <a:schemeClr val="tx1"/>
                </a:solidFill>
              </a:rPr>
              <a:t>:</a:t>
            </a:r>
            <a:endParaRPr lang="ru-RU" altLang="ru-RU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502920" indent="-457200">
              <a:buClrTx/>
              <a:buSzPct val="119000"/>
              <a:buAutoNum type="arabicPeriod"/>
            </a:pPr>
            <a:r>
              <a:rPr lang="ru-RU" altLang="ru-RU" sz="2400" i="1" dirty="0" err="1">
                <a:solidFill>
                  <a:schemeClr val="tx1"/>
                </a:solidFill>
                <a:latin typeface="Times New Roman" pitchFamily="18" charset="0"/>
              </a:rPr>
              <a:t>П</a:t>
            </a:r>
            <a:r>
              <a:rPr lang="ru-RU" altLang="ru-RU" sz="2400" i="1" dirty="0" err="1" smtClean="0">
                <a:solidFill>
                  <a:schemeClr val="tx1"/>
                </a:solidFill>
                <a:latin typeface="Times New Roman" pitchFamily="18" charset="0"/>
              </a:rPr>
              <a:t>иридинзависимые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i="1" dirty="0" err="1" smtClean="0">
                <a:solidFill>
                  <a:schemeClr val="tx1"/>
                </a:solidFill>
                <a:latin typeface="Times New Roman" pitchFamily="18" charset="0"/>
              </a:rPr>
              <a:t>дегидрогеназы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(НАД</a:t>
            </a:r>
            <a:r>
              <a:rPr lang="ru-RU" altLang="ru-RU" sz="2400" baseline="30000" dirty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 или НАДФ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);</a:t>
            </a:r>
            <a:endParaRPr lang="ru-RU" altLang="ru-RU" sz="2400" i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502920" indent="-457200">
              <a:buClrTx/>
              <a:buSzPct val="119000"/>
              <a:buAutoNum type="arabicPeriod"/>
            </a:pPr>
            <a:r>
              <a:rPr lang="ru-RU" altLang="ru-RU" sz="2400" i="1" dirty="0" err="1" smtClean="0">
                <a:solidFill>
                  <a:schemeClr val="tx1"/>
                </a:solidFill>
                <a:latin typeface="Times New Roman" pitchFamily="18" charset="0"/>
              </a:rPr>
              <a:t>Флавинзависимые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itchFamily="18" charset="0"/>
              </a:rPr>
              <a:t>ДГ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(ФМН 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или ФАД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).</a:t>
            </a:r>
            <a:endParaRPr lang="ru-RU" altLang="ru-RU" sz="24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 Компоненты дыхательной цепи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62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548680"/>
            <a:ext cx="7344816" cy="574099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4048" y="5805264"/>
            <a:ext cx="3312368" cy="4844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00064" y="5237584"/>
            <a:ext cx="3312368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58888" y="5157788"/>
            <a:ext cx="3600450" cy="5355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>
              <a:defRPr sz="2400" b="1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800" dirty="0" err="1">
                <a:latin typeface="Times New Roman" pitchFamily="18" charset="0"/>
              </a:rPr>
              <a:t>Никотинамидадениндинуклеотид</a:t>
            </a:r>
            <a:r>
              <a:rPr lang="ru-RU" altLang="ru-RU" sz="1800" dirty="0">
                <a:latin typeface="Times New Roman" pitchFamily="18" charset="0"/>
              </a:rPr>
              <a:t> (НАД</a:t>
            </a:r>
            <a:r>
              <a:rPr lang="en-US" altLang="ru-RU" sz="1800" baseline="30000" dirty="0">
                <a:latin typeface="Times New Roman" pitchFamily="18" charset="0"/>
                <a:cs typeface="Arial" charset="0"/>
              </a:rPr>
              <a:t>+</a:t>
            </a:r>
            <a:r>
              <a:rPr lang="ru-RU" altLang="ru-RU" sz="1800" dirty="0">
                <a:latin typeface="Times New Roman" pitchFamily="18" charset="0"/>
              </a:rPr>
              <a:t>)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068266" y="5805488"/>
            <a:ext cx="4248150" cy="4238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50000"/>
              </a:lnSpc>
              <a:spcBef>
                <a:spcPct val="20000"/>
              </a:spcBef>
            </a:pPr>
            <a:r>
              <a:rPr lang="ru-RU" altLang="ru-RU" dirty="0" err="1">
                <a:latin typeface="Times New Roman" pitchFamily="18" charset="0"/>
              </a:rPr>
              <a:t>Никотинамидадениндинуклеотидфосфат</a:t>
            </a:r>
            <a:endParaRPr lang="ru-RU" altLang="ru-RU" dirty="0">
              <a:latin typeface="Times New Roman" pitchFamily="18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</a:pPr>
            <a:r>
              <a:rPr lang="ru-RU" altLang="ru-RU" dirty="0">
                <a:latin typeface="Times New Roman" pitchFamily="18" charset="0"/>
              </a:rPr>
              <a:t>(НАДФ)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0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196752"/>
            <a:ext cx="8064896" cy="3474720"/>
          </a:xfrm>
        </p:spPr>
        <p:txBody>
          <a:bodyPr/>
          <a:lstStyle/>
          <a:p>
            <a:pPr algn="just">
              <a:buNone/>
            </a:pPr>
            <a:r>
              <a:rPr lang="ru-RU" altLang="ru-RU" sz="2400" b="1" i="1" dirty="0" smtClean="0">
                <a:solidFill>
                  <a:schemeClr val="tx1"/>
                </a:solidFill>
                <a:latin typeface="Times New Roman" pitchFamily="18" charset="0"/>
              </a:rPr>
              <a:t>  Субстраты </a:t>
            </a:r>
            <a:r>
              <a:rPr lang="ru-RU" altLang="ru-RU" sz="2400" b="1" i="1" dirty="0">
                <a:solidFill>
                  <a:schemeClr val="tx1"/>
                </a:solidFill>
                <a:latin typeface="Times New Roman" pitchFamily="18" charset="0"/>
              </a:rPr>
              <a:t>окисления 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— это молекулы, которые при окислении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itchFamily="18" charset="0"/>
              </a:rPr>
              <a:t>дегидрируются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 (теряют 2Н+). </a:t>
            </a:r>
            <a:endParaRPr lang="en-US" alt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buNone/>
            </a:pPr>
            <a:endParaRPr lang="ru-RU" alt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buNone/>
            </a:pPr>
            <a:r>
              <a:rPr lang="ru-RU" altLang="ru-RU" sz="2400" b="1" i="1" dirty="0">
                <a:solidFill>
                  <a:schemeClr val="tx1"/>
                </a:solidFill>
                <a:latin typeface="Times New Roman" pitchFamily="18" charset="0"/>
              </a:rPr>
              <a:t>     Различают три типа субстратов:</a:t>
            </a: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en-US" altLang="ru-RU" sz="2400" i="1" dirty="0">
                <a:solidFill>
                  <a:schemeClr val="tx1"/>
                </a:solidFill>
                <a:latin typeface="Times New Roman" pitchFamily="18" charset="0"/>
              </a:rPr>
              <a:t>I</a:t>
            </a:r>
            <a:r>
              <a:rPr lang="ru-RU" altLang="ru-RU" sz="2400" i="1" dirty="0">
                <a:solidFill>
                  <a:schemeClr val="tx1"/>
                </a:solidFill>
                <a:latin typeface="Times New Roman" pitchFamily="18" charset="0"/>
              </a:rPr>
              <a:t> типа (углеводородные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) —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itchFamily="18" charset="0"/>
              </a:rPr>
              <a:t>сукцинат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,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itchFamily="18" charset="0"/>
              </a:rPr>
              <a:t>ацил-КоА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;</a:t>
            </a:r>
            <a:endParaRPr lang="en-US" alt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en-US" altLang="ru-RU" sz="2400" i="1" dirty="0">
                <a:solidFill>
                  <a:schemeClr val="tx1"/>
                </a:solidFill>
                <a:latin typeface="Times New Roman" pitchFamily="18" charset="0"/>
              </a:rPr>
              <a:t>II</a:t>
            </a:r>
            <a:r>
              <a:rPr lang="ru-RU" altLang="ru-RU" sz="2400" i="1" dirty="0">
                <a:solidFill>
                  <a:schemeClr val="tx1"/>
                </a:solidFill>
                <a:latin typeface="Times New Roman" pitchFamily="18" charset="0"/>
              </a:rPr>
              <a:t> типа (спиртовые</a:t>
            </a:r>
            <a:r>
              <a:rPr lang="en-US" altLang="ru-RU" sz="2400" i="1" dirty="0">
                <a:solidFill>
                  <a:schemeClr val="tx1"/>
                </a:solidFill>
                <a:latin typeface="Times New Roman" pitchFamily="18" charset="0"/>
              </a:rPr>
              <a:t>)</a:t>
            </a:r>
            <a:r>
              <a:rPr lang="ru-RU" altLang="ru-RU" sz="2400" i="1" dirty="0">
                <a:solidFill>
                  <a:schemeClr val="tx1"/>
                </a:solidFill>
                <a:latin typeface="Times New Roman" pitchFamily="18" charset="0"/>
              </a:rPr>
              <a:t>;</a:t>
            </a:r>
            <a:endParaRPr lang="en-US" altLang="ru-RU" sz="2400" i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buClrTx/>
              <a:buSzPct val="117000"/>
              <a:buFont typeface="Arial" pitchFamily="34" charset="0"/>
              <a:buChar char="•"/>
            </a:pPr>
            <a:r>
              <a:rPr lang="en-US" altLang="ru-RU" sz="2400" i="1" dirty="0">
                <a:solidFill>
                  <a:schemeClr val="tx1"/>
                </a:solidFill>
                <a:latin typeface="Times New Roman" pitchFamily="18" charset="0"/>
              </a:rPr>
              <a:t>III</a:t>
            </a:r>
            <a:r>
              <a:rPr lang="ru-RU" altLang="ru-RU" sz="2400" i="1" dirty="0">
                <a:solidFill>
                  <a:schemeClr val="tx1"/>
                </a:solidFill>
                <a:latin typeface="Times New Roman" pitchFamily="18" charset="0"/>
              </a:rPr>
              <a:t> типа (альдегидные</a:t>
            </a:r>
            <a:r>
              <a:rPr lang="ru-RU" altLang="ru-RU" sz="2400" dirty="0">
                <a:solidFill>
                  <a:schemeClr val="tx1"/>
                </a:solidFill>
                <a:latin typeface="Times New Roman" pitchFamily="18" charset="0"/>
              </a:rPr>
              <a:t>). 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 Типы субстратов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06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980728"/>
            <a:ext cx="8208912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FAD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FMN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образуются из витамина 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Флавиновые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коферменты связаны с апоферментами.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Рабочей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частью FAD и FMN служит </a:t>
            </a:r>
            <a:r>
              <a:rPr lang="ru-RU" alt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изоаллоксазиновая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сопряжённая циклическая система. </a:t>
            </a:r>
            <a:endParaRPr lang="en-US" altLang="ru-RU" sz="2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FAD служит акцептором электронов от многих субстратов в реакциях типа: </a:t>
            </a:r>
          </a:p>
          <a:p>
            <a:pPr>
              <a:buNone/>
            </a:pPr>
            <a:endParaRPr lang="en-US" altLang="ru-RU" sz="24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 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где Е - белковая часть фермента. </a:t>
            </a:r>
          </a:p>
          <a:p>
            <a:pPr>
              <a:buNone/>
            </a:pPr>
            <a:endParaRPr lang="en-US" altLang="ru-RU" sz="24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</a:rPr>
              <a:t/>
            </a:r>
            <a:br>
              <a:rPr lang="ru-RU" altLang="ru-RU" sz="2400" dirty="0" smtClean="0">
                <a:latin typeface="Times New Roman" pitchFamily="18" charset="0"/>
              </a:rPr>
            </a:b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4 </a:t>
            </a:r>
            <a:r>
              <a:rPr lang="ru-RU" sz="3200" b="1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Флавинзависимые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ДГ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99592" y="3501008"/>
            <a:ext cx="7344816" cy="344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836712"/>
            <a:ext cx="828092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дыхательной цепи осуществляется перенос электронов от донора к акцептору на внутренней мембране митохондрий.  Донорами электронов являются: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NAD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 NAD∙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en-US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FMN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en-US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,H</a:t>
            </a:r>
            <a:r>
              <a:rPr lang="ru-RU" altLang="ru-RU" sz="2400" baseline="30000" dirty="0" smtClean="0">
                <a:solidFill>
                  <a:schemeClr val="tx1"/>
                </a:solidFill>
                <a:latin typeface="Times New Roman" pitchFamily="18" charset="0"/>
              </a:rPr>
              <a:t>+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переносе электронов дыхательной цепи от донора к акцептору формируется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редокс-потенциал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выделяется энергия, необходимая для синтеза трех молекул АТФ.</a:t>
            </a:r>
          </a:p>
          <a:p>
            <a:pPr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en-US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latin typeface="Times New Roman" pitchFamily="18" charset="0"/>
              </a:rPr>
              <a:t>Дыхательная цепь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Рисунок 6" descr="300px-Mitochondrial_electron_transport_chain—Etc4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212976"/>
            <a:ext cx="6048672" cy="31683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19672" y="6396335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Комплексы дыхательной цепи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27584" y="908720"/>
            <a:ext cx="7992888" cy="5688632"/>
          </a:xfrm>
        </p:spPr>
        <p:txBody>
          <a:bodyPr>
            <a:normAutofit fontScale="92500" lnSpcReduction="20000"/>
          </a:bodyPr>
          <a:lstStyle/>
          <a:p>
            <a:pPr algn="just">
              <a:buClrTx/>
              <a:buSzPct val="117000"/>
              <a:buNone/>
            </a:pPr>
            <a:r>
              <a:rPr lang="ru-RU" altLang="ru-RU" sz="2400" dirty="0" smtClean="0">
                <a:solidFill>
                  <a:schemeClr val="tx1"/>
                </a:solidFill>
                <a:latin typeface="Times New Roman" pitchFamily="18" charset="0"/>
              </a:rPr>
              <a:t> 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Три белковых комплекса (комплексы I, III и IV), встроенных во внутреннюю митохондриальную мембрану, и две подвижные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молекулы – переносчики: 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убихинон (кофермент Q) и цитохром </a:t>
            </a:r>
            <a:r>
              <a:rPr lang="ru-RU" altLang="ru-RU" sz="2600" i="1" dirty="0" smtClean="0">
                <a:solidFill>
                  <a:schemeClr val="tx1"/>
                </a:solidFill>
                <a:latin typeface="Times New Roman" pitchFamily="18" charset="0"/>
              </a:rPr>
              <a:t>с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I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–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NAD-NADH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-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коэнзим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Q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-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дегидрогеназа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. Состоит из 42 субъединиц. Переносит электроны от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субстратов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2 и 3 типа через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FMN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и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FeS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на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убихинон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II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–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убихинон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или кофермент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Q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. Является коферментом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сукцинат-дегидрогеназы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(которая не входит в состав ферментов дыхательной цепи, т.к. относится к циклу Кребса  и связывают между собой ДЦП и цикл Кребса);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III 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–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убихинон-цитохром-с-окисидоредуктаза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; 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IV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–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цитохром-с-оксидаза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. Перенос на кислород; </a:t>
            </a:r>
          </a:p>
          <a:p>
            <a:pPr>
              <a:buClrTx/>
              <a:buSzPct val="117000"/>
              <a:buFont typeface="Arial" pitchFamily="34" charset="0"/>
              <a:buChar char="•"/>
            </a:pP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Комплекс </a:t>
            </a:r>
            <a:r>
              <a:rPr lang="en-US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V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 – </a:t>
            </a:r>
            <a:r>
              <a:rPr lang="ru-RU" altLang="ru-RU" sz="2600" dirty="0" err="1" smtClean="0">
                <a:solidFill>
                  <a:schemeClr val="tx1"/>
                </a:solidFill>
                <a:latin typeface="Times New Roman" pitchFamily="18" charset="0"/>
              </a:rPr>
              <a:t>АТФ-синтаза</a:t>
            </a:r>
            <a:r>
              <a:rPr lang="ru-RU" altLang="ru-RU" sz="2600" dirty="0" smtClean="0">
                <a:solidFill>
                  <a:schemeClr val="tx1"/>
                </a:solidFill>
                <a:latin typeface="Times New Roman" pitchFamily="18" charset="0"/>
              </a:rPr>
              <a:t>. Не принимает участия в переносе электронов.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lvl="0" indent="-32004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</a:t>
            </a:r>
            <a:r>
              <a:rPr lang="ru-RU" altLang="ru-RU" sz="3200" b="1" dirty="0" smtClean="0">
                <a:latin typeface="Times New Roman" pitchFamily="18" charset="0"/>
              </a:rPr>
              <a:t>Комплексы дыхательной цепи</a:t>
            </a: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1549</TotalTime>
  <Words>962</Words>
  <Application>Microsoft Office PowerPoint</Application>
  <PresentationFormat>Экран (4:3)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Georgia</vt:lpstr>
      <vt:lpstr>Times New Roman</vt:lpstr>
      <vt:lpstr>Trebuchet MS</vt:lpstr>
      <vt:lpstr>Wingdings</vt:lpstr>
      <vt:lpstr>Воздушный поток</vt:lpstr>
      <vt:lpstr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dc:title>
  <dc:creator>user</dc:creator>
  <cp:lastModifiedBy>Ольга</cp:lastModifiedBy>
  <cp:revision>11</cp:revision>
  <dcterms:created xsi:type="dcterms:W3CDTF">2016-05-27T05:44:55Z</dcterms:created>
  <dcterms:modified xsi:type="dcterms:W3CDTF">2017-04-02T08:27:49Z</dcterms:modified>
</cp:coreProperties>
</file>