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8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5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A466A-CA72-4286-A4CA-0CD0C928A6C7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2E7771-4A7E-4853-8C2C-0FC4EF16643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D323214-C953-4619-ADF5-3A6D23188EFF}" type="datetime1">
              <a:rPr lang="ru-RU" smtClean="0"/>
              <a:t>14.09.2020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7107239-E48E-420C-9C31-F242937F9B8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13014-F694-4438-9217-9A6CD4DA848D}" type="datetime1">
              <a:rPr lang="ru-RU" smtClean="0"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07239-E48E-420C-9C31-F242937F9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61E60-CC04-43C8-8D54-55BA4EFBBC7D}" type="datetime1">
              <a:rPr lang="ru-RU" smtClean="0"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07239-E48E-420C-9C31-F242937F9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688CF41-EAC0-4FB9-A122-E2FC8989B936}" type="datetime1">
              <a:rPr lang="ru-RU" smtClean="0"/>
              <a:t>14.09.2020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7107239-E48E-420C-9C31-F242937F9B8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77801F2-5A10-4239-9DFF-ECE258AE34BB}" type="datetime1">
              <a:rPr lang="ru-RU" smtClean="0"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7107239-E48E-420C-9C31-F242937F9B8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298FD-ED5B-4602-8E41-6414B02C5870}" type="datetime1">
              <a:rPr lang="ru-RU" smtClean="0"/>
              <a:t>14.09.2020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07239-E48E-420C-9C31-F242937F9B8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2764-7DC5-488E-8BFF-B4D588897AEA}" type="datetime1">
              <a:rPr lang="ru-RU" smtClean="0"/>
              <a:t>14.09.2020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07239-E48E-420C-9C31-F242937F9B8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9C11E8E-BA0E-41A0-90FB-090F66C71441}" type="datetime1">
              <a:rPr lang="ru-RU" smtClean="0"/>
              <a:t>14.09.2020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7107239-E48E-420C-9C31-F242937F9B8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FF978-B96A-4CD5-B9E5-D0197C2B5A3B}" type="datetime1">
              <a:rPr lang="ru-RU" smtClean="0"/>
              <a:t>14.09.2020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07239-E48E-420C-9C31-F242937F9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1810FD4-CA29-4E16-8AB6-2C13A5D6F4AD}" type="datetime1">
              <a:rPr lang="ru-RU" smtClean="0"/>
              <a:t>14.09.2020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7107239-E48E-420C-9C31-F242937F9B8D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D526A6F-32CF-42AD-9D2C-0620A891CEB4}" type="datetime1">
              <a:rPr lang="ru-RU" smtClean="0"/>
              <a:t>14.09.2020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7107239-E48E-420C-9C31-F242937F9B8D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EBE1466-74EC-40B5-9CBD-C5D50C56D411}" type="datetime1">
              <a:rPr lang="ru-RU" smtClean="0"/>
              <a:t>14.09.2020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7107239-E48E-420C-9C31-F242937F9B8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96752"/>
            <a:ext cx="7992888" cy="2232248"/>
          </a:xfrm>
        </p:spPr>
        <p:txBody>
          <a:bodyPr>
            <a:normAutofit/>
          </a:bodyPr>
          <a:lstStyle/>
          <a:p>
            <a:pPr algn="ctr"/>
            <a:r>
              <a:rPr lang="ru-RU" sz="3400" cap="non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sz="3400" b="1" cap="non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окументирование  и план счетов бухгалтерского учета  страховых  организаций</a:t>
            </a:r>
            <a:r>
              <a:rPr lang="ru-RU" cap="none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cap="none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cap="none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91264" cy="6213304"/>
          </a:xfrm>
        </p:spPr>
        <p:txBody>
          <a:bodyPr>
            <a:normAutofit/>
          </a:bodyPr>
          <a:lstStyle/>
          <a:p>
            <a:pPr marL="0" indent="269875">
              <a:buNone/>
            </a:pP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Проведение инвентаризации обязательно </a:t>
            </a: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</a:t>
            </a: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/>
              <a:t>- составлении годовой бухгалтерской отчетности;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/>
              <a:t>- смене </a:t>
            </a:r>
            <a:r>
              <a:rPr lang="ru-RU" sz="2000" dirty="0" smtClean="0"/>
              <a:t>(</a:t>
            </a:r>
            <a:r>
              <a:rPr lang="ru-RU" sz="2000" dirty="0" smtClean="0"/>
              <a:t>увольнение</a:t>
            </a:r>
            <a:r>
              <a:rPr lang="ru-RU" sz="2000" dirty="0" smtClean="0"/>
              <a:t>, </a:t>
            </a:r>
            <a:r>
              <a:rPr lang="ru-RU" sz="2000" dirty="0" smtClean="0"/>
              <a:t>отпуск </a:t>
            </a:r>
            <a:r>
              <a:rPr lang="ru-RU" sz="2000" dirty="0" smtClean="0"/>
              <a:t>и </a:t>
            </a:r>
            <a:r>
              <a:rPr lang="ru-RU" sz="2000" dirty="0" smtClean="0"/>
              <a:t>другие причины</a:t>
            </a:r>
            <a:r>
              <a:rPr lang="ru-RU" sz="2000" dirty="0" smtClean="0"/>
              <a:t>) </a:t>
            </a:r>
            <a:r>
              <a:rPr lang="ru-RU" sz="2000" dirty="0" smtClean="0"/>
              <a:t>материально ответственных работников;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/>
              <a:t>- хищении</a:t>
            </a:r>
            <a:r>
              <a:rPr lang="ru-RU" sz="2000" dirty="0" smtClean="0"/>
              <a:t>, порче или </a:t>
            </a:r>
            <a:r>
              <a:rPr lang="ru-RU" sz="2000" dirty="0" smtClean="0"/>
              <a:t>злоупотреблениях </a:t>
            </a:r>
            <a:r>
              <a:rPr lang="ru-RU" sz="2000" dirty="0" smtClean="0"/>
              <a:t>с </a:t>
            </a:r>
            <a:r>
              <a:rPr lang="ru-RU" sz="2000" dirty="0" smtClean="0"/>
              <a:t>имуществом;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/>
              <a:t>- стихийных бедствиях </a:t>
            </a:r>
            <a:r>
              <a:rPr lang="ru-RU" sz="2000" dirty="0" smtClean="0"/>
              <a:t>и </a:t>
            </a:r>
            <a:r>
              <a:rPr lang="ru-RU" sz="2000" dirty="0" smtClean="0"/>
              <a:t>других чрезвычайных событиях </a:t>
            </a:r>
            <a:r>
              <a:rPr lang="ru-RU" sz="2000" dirty="0" smtClean="0"/>
              <a:t>(</a:t>
            </a:r>
            <a:r>
              <a:rPr lang="ru-RU" sz="2000" dirty="0" smtClean="0"/>
              <a:t>пожары</a:t>
            </a:r>
            <a:r>
              <a:rPr lang="ru-RU" sz="2000" dirty="0" smtClean="0"/>
              <a:t>, </a:t>
            </a:r>
            <a:r>
              <a:rPr lang="ru-RU" sz="2000" dirty="0" smtClean="0"/>
              <a:t>наводнения </a:t>
            </a:r>
            <a:r>
              <a:rPr lang="ru-RU" sz="2000" dirty="0" smtClean="0"/>
              <a:t>и др</a:t>
            </a:r>
            <a:r>
              <a:rPr lang="ru-RU" sz="2000" dirty="0" smtClean="0"/>
              <a:t>.);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/>
              <a:t>- выкупе</a:t>
            </a:r>
            <a:r>
              <a:rPr lang="ru-RU" sz="2000" dirty="0" smtClean="0"/>
              <a:t>, </a:t>
            </a:r>
            <a:r>
              <a:rPr lang="ru-RU" sz="2000" dirty="0" smtClean="0"/>
              <a:t>продаже </a:t>
            </a:r>
            <a:r>
              <a:rPr lang="ru-RU" sz="2000" dirty="0" smtClean="0"/>
              <a:t>или </a:t>
            </a:r>
            <a:r>
              <a:rPr lang="ru-RU" sz="2000" dirty="0" smtClean="0"/>
              <a:t>передаче имущества </a:t>
            </a:r>
            <a:r>
              <a:rPr lang="ru-RU" sz="2000" dirty="0" smtClean="0"/>
              <a:t>в </a:t>
            </a:r>
            <a:r>
              <a:rPr lang="ru-RU" sz="2000" dirty="0" smtClean="0"/>
              <a:t>аренду;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/>
              <a:t>- ликвидации</a:t>
            </a:r>
            <a:r>
              <a:rPr lang="ru-RU" sz="2000" dirty="0" smtClean="0"/>
              <a:t>, </a:t>
            </a:r>
            <a:r>
              <a:rPr lang="ru-RU" sz="2000" dirty="0" smtClean="0"/>
              <a:t>реорганизации компании;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/>
              <a:t>- банкротстве </a:t>
            </a:r>
            <a:r>
              <a:rPr lang="ru-RU" sz="2000" dirty="0" smtClean="0"/>
              <a:t>и </a:t>
            </a:r>
            <a:r>
              <a:rPr lang="ru-RU" sz="2000" dirty="0" smtClean="0"/>
              <a:t>назначении конкурсного управляющего;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/>
              <a:t>- продаже компании.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/>
              <a:t>Причины инвентаризации </a:t>
            </a:r>
            <a:r>
              <a:rPr lang="ru-RU" sz="2000" dirty="0" smtClean="0"/>
              <a:t>могут быть </a:t>
            </a:r>
            <a:r>
              <a:rPr lang="ru-RU" sz="2000" dirty="0" smtClean="0"/>
              <a:t>разными</a:t>
            </a:r>
            <a:r>
              <a:rPr lang="ru-RU" sz="2000" dirty="0" smtClean="0"/>
              <a:t>, все эти </a:t>
            </a:r>
            <a:r>
              <a:rPr lang="ru-RU" sz="2000" dirty="0" smtClean="0"/>
              <a:t>процедуры объединяет направленность </a:t>
            </a:r>
            <a:r>
              <a:rPr lang="ru-RU" sz="2000" dirty="0" smtClean="0"/>
              <a:t>на </a:t>
            </a:r>
            <a:r>
              <a:rPr lang="ru-RU" sz="2000" dirty="0" smtClean="0"/>
              <a:t>установление фактического состояния имущества организации.</a:t>
            </a:r>
          </a:p>
          <a:p>
            <a:pPr marL="0" indent="269875">
              <a:buFontTx/>
              <a:buChar char="-"/>
            </a:pPr>
            <a:endParaRPr lang="ru-RU" sz="20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107239-E48E-420C-9C31-F242937F9B8D}" type="slidenum">
              <a:rPr lang="ru-R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fld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91264" cy="504056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2400" b="1" i="1" cap="non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ru-RU" sz="2400" b="1" i="1" cap="non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План счетов  страховых  организаций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548680"/>
            <a:ext cx="8568952" cy="5925272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269875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В  бухгалтерском  учете  страховых  организаций  все  операции, связанные с осуществлением финансово-хозяйственной деятельности, можно  условно  разделить  на  операции  по  страховой  деятельности  и  операции  характерные  для других некредитных финансовых организаций</a:t>
            </a:r>
            <a:r>
              <a:rPr lang="ru-RU" sz="2200" dirty="0" smtClean="0"/>
              <a:t>.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2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 своему характеру и особенностям отражения в бухгалтерском учете все страховые операции можно разделить на: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200" dirty="0" smtClean="0"/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-  операции по прямому страхованию;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 операции   по   перестрахованию,   которые   предполагают   передачу (принятие) рисков между страховыми организациями;</a:t>
            </a:r>
          </a:p>
          <a:p>
            <a:pPr marL="0" indent="269875" algn="just">
              <a:spcBef>
                <a:spcPts val="0"/>
              </a:spcBef>
              <a:buFontTx/>
              <a:buChar char="-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операции 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по 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сострахованию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,  предполагающие  участие  нескольких страховых организаций в страховании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Особенности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 учете страховых операций по видам страхования:</a:t>
            </a:r>
          </a:p>
          <a:p>
            <a:pPr marL="0" indent="269875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 по страхованию жизни и иным видам;</a:t>
            </a:r>
          </a:p>
          <a:p>
            <a:pPr marL="0" indent="269875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 по обязательному медицинскому страхованию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Бухгалтерский  учет  страховые 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организации и 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другие 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некредитные финансовые организации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,  ведут  в  соответствии  с  Планом  счетов бухгалтерского  учета согласно  Положения «О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плане счетов бухгалтерского учета в некредитных финансовых организациях  и порядке его применения» ( от 04.09.2015 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N 486-П)</a:t>
            </a:r>
          </a:p>
          <a:p>
            <a:pPr marL="0" indent="269875" algn="just">
              <a:spcBef>
                <a:spcPts val="0"/>
              </a:spcBef>
              <a:buFontTx/>
              <a:buChar char="-"/>
            </a:pPr>
            <a:endParaRPr lang="ru-RU" dirty="0" smtClean="0"/>
          </a:p>
          <a:p>
            <a:pPr marL="0" indent="269875" algn="just">
              <a:spcBef>
                <a:spcPts val="0"/>
              </a:spcBef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107239-E48E-420C-9C31-F242937F9B8D}" type="slidenum">
              <a:rPr lang="ru-R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</a:t>
            </a:fld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784976" cy="6285312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 marL="0" indent="269875" algn="just">
              <a:buNone/>
            </a:pPr>
            <a:r>
              <a:rPr lang="ru-RU" sz="2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План </a:t>
            </a:r>
            <a:r>
              <a:rPr lang="ru-RU" sz="2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счетов бухгалтерского учета</a:t>
            </a:r>
            <a:r>
              <a:rPr lang="ru-RU" sz="2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это перечень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синтетических счетов, отражающий систематизированную группировку необходимой информации о всесторонней хозяйственной деятельности хозяйствующего субъекта и определяющий такую организацию бухгалтерского учета, которая позволяет получать эту информацию для оперативного руководства и управления, повседневного контроля в интересах собственников, других заинтересованных лиц и исполнительной власти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2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Особенности ведения БУ в страховых организациях:</a:t>
            </a:r>
            <a:endParaRPr lang="ru-RU" sz="2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1 Бухгалтерский учет ведется страховой организацией непрерывно с момента ее регистрации в качестве юридического лица.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Учет имущества других юридических лиц, находящегося у страховой организации, осуществляется обособленно от имущества, принадлежащего ей на праве собственности.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Бухгалтерский учет совершаемых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не кредитных операций ведется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 валюте Российской Федерации.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Страховая организация  ведет бухгалтерский учет операций путем двойной записи на взаимосвязанных счетах бухгалтерского учета, включенных в рабочий План счетов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5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Данные синтетического учета должны соответствовать оборотам и остаткам по счетам аналитического учета.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6 Балансовые счета второго порядка определены, как только активные или как только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пассивные,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либо без признака счета.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107239-E48E-420C-9C31-F242937F9B8D}" type="slidenum">
              <a:rPr lang="ru-R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</a:t>
            </a:fld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332656"/>
            <a:ext cx="8496944" cy="6141296"/>
          </a:xfrm>
        </p:spPr>
        <p:txBody>
          <a:bodyPr>
            <a:normAutofit/>
          </a:bodyPr>
          <a:lstStyle/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Счета  синтетического  учета,  предназначенные  для  отражения операций по страховой деятельности.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Аналитический  учет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страховых  операций  имеет  </a:t>
            </a: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общие  и индивидуальные  (специальные)  признаки. 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Общими  признаками  в аналитическом  учете  могут  быть  признаны  те,  которые  характеризуют аналитическую  информацию,  формирующуюся  одновременно  на нескольких счетах аналитического учета. 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 общим признакам относятся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 виды   страховых   операций   (прямое   страхование,  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сострахование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перестрахование);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 виды страхования (пенсионное страхование, медицинское страхование, страхование финансовых рисков и др.);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 объекты страхования (страхование жизни, имущественное страхование, страхование ответственности);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 степень обязательности (обязательное и добровольное);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 отчетные    периоды   (предшествующий   период,    текущий   период, будущий период).</a:t>
            </a:r>
          </a:p>
          <a:p>
            <a:pPr marL="0" indent="269875" algn="just">
              <a:spcBef>
                <a:spcPts val="0"/>
              </a:spcBef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107239-E48E-420C-9C31-F242937F9B8D}" type="slidenum">
              <a:rPr lang="ru-R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</a:t>
            </a:fld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784976" cy="6285312"/>
          </a:xfrm>
        </p:spPr>
        <p:txBody>
          <a:bodyPr/>
          <a:lstStyle/>
          <a:p>
            <a:pPr marL="0" indent="269875" algn="just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Индивидуальные (специальные) признаки аналитического учета разрабатываются для каждого объекта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1) Учет страховых резервов организуется по видам резервов;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2) Учет расчетов по страхованию,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сострахованию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перестрахованию – по контрагентам;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3) Учет расходов по видам, элементам затрат и другим признакам.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  видам  страховых  операций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аналитический  учет  организуется по  страховым  премиям  (взносам),  выплатам,  резервам  и  расчетам.</a:t>
            </a:r>
          </a:p>
          <a:p>
            <a:pPr marL="0" indent="269875" algn="just">
              <a:buNone/>
            </a:pP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  видам  и  объектам  страхования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аналитический  учет  организуется  для  страховых премий, выплат, резервов и расчетов. По видам и объектам  страхования  необходимо  выделять:  страхование  жизни  и  виды  страхования иные, чем страхование жизни; медицинское страхование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107239-E48E-420C-9C31-F242937F9B8D}" type="slidenum">
              <a:rPr lang="ru-RU" smtClean="0">
                <a:solidFill>
                  <a:schemeClr val="tx1"/>
                </a:solidFill>
              </a:rPr>
              <a:t>14</a:t>
            </a:fld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88640"/>
            <a:ext cx="8435280" cy="606928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269875" algn="just">
              <a:spcBef>
                <a:spcPts val="0"/>
              </a:spcBef>
              <a:buNone/>
            </a:pPr>
            <a:r>
              <a:rPr lang="ru-RU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Глава А Балансовые счета</a:t>
            </a:r>
            <a:endParaRPr lang="ru-RU" sz="20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Раздел 1. Капитал и целевое финансирование.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Раздел 2. Денежные средства и драгоценные металлы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Раздел 3. Требования и обязательства по договорам, имеющим отраслевую специфику, а также по внутрихозяйственным расчетам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Раздел 4. Операции с клиентами и прочие расчеты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Раздел 5. Операции с ценными бумагами и производными финансовыми инструментами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Раздел 6. Средства и имущество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Раздел 7. Финансовые результаты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Глава В. </a:t>
            </a:r>
            <a:r>
              <a:rPr lang="ru-RU" sz="20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Внебалансовые</a:t>
            </a:r>
            <a:r>
              <a:rPr lang="ru-RU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счета</a:t>
            </a:r>
            <a:endParaRPr lang="ru-RU" sz="20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Глава Г. Счета по учету требований и обязательств по производным финансовым инструментам и прочим договорам (сделкам), по которым расчеты и поставка осуществляются не ранее следующего дня после дня заключения договора (сделки)</a:t>
            </a:r>
            <a:endParaRPr lang="ru-RU" sz="20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107239-E48E-420C-9C31-F242937F9B8D}" type="slidenum">
              <a:rPr lang="ru-R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15</a:t>
            </a:fld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467600" cy="634082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b="1" i="1" cap="non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i="1" cap="non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i="1" cap="non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Рекомендуемая литература</a:t>
            </a:r>
            <a:r>
              <a:rPr lang="ru-RU" cap="none" dirty="0" smtClean="0"/>
              <a:t/>
            </a:r>
            <a:br>
              <a:rPr lang="ru-RU" cap="none" dirty="0" smtClean="0"/>
            </a:br>
            <a:endParaRPr lang="ru-RU" cap="none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19256" cy="5565232"/>
          </a:xfrm>
        </p:spPr>
        <p:txBody>
          <a:bodyPr>
            <a:normAutofit fontScale="92500" lnSpcReduction="10000"/>
          </a:bodyPr>
          <a:lstStyle/>
          <a:p>
            <a:pPr marL="0" indent="360363" algn="just">
              <a:buNone/>
            </a:pPr>
            <a:r>
              <a:rPr lang="ru-RU" dirty="0" smtClean="0"/>
              <a:t>1 </a:t>
            </a:r>
            <a:r>
              <a:rPr lang="ru-RU" dirty="0" smtClean="0"/>
              <a:t>Положение "Отраслевой стандарт бухгалтерского учета в страховых организациях и обществах взаимного страхования, расположенных на территории Российской Федерации» (утв. Банком России 04.09.2015 N 491-П)</a:t>
            </a:r>
          </a:p>
          <a:p>
            <a:pPr marL="0" indent="360363" algn="just">
              <a:buNone/>
            </a:pPr>
            <a:r>
              <a:rPr lang="ru-RU" dirty="0" smtClean="0"/>
              <a:t>2 Закон РФ от 27.11.1992 N 4015-1 «Об организации страхового дела в Российской Федерации»</a:t>
            </a:r>
          </a:p>
          <a:p>
            <a:pPr marL="0" indent="360363" algn="just">
              <a:buNone/>
            </a:pPr>
            <a:r>
              <a:rPr lang="ru-RU" dirty="0" smtClean="0"/>
              <a:t>3 Положение «О ПЛАНЕ СЧЕТОВ БУХГАЛТЕРСКОГО УЧЕТА В НЕКРЕДИТНЫХ ФИНАНСОВЫХ ОРГАНИЗАЦИЯХ И ПОРЯДКЕ ЕГО ПРИМЕНЕНИЯ»</a:t>
            </a:r>
            <a:r>
              <a:rPr lang="ru-RU" b="1" dirty="0" smtClean="0"/>
              <a:t> </a:t>
            </a:r>
            <a:r>
              <a:rPr lang="ru-RU" dirty="0" smtClean="0"/>
              <a:t>(утв. Банком России 04.09.2015  N 486-П)</a:t>
            </a:r>
          </a:p>
          <a:p>
            <a:pPr marL="0" indent="360363" algn="just">
              <a:buNone/>
            </a:pPr>
            <a:r>
              <a:rPr lang="ru-RU" dirty="0" smtClean="0"/>
              <a:t>4 Приказ Минфина РФ от 13.06.1995 N 49 "Об утверждении Методических указаний по инвентаризации имущества и финансовых обязательств"</a:t>
            </a:r>
          </a:p>
          <a:p>
            <a:pPr marL="0" indent="360363" algn="just">
              <a:buNone/>
            </a:pPr>
            <a:r>
              <a:rPr lang="ru-RU" dirty="0" smtClean="0"/>
              <a:t>5 Приказ Минфина России от 29.07.1998 N 34н "Об утверждении Положения по ведению бухгалтерского учета и бухгалтерской отчетности в Российской Федерации"</a:t>
            </a:r>
            <a:r>
              <a:rPr lang="ru-RU" b="1" i="1" dirty="0" smtClean="0"/>
              <a:t>	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107239-E48E-420C-9C31-F242937F9B8D}" type="slidenum">
              <a:rPr lang="ru-RU" smtClean="0">
                <a:latin typeface="Arial" pitchFamily="34" charset="0"/>
                <a:cs typeface="Arial" pitchFamily="34" charset="0"/>
              </a:rPr>
              <a:t>16</a:t>
            </a:fld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1156990"/>
          </a:xfrm>
          <a:solidFill>
            <a:schemeClr val="bg1"/>
          </a:solidFill>
        </p:spPr>
        <p:txBody>
          <a:bodyPr anchor="ctr">
            <a:normAutofit fontScale="90000"/>
          </a:bodyPr>
          <a:lstStyle/>
          <a:p>
            <a:pPr algn="just"/>
            <a:r>
              <a:rPr lang="ru-RU" sz="2700" b="1" i="1" cap="none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i="1" cap="none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i="1" cap="non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Цель</a:t>
            </a:r>
            <a:r>
              <a:rPr lang="ru-RU" sz="2700" b="1" i="1" cap="non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2700" cap="none" dirty="0" smtClean="0">
                <a:latin typeface="Arial" pitchFamily="34" charset="0"/>
                <a:cs typeface="Arial" pitchFamily="34" charset="0"/>
              </a:rPr>
              <a:t>Ознакомиться  с основами организации  документирования фактов хозяйственной деятельности  страховщиков и структурой  плана счетов.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91264" cy="2836912"/>
          </a:xfrm>
        </p:spPr>
        <p:txBody>
          <a:bodyPr/>
          <a:lstStyle/>
          <a:p>
            <a:pPr marL="0" indent="360363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Вопросы: </a:t>
            </a:r>
            <a:endParaRPr lang="ru-RU" dirty="0" smtClean="0">
              <a:solidFill>
                <a:srgbClr val="C00000"/>
              </a:solidFill>
            </a:endParaRPr>
          </a:p>
          <a:p>
            <a:pPr marL="0" indent="360363">
              <a:buNone/>
            </a:pPr>
            <a:r>
              <a:rPr lang="ru-RU" dirty="0" smtClean="0"/>
              <a:t>1 Документирование фактов хозяйственной деятельности страховых организаций</a:t>
            </a:r>
          </a:p>
          <a:p>
            <a:pPr marL="0" indent="360363">
              <a:buNone/>
            </a:pPr>
            <a:r>
              <a:rPr lang="ru-RU" dirty="0" smtClean="0"/>
              <a:t>2 Инвентаризация  активов и пассивов страховой организации</a:t>
            </a:r>
          </a:p>
          <a:p>
            <a:pPr marL="0" indent="360363">
              <a:buNone/>
            </a:pPr>
            <a:r>
              <a:rPr lang="ru-RU" dirty="0" smtClean="0"/>
              <a:t>3 План счетов  страховых  организаций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107239-E48E-420C-9C31-F242937F9B8D}" type="slidenum">
              <a:rPr lang="ru-R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fld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712968" cy="764704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ru-RU" sz="2200" b="1" i="1" dirty="0" smtClean="0"/>
              <a:t> </a:t>
            </a:r>
            <a:r>
              <a:rPr lang="ru-RU" sz="2200" b="1" i="1" cap="non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 Документирование фактов хозяйственной деятельности страховых организаций</a:t>
            </a:r>
            <a:endParaRPr lang="ru-RU" sz="2200" cap="none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836712"/>
            <a:ext cx="8568952" cy="5760640"/>
          </a:xfrm>
        </p:spPr>
        <p:txBody>
          <a:bodyPr>
            <a:normAutofit fontScale="92500" lnSpcReduction="10000"/>
          </a:bodyPr>
          <a:lstStyle/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Каждый  факт  хозяйственной  жизни  страховой  организации должен  быть  оформлен  первичным  учетным документом</a:t>
            </a:r>
          </a:p>
          <a:p>
            <a:pPr marL="0" indent="360363" algn="just">
              <a:buNone/>
            </a:pPr>
            <a:r>
              <a:rPr lang="ru-RU" sz="2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Обязательные  реквизиты  первичного  учетного документа являются:</a:t>
            </a:r>
          </a:p>
          <a:p>
            <a:pPr marL="0" indent="3603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наименование документа;</a:t>
            </a:r>
          </a:p>
          <a:p>
            <a:pPr marL="0" indent="3603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дата составления документа;</a:t>
            </a:r>
          </a:p>
          <a:p>
            <a:pPr marL="0" indent="3603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наименование страховой организации или ее филиала;</a:t>
            </a:r>
          </a:p>
          <a:p>
            <a:pPr marL="0" indent="3603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содержание факта хозяйственной жизни;</a:t>
            </a:r>
          </a:p>
          <a:p>
            <a:pPr marL="0" indent="3603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 величина  натурального  или  денежного  измерения  факта  хозяйственной жизни с указанием единиц измерения;</a:t>
            </a:r>
          </a:p>
          <a:p>
            <a:pPr marL="0" indent="3603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 наименование  должностного  лица  совершившего  операцию  и ответственного  за правильность  ее  оформления,  либо  наименование должности лица, ответственного за правильность оформления свершившегося события;</a:t>
            </a:r>
          </a:p>
          <a:p>
            <a:pPr marL="0" indent="3603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подписи указанных выше лиц.</a:t>
            </a:r>
          </a:p>
          <a:p>
            <a:pPr marL="0" indent="3603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Первичный учетный документ должен быть составлен при совершении факта хозяйственной жизни, либо непосредственно после его окончания. </a:t>
            </a:r>
          </a:p>
          <a:p>
            <a:pPr marL="0" indent="360363"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0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107239-E48E-420C-9C31-F242937F9B8D}" type="slidenum">
              <a:rPr lang="ru-RU" smtClean="0">
                <a:solidFill>
                  <a:schemeClr val="tx1"/>
                </a:solidFill>
              </a:rPr>
              <a:t>3</a:t>
            </a:fld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291264" cy="5688632"/>
          </a:xfrm>
        </p:spPr>
        <p:txBody>
          <a:bodyPr>
            <a:normAutofit lnSpcReduction="10000"/>
          </a:bodyPr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Лицо, ответственное за оформление факта хозяйственной жизни, </a:t>
            </a: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должно обеспечить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своевременную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передачу первичных учетных документов для регистрации содержащихся в них данных в регистрах бухгалтерского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учета;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достоверность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этих данных.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Требования в письменной форме главного бухгалтера, иного должностного лица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на которое возложено ведение бухгалтерского учета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обязательны для всех работников экономического субъекта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Первичный учетный документ составляется на бумажном носителе и (или) в виде электронного документа, подписанного электронной подписью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Первичные документы поступившие в бухгалтерию подлежат проверке</a:t>
            </a:r>
            <a:r>
              <a:rPr lang="ru-RU" i="1" dirty="0" smtClean="0">
                <a:solidFill>
                  <a:srgbClr val="C00000"/>
                </a:solidFill>
              </a:rPr>
              <a:t>: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по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форме (полнота, правильность оформления документов,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заполнение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реквизитов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000" dirty="0" smtClean="0"/>
              <a:t>арифметически (подсчет </a:t>
            </a:r>
            <a:r>
              <a:rPr lang="ru-RU" sz="2000" dirty="0" smtClean="0"/>
              <a:t>сумм);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/>
              <a:t>-  </a:t>
            </a:r>
            <a:r>
              <a:rPr lang="ru-RU" sz="2000" dirty="0" smtClean="0"/>
              <a:t>по </a:t>
            </a:r>
            <a:r>
              <a:rPr lang="ru-RU" sz="2000" dirty="0" smtClean="0"/>
              <a:t>содержанию (</a:t>
            </a:r>
            <a:r>
              <a:rPr lang="ru-RU" sz="2000" dirty="0" smtClean="0"/>
              <a:t>законность </a:t>
            </a:r>
            <a:r>
              <a:rPr lang="ru-RU" sz="2000" dirty="0" smtClean="0"/>
              <a:t>документирования операций, логическая </a:t>
            </a:r>
            <a:r>
              <a:rPr lang="ru-RU" sz="2000" dirty="0" smtClean="0"/>
              <a:t>увязка отдельных показателей</a:t>
            </a:r>
            <a:r>
              <a:rPr lang="ru-RU" sz="2000" dirty="0" smtClean="0"/>
              <a:t>).</a:t>
            </a:r>
            <a:endParaRPr lang="ru-RU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107239-E48E-420C-9C31-F242937F9B8D}" type="slidenum">
              <a:rPr lang="ru-R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fld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435280" cy="612068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После приемки  документа  информация с него переносится в учетный регистр, а на самом документе  делается пометка, исключающая возможность  его повторного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использования (например может проставляться  дата записи в учетный регистр).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Все первичные документы на основании которых принимаются или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выдаются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денежные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средства  </a:t>
            </a: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подлежат обязательному гашению штампом, получено или оплачено с указанием даты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  разработке  форм  первичных  учетных  документов страховщик должен </a:t>
            </a: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учитывать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- свою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организационную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структуру;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условия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составления  договоров  страхования,  перестрахования  и  сострахования.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Документы  страховой  организации  можно  разделить  на  следующие группы</a:t>
            </a: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/>
              <a:t>-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распорядительные (приказы, распоряжения, решения);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 организационные  (структура  компании,  штатное  расписание,  должностные инструкции, положения, регламенты и т.п.);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 информационные  (письма,  докладные  и  служебные  записки, протоколы совещаний и т.д.).</a:t>
            </a:r>
          </a:p>
          <a:p>
            <a:pPr marL="0" indent="360363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>
          <a:xfrm>
            <a:off x="8244408" y="6237312"/>
            <a:ext cx="609600" cy="449994"/>
          </a:xfrm>
        </p:spPr>
        <p:txBody>
          <a:bodyPr/>
          <a:lstStyle/>
          <a:p>
            <a:fld id="{A7107239-E48E-420C-9C31-F242937F9B8D}" type="slidenum">
              <a:rPr lang="ru-R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fld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568952" cy="6213304"/>
          </a:xfrm>
        </p:spPr>
        <p:txBody>
          <a:bodyPr>
            <a:normAutofit fontScale="92500" lnSpcReduction="10000"/>
          </a:bodyPr>
          <a:lstStyle/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Перечень документов, в соответствии с которым  </a:t>
            </a: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страховщики  </a:t>
            </a: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обязаны  обеспечить их  сохранность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- учредительные документы;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договоры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страхования,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журналы учета;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- документы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о наступлении страхового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случая;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выплатные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и претензионные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дела;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ж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урнал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учета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убытков;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- бухгалтерская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первичная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документация;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учетные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документы по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налогообложению.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Меры,  обеспечивающие </a:t>
            </a: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сохранность </a:t>
            </a:r>
            <a:r>
              <a:rPr lang="ru-RU" sz="20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документов: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ведение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учета документов; 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разработка и утверждение номенклатуры дел;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создание архива для хранения дел;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создание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оптимальных  условий  хранения  документов,  обеспечивающих их сохранность и оперативность получения;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соблюдение порядка выдачи дел из архива;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проверка наличия дел в соответствии с их номенклатурой;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обеспечение физико-химической сохранности документов;</a:t>
            </a:r>
          </a:p>
          <a:p>
            <a:pPr marL="0" indent="2698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утверждение инструкции по делопроизводству.</a:t>
            </a:r>
          </a:p>
          <a:p>
            <a:pPr marL="0" indent="269875">
              <a:lnSpc>
                <a:spcPct val="12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269875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107239-E48E-420C-9C31-F242937F9B8D}" type="slidenum">
              <a:rPr lang="ru-R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fld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91264" cy="4104456"/>
          </a:xfrm>
        </p:spPr>
        <p:txBody>
          <a:bodyPr/>
          <a:lstStyle/>
          <a:p>
            <a:pPr marL="0" indent="269875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Хранение  документов  должно  быть  организовано  таким  образом,  чтобы  была  обеспечена  возможность  их  предоставления  по запросу органов государственной власти в срок не более:</a:t>
            </a:r>
          </a:p>
          <a:p>
            <a:pPr marL="0" indent="269875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трех рабочих дней для документов, хранящихся не более двух лет до даты запроса;</a:t>
            </a:r>
          </a:p>
          <a:p>
            <a:pPr marL="0" indent="269875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семь рабочих дней для документов, хранящихся более двух лет до даты запроса.</a:t>
            </a:r>
          </a:p>
          <a:p>
            <a:pPr marL="0" indent="269875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Место и способ хранения определяется страховщиком самостоятельно.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107239-E48E-420C-9C31-F242937F9B8D}" type="slidenum">
              <a:rPr lang="ru-RU" smtClean="0">
                <a:solidFill>
                  <a:schemeClr val="tx1"/>
                </a:solidFill>
              </a:rPr>
              <a:t>7</a:t>
            </a:fld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836712"/>
          </a:xfrm>
        </p:spPr>
        <p:txBody>
          <a:bodyPr anchor="ctr">
            <a:normAutofit fontScale="90000"/>
          </a:bodyPr>
          <a:lstStyle/>
          <a:p>
            <a:pPr algn="just"/>
            <a:r>
              <a:rPr lang="ru-RU" sz="2400" b="1" i="1" cap="non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i="1" cap="non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i="1" cap="non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i="1" cap="non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i="1" cap="non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2400" b="1" i="1" cap="none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Инвентаризация активов и пассивов страховой компании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435280" cy="4824536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269875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Инвентаризация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активов и пассивов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компании - это проверка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соответствия данных бухгалтерского учета фактическому наличию имущества и обязательств.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Порядок проведения инвентаризации регламентируется Методическими указаниями по инвентаризации имущества и финансовых обязательств, утвержденными Министерством финансов РФ 13.06.95г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 Для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проведения инвентаризации  руководитель организации назначает специальную комиссию, в которую включаются  представители дирекции, работники бухгалтерии, специалисты и представители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общественности.</a:t>
            </a:r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/>
              <a:t>2 Инвентаризация </a:t>
            </a:r>
            <a:r>
              <a:rPr lang="ru-RU" sz="2000" dirty="0" smtClean="0"/>
              <a:t>ценностей проводится по месту их нахождения и материально ответственным лицам на хранении, у которых они находятся. </a:t>
            </a:r>
            <a:endParaRPr lang="ru-RU" sz="2000" dirty="0" smtClean="0"/>
          </a:p>
          <a:p>
            <a:pPr marL="0" indent="269875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ru-RU" sz="2000" dirty="0" smtClean="0"/>
              <a:t>Материально ответственное лицо перед проведением инвентаризации должно сортировать и разложить материальные ценности, оформить все приходные и расходные  документы.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107239-E48E-420C-9C31-F242937F9B8D}" type="slidenum">
              <a:rPr lang="ru-R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</a:t>
            </a:fld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291264" cy="6285312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269875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3 Инвентаризационная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комиссия берет расписку у материально ответственного лица в том, что все поступившие и выбывшие  материальные ценности учтены, и первичные документы по их  движению сданы в бухгалтерию.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269875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2000" dirty="0" smtClean="0"/>
              <a:t> После этого инвентаризационная комиссия в присутствии  материально  ответственного лица проверяет наличие материальных ценностей и составляет акт или инвентаризационные описи.</a:t>
            </a:r>
          </a:p>
          <a:p>
            <a:pPr marL="0" indent="269875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5 Д</a:t>
            </a:r>
            <a:r>
              <a:rPr lang="ru-RU" sz="2000" dirty="0" smtClean="0"/>
              <a:t>анные </a:t>
            </a:r>
            <a:r>
              <a:rPr lang="ru-RU" sz="2000" dirty="0" smtClean="0"/>
              <a:t>учета и инвентаризации сравниваются, и составляется сличительная ведомость. </a:t>
            </a:r>
            <a:endParaRPr lang="ru-RU" sz="2000" dirty="0" smtClean="0"/>
          </a:p>
          <a:p>
            <a:pPr marL="0" indent="269875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2000" dirty="0" smtClean="0"/>
              <a:t> Выявленные при инвентаризации  расхождения фактического наличия ценностей данных бухгалтерского учета регулируются </a:t>
            </a:r>
            <a:r>
              <a:rPr lang="ru-RU" sz="2000" dirty="0" smtClean="0"/>
              <a:t>сразу </a:t>
            </a:r>
            <a:r>
              <a:rPr lang="ru-RU" sz="2000" dirty="0" smtClean="0"/>
              <a:t>же после окончания инвентаризации</a:t>
            </a:r>
            <a:r>
              <a:rPr lang="ru-RU" sz="2000" dirty="0" smtClean="0"/>
              <a:t>.</a:t>
            </a:r>
          </a:p>
          <a:p>
            <a:pPr marL="0" indent="269875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7 </a:t>
            </a:r>
            <a:r>
              <a:rPr lang="ru-RU" sz="2000" dirty="0" smtClean="0"/>
              <a:t>Выявленные излишки  ценностей приходуются  по рыночной стоимости на дату проведения инвентаризации и зачисляются на результаты хозяйственной деятельности страховой компании с последующим  установлением причин возникновения излишка и виновных лиц. </a:t>
            </a:r>
            <a:endParaRPr lang="ru-RU" sz="2000" dirty="0" smtClean="0"/>
          </a:p>
          <a:p>
            <a:pPr marL="0" indent="269875" algn="just">
              <a:buNone/>
            </a:pPr>
            <a:r>
              <a:rPr lang="ru-RU" sz="2000" dirty="0" smtClean="0"/>
              <a:t>8</a:t>
            </a:r>
            <a:r>
              <a:rPr lang="ru-RU" sz="2000" dirty="0" smtClean="0"/>
              <a:t> Недостачи ценностей в пределах  нормы естественной убыли списываются на затраты по ведению дела. </a:t>
            </a:r>
          </a:p>
          <a:p>
            <a:pPr marL="0" indent="269875" algn="just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107239-E48E-420C-9C31-F242937F9B8D}" type="slidenum">
              <a:rPr lang="ru-R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</a:t>
            </a:fld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153</TotalTime>
  <Words>1580</Words>
  <Application>Microsoft Office PowerPoint</Application>
  <PresentationFormat>Экран (4:3)</PresentationFormat>
  <Paragraphs>143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Эркер</vt:lpstr>
      <vt:lpstr>Документирование  и план счетов бухгалтерского учета  страховых  организаций </vt:lpstr>
      <vt:lpstr> Цель: Ознакомиться  с основами организации  документирования фактов хозяйственной деятельности  страховщиков и структурой  плана счетов. </vt:lpstr>
      <vt:lpstr> 1 Документирование фактов хозяйственной деятельности страховых организаций</vt:lpstr>
      <vt:lpstr>Слайд 4</vt:lpstr>
      <vt:lpstr>Слайд 5</vt:lpstr>
      <vt:lpstr>Слайд 6</vt:lpstr>
      <vt:lpstr>Слайд 7</vt:lpstr>
      <vt:lpstr>  2 Инвентаризация активов и пассивов страховой компании </vt:lpstr>
      <vt:lpstr>Слайд 9</vt:lpstr>
      <vt:lpstr>Слайд 10</vt:lpstr>
      <vt:lpstr> 3 План счетов  страховых  организаций  </vt:lpstr>
      <vt:lpstr>Слайд 12</vt:lpstr>
      <vt:lpstr>Слайд 13</vt:lpstr>
      <vt:lpstr>Слайд 14</vt:lpstr>
      <vt:lpstr>Слайд 15</vt:lpstr>
      <vt:lpstr> Рекомендуемая литература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Документирование  и план счетов БУ страховых  организаций </dc:title>
  <dc:creator>САША</dc:creator>
  <cp:lastModifiedBy>САША</cp:lastModifiedBy>
  <cp:revision>72</cp:revision>
  <dcterms:created xsi:type="dcterms:W3CDTF">2020-09-14T15:07:26Z</dcterms:created>
  <dcterms:modified xsi:type="dcterms:W3CDTF">2020-09-14T17:41:17Z</dcterms:modified>
</cp:coreProperties>
</file>