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4" r:id="rId16"/>
    <p:sldId id="275" r:id="rId17"/>
    <p:sldId id="276" r:id="rId18"/>
    <p:sldId id="271" r:id="rId19"/>
    <p:sldId id="272" r:id="rId20"/>
    <p:sldId id="273" r:id="rId21"/>
    <p:sldId id="25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1D452-2136-4BF4-BA36-C4E9F7A85613}" type="datetimeFigureOut">
              <a:rPr lang="ru-RU" smtClean="0"/>
              <a:pPr/>
              <a:t>04.10.2020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C8047-EBF3-4639-92F9-017642421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40AD-2F81-4C33-AAB9-724915E234BE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6A4-0E31-422B-A9A5-BF0CEF5FA1C2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05C7-43D6-4752-B909-93DF9821B39A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C11-AE19-4910-9944-8AD502676661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4324-9E57-42CB-BBEE-C358BF3877FC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00FA-B98E-49CE-8EFC-01D3CD41C2F7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04706-B6ED-4ED4-8802-BA269A9F5022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24B2-F2F6-4B1A-A9BD-3A064B2AD5DB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85D4-0E40-4D85-9401-7B2F477D4D13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640C-EEE0-4213-9885-DDD71B0607A4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60AF9-6AC9-49E4-94AC-01BC0307E8EE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0738BE-4F86-4E56-9BE4-194DA0790DE1}" type="datetime1">
              <a:rPr lang="ru-RU" smtClean="0"/>
              <a:pPr/>
              <a:t>04.10.2020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7C047E-A16C-488C-AF0F-DE62E3297FC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#Par2553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908720"/>
            <a:ext cx="7851648" cy="2880320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34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Учёт страховых премий и прочих доходов. Учёт страховых выплат и прочих расходов</a:t>
            </a:r>
            <a:r>
              <a:rPr lang="ru-RU" sz="3400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400" dirty="0" smtClean="0">
                <a:effectLst/>
                <a:latin typeface="Arial" pitchFamily="34" charset="0"/>
                <a:cs typeface="Arial" pitchFamily="34" charset="0"/>
              </a:rPr>
            </a:br>
            <a:endParaRPr lang="ru-RU" sz="3400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07504" y="260350"/>
          <a:ext cx="8857109" cy="4703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1800200"/>
                <a:gridCol w="2088232"/>
                <a:gridCol w="1440285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 Страховые премии к получению от страховых агентов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48015,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48016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 Страховые премии к получению от страховых брокеров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48017,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48018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 Увеличение страховой премии по договорам страхования жизни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48005,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 Уменьшение страховой премии по договорам страхования жизни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48005,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 Увеличение страховой премии по договорам страхования иного, чем страхование жизни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48003,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48004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48005,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 Уменьшение страховой премии по договорам страхования иного, чем страхование жизни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48005,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48003,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48004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92696"/>
          </a:xfrm>
          <a:solidFill>
            <a:schemeClr val="bg1"/>
          </a:solidFill>
        </p:spPr>
        <p:txBody>
          <a:bodyPr anchor="ctr">
            <a:normAutofit/>
          </a:bodyPr>
          <a:lstStyle/>
          <a:p>
            <a:pPr indent="360363"/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Учет  прочих доходов </a:t>
            </a:r>
            <a:endParaRPr lang="ru-RU" sz="22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631904"/>
          </a:xfrm>
        </p:spPr>
        <p:txBody>
          <a:bodyPr>
            <a:normAutofit lnSpcReduction="10000"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Доход страховщика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– это сумма денежных поступлений на его счета в результате осуществления им страховой и иной, не запрещенной законом, деятельности.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Страховые организации являются многопрофильными организациями, осуществляющими как страховую деятельность, так и деятельность по осуществлению финансовых вложений, оказанию информационно-консультационных услуг, обучением специалистов, научно-исследовательскую и пр.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ъ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 связи с этим 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доходы страховой организации делятся на три группы:</a:t>
            </a:r>
            <a:endParaRPr lang="ru-RU" sz="20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 доходы от собственно страховой деятельности;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2. доходы от инвестиционной деятельности;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3. прочие доходы.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Прочие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доходы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включают в себя доходы от реализации основных фондов, материальных ценностей и прочих активов; от сдачи имущества в аренду; от прочей не запрещенной законом деятельности, непосредственно не связанной с осуществлением страховой деятельности (оплата информационно-консультационных услуг по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риск-менеджменту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обучения и др.)</a:t>
            </a:r>
          </a:p>
          <a:p>
            <a:pPr marL="0" indent="360363" algn="just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Доходы и расходы по страховой деятельности учитываются на счете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В рамках счета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для учета прочих доходов открываются счета второго порядка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71415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прочие доходы по страхованию жизни; 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71417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прочие доходы по страхованию иному, чем страхование жизни. Оба счета пассивные.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дебету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счетов отражаются: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отражается перенос доходов  на аналогичные счета второго порядка счета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724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для формирования годовой бухгалтерской (финансовой) отчетности.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кредиту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счетов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71415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71417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отражаются: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изменения встроенных производных инструментов в корреспонденции со счетом 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527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начисления процентов на депо премий и убытков в корреспонденции со счетами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48019, 48020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доходы от восстановления сумм резервов под обесценение в корреспонденции со счетами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47425,  48027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доходы от списания кредиторской задолженности по операциям страхования в корреспонденции со счетами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48001-48018;48021-48024;  48032-48037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 algn="just">
              <a:spcBef>
                <a:spcPts val="0"/>
              </a:spcBef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435280" cy="6135960"/>
          </a:xfrm>
          <a:solidFill>
            <a:schemeClr val="bg1"/>
          </a:solidFill>
        </p:spPr>
        <p:txBody>
          <a:bodyPr>
            <a:normAutofit fontScale="62500" lnSpcReduction="20000"/>
          </a:bodyPr>
          <a:lstStyle/>
          <a:p>
            <a:pPr marL="0" indent="360363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доход по операциям страхования без значительного страхового риска в корреспонденции со счетами </a:t>
            </a:r>
            <a:r>
              <a:rPr lang="ru-RU" sz="3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60322, 60323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- доходы по операциям обязательного медицинского страхования, включая восстановление резерва под обесценение, в корреспонденции со счетом </a:t>
            </a:r>
            <a:r>
              <a:rPr lang="ru-RU" sz="3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- доходы по прямому возмещению убытков в корреспонденции со счетом </a:t>
            </a:r>
            <a:r>
              <a:rPr lang="ru-RU" sz="3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47433;</a:t>
            </a:r>
          </a:p>
          <a:p>
            <a:pPr marL="0" indent="360363"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- начисление дохода в виде тантьем в корреспонденции со счетами </a:t>
            </a:r>
            <a:r>
              <a:rPr lang="ru-RU" sz="3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48011, 48013;</a:t>
            </a:r>
          </a:p>
          <a:p>
            <a:pPr marL="0" indent="360363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- доходы от операций по приобретению и передаче портфеля договоров страхования в корреспонденции со счетами </a:t>
            </a:r>
            <a:r>
              <a:rPr lang="ru-RU" sz="3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60311,60312.</a:t>
            </a:r>
          </a:p>
          <a:p>
            <a:pPr marL="0" indent="360363"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Проценты,  полученные (подлежащие получению) перестраховщиком по  депонированным (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недоперечисленным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перестрахователем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премиям по договорам, принятым в перестрахование</a:t>
            </a:r>
          </a:p>
          <a:p>
            <a:pPr marL="0" indent="360363"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Поступления, связанные с оказанием  другим  страховым  организациям услуг  страхового  агента,  сюрвейера  и аварийного комиссара</a:t>
            </a:r>
          </a:p>
          <a:p>
            <a:pPr marL="0" indent="360363"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Поступления,  связанные  с  осуществлением  перешедшего  к  страховой организации права требования, которое  страхователь  имеет  к  лицу,  ответственному за убытки, возмещенные в результате страхования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373616" cy="620688"/>
          </a:xfrm>
          <a:solidFill>
            <a:schemeClr val="bg1"/>
          </a:solidFill>
        </p:spPr>
        <p:txBody>
          <a:bodyPr anchor="ctr">
            <a:normAutofit fontScale="90000"/>
          </a:bodyPr>
          <a:lstStyle/>
          <a:p>
            <a:pPr indent="360363"/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3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Учет страховых выплат и прочих расходов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2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631904"/>
          </a:xfrm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 ходе своей деятельности страховщик несет определенные расходы, связанные с предоставлением страховой защиты.</a:t>
            </a:r>
          </a:p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Расходы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страховой организации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— это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совокупная сумма затрат, обусловленных осуществлением страховой и иной не запрещенной законодательством деятельности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Согласно ПБУ10/99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расходами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организации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признается уменьшение экономических выгод в результате выбытия активов (денежных средств, иного имущества) и (или) возникновения обязательств, приводящих к уменьшению капитала этой организации, за исключением уменьшения вкладов по решению участников (собственников имущества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Расходы страховой организации можно подразделить на основные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группы: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— расходы от обычных видов деятельности;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— расходы от прочей деятельности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 algn="just">
              <a:spcBef>
                <a:spcPts val="0"/>
              </a:spcBef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14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13596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360363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Страховые выплаты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 договорам страхования являются одним из  основных  видов  расходов  страховой  компании.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Страховые выплаты производятся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страховой  организацией  при  наступлении страхового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случая.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Выплаты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учитываются на следующих счетах: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71406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Выплаты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 страхованию жизни -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нетто-перестрахование;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71410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Состоявшиеся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убытки по страхованию иному, чем страхование жизни, -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нетто-перестрахование.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Счета активные.</a:t>
            </a:r>
          </a:p>
          <a:p>
            <a:pPr marL="0" indent="360363" algn="ctr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Основные проводки по учету страховых выплат: </a:t>
            </a:r>
            <a:endParaRPr lang="ru-RU" sz="20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Выплаты по договорам страхования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жизни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71406 Кт 20202,20501 (23101);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 Выкупные суммы по договорам страхования жизни </a:t>
            </a:r>
          </a:p>
          <a:p>
            <a:pPr marL="0" indent="360363" algn="ctr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71406 Кт 20202,20501 (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23103);</a:t>
            </a:r>
          </a:p>
          <a:p>
            <a:pPr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	3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Суммы дополнительных выплат (страховых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бонусов)</a:t>
            </a:r>
          </a:p>
          <a:p>
            <a:pPr algn="ctr"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Дт71406 Кт 20202, 20501 (23105);</a:t>
            </a:r>
          </a:p>
          <a:p>
            <a:pPr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4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Суммы страховых премий (взносов), направленные страховым агентом, страховым брокером на выплату страхового возмещения в связи с наступлением страхового случая</a:t>
            </a:r>
          </a:p>
          <a:p>
            <a:pPr algn="ctr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71406 Кт 48015, 48016, 48017, 48018 (23101, 23103, 23105)</a:t>
            </a:r>
            <a:endParaRPr lang="ru-RU" sz="20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endParaRPr lang="ru-RU" sz="2000" i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15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3596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5 Суммы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удержанные из страхового возмещения, или страховые суммы в счет погашения задолженности страхователя по оплате очередного страхового взноса</a:t>
            </a:r>
          </a:p>
          <a:p>
            <a:pPr marL="0" indent="360363" algn="ctr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Дт71406 Кт48001, 48002 (23101,23103, 23105);</a:t>
            </a:r>
          </a:p>
          <a:p>
            <a:pPr marL="0" indent="360363" algn="just">
              <a:buNone/>
              <a:tabLst>
                <a:tab pos="0" algn="l"/>
              </a:tabLst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Выплаты, осуществленные через ведущую страховую организацию по операциям сострахования</a:t>
            </a:r>
          </a:p>
          <a:p>
            <a:pPr algn="ctr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71406 Кт48005, 48006 (23101, 23103, 23105);</a:t>
            </a:r>
            <a:endParaRPr lang="ru-RU" sz="20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7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Суммы начисленных налогов со страховых выплат в случае, если страховщик выступает налоговым агентом в установленных законодательством случаях</a:t>
            </a:r>
          </a:p>
          <a:p>
            <a:pPr marL="0" indent="360363" algn="ctr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71406 Кт60301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N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60302 (23101,23103,23105);</a:t>
            </a:r>
            <a:endParaRPr lang="ru-RU" sz="20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На счете 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71410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Состоявшиеся убытки по страхованию иному, чем страхование жизни, -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нетто-перестрахование учитываются выплаты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 договорам страхования иного, чем страхование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жизни: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Оплата денежными средствами</a:t>
            </a:r>
          </a:p>
          <a:p>
            <a:pPr marL="0" indent="360363" algn="ctr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71410 Кт 20202, 20501 (25101);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Суммы страховых премий (взносов), направленные страховым агентом, страховым брокером на выплату страхового возмещения в связи с наступлением страхового случая</a:t>
            </a:r>
          </a:p>
          <a:p>
            <a:pPr marL="0" indent="360363" algn="ctr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 71410 Кт48015, 48016, 48017, 48018 (25101);</a:t>
            </a:r>
          </a:p>
          <a:p>
            <a:pPr marL="0" indent="360363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0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16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06395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3 Признание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выплат по страховым случаям по счетам медицинским организациям, станциям технического обслуживания, сервисным компаниям</a:t>
            </a:r>
          </a:p>
          <a:p>
            <a:pPr marL="0" indent="360363" algn="ctr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Дт71410 Кт48101,48102,48103,48104,48105,48106 (25101)</a:t>
            </a:r>
            <a:endParaRPr lang="ru-RU" sz="20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	4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Суммы, удержанные из страхового возмещения, или страховые суммы в счет погашения задолженности страхователя по оплате очередного страхового взноса</a:t>
            </a:r>
          </a:p>
          <a:p>
            <a:pPr marL="0" indent="0" algn="ctr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71410 Кт48003, 48004 (25101);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Выплаты, осуществленные через ведущую страховую организацию по операциям сострахования</a:t>
            </a:r>
          </a:p>
          <a:p>
            <a:pPr marL="0" indent="0" algn="ctr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71410 Кт48005, 48006 (25101);</a:t>
            </a:r>
            <a:endParaRPr lang="ru-RU" sz="20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6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Суммы начисленных налогов со страховых выплат в случае, если страховщик выступает налоговым агентом в установленных законодательством случаях</a:t>
            </a:r>
          </a:p>
          <a:p>
            <a:pPr marL="0" indent="0" algn="ctr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71410 Кт60301,60302 (25101)</a:t>
            </a:r>
          </a:p>
          <a:p>
            <a:pPr marL="0" indent="360363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17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91944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360363" algn="just">
              <a:buNone/>
            </a:pPr>
            <a:endParaRPr lang="ru-RU" sz="2300" i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300" i="1" dirty="0" smtClean="0">
                <a:latin typeface="Arial" pitchFamily="34" charset="0"/>
                <a:cs typeface="Arial" pitchFamily="34" charset="0"/>
              </a:rPr>
              <a:t>В состав </a:t>
            </a:r>
            <a:r>
              <a:rPr lang="ru-RU" sz="23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прочих расходов </a:t>
            </a:r>
            <a:r>
              <a:rPr lang="ru-RU" sz="2300" i="1" dirty="0" smtClean="0">
                <a:latin typeface="Arial" pitchFamily="34" charset="0"/>
                <a:cs typeface="Arial" pitchFamily="34" charset="0"/>
              </a:rPr>
              <a:t>страховых организаций включаются следующие элементы: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а) административно-управленческие и представительские расходы;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б) амортизационные отчисления и расходы на ремонт основных средств управленческого и общехозяйственного назначения;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в) арендная плата за помещения общехозяйственного назначения;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г) расходы по оплате информационных, аудиторских, консультационных и иных услуг;</a:t>
            </a:r>
          </a:p>
          <a:p>
            <a:pPr marL="0" indent="360363" algn="just">
              <a:buNone/>
            </a:pPr>
            <a:r>
              <a:rPr lang="ru-RU" sz="2300" dirty="0" err="1" smtClean="0">
                <a:latin typeface="Arial" pitchFamily="34" charset="0"/>
                <a:cs typeface="Arial" pitchFamily="34" charset="0"/>
              </a:rPr>
              <a:t>д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) расходы по инвестиционной деятельности страховщика, не имеющие непосредственного отношения к проведению страховых операций (расходы, связанные с продажей объекта инвестирования и финансовых вложений; затраты, связанные с предоставлением в аренду активов, и так далее);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е) </a:t>
            </a:r>
            <a:r>
              <a:rPr lang="ru-RU" sz="2300" dirty="0" err="1" smtClean="0">
                <a:latin typeface="Arial" pitchFamily="34" charset="0"/>
                <a:cs typeface="Arial" pitchFamily="34" charset="0"/>
              </a:rPr>
              <a:t>внереализационные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 расходы;</a:t>
            </a:r>
          </a:p>
          <a:p>
            <a:pPr marL="0" indent="360363" algn="just"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ж) расходы, возникающие как последствия чрезвычайных обстоятельств хозяйственной деятельности.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18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507288" cy="6264696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Прочие расходы по страховой деятельности отражаются на счетах: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71416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Прочие расходы по страхованию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жизни;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71418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Прочие расходы по страхованию иному, чем страхование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жизни.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Счета 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71416,71418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активные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дебету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счетов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отражаются: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изменения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встроенных производных инструментов в корреспонденции со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счетом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527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начисления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процентов на депо премий и убытков в корреспонденции со счетами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48019,48020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расходы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 формированию (доначислению) резервов под обесценение в корреспонденции со счетами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47425, 48027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расходы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 операциям страхования без значительного страхового риска в корреспонденции со счетами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60322,60323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расходы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 операциям обязательного медицинского страхования, включая создание резерва под обесценение, в корреспонденции со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счетом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482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расходы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 прямому возмещению убытков в корреспонденции со счетом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47432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отчисления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от страховых премий в корреспонденции со счетом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60303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FontTx/>
              <a:buChar char="-"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FontTx/>
              <a:buChar char="-"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19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712968" cy="1628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>
            <a:normAutofit fontScale="90000"/>
          </a:bodyPr>
          <a:lstStyle/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Цель:</a:t>
            </a:r>
            <a:r>
              <a:rPr lang="ru-RU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latin typeface="Arial" pitchFamily="34" charset="0"/>
                <a:cs typeface="Arial" pitchFamily="34" charset="0"/>
              </a:rPr>
              <a:t>Ознакомится с правилами учета </a:t>
            </a:r>
            <a:r>
              <a:rPr lang="ru-RU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latin typeface="Arial" pitchFamily="34" charset="0"/>
                <a:cs typeface="Arial" pitchFamily="34" charset="0"/>
              </a:rPr>
              <a:t>страховых взносов (премий) и прочих доходов,</a:t>
            </a:r>
            <a:r>
              <a:rPr lang="ru-RU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latin typeface="Arial" pitchFamily="34" charset="0"/>
                <a:cs typeface="Arial" pitchFamily="34" charset="0"/>
              </a:rPr>
              <a:t>определить правила осуществления страховых выплат и прочих расходов.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435280" cy="4623792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Вопросы </a:t>
            </a:r>
            <a:endParaRPr lang="ru-RU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1 Учет страховых взносов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2 Учет  прочих доходов 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2 Учет страховых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выплат и прочих расходов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00392" y="6237312"/>
            <a:ext cx="762000" cy="365125"/>
          </a:xfrm>
        </p:spPr>
        <p:txBody>
          <a:bodyPr/>
          <a:lstStyle/>
          <a:p>
            <a:pPr algn="ctr"/>
            <a:fld id="{A67C047E-A16C-488C-AF0F-DE62E3297FC2}" type="slidenum">
              <a:rPr lang="ru-RU" sz="1400" smtClean="0">
                <a:latin typeface="Arial" pitchFamily="34" charset="0"/>
                <a:cs typeface="Arial" pitchFamily="34" charset="0"/>
              </a:rPr>
              <a:pPr algn="ctr"/>
              <a:t>2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91944"/>
          </a:xfrm>
          <a:solidFill>
            <a:schemeClr val="bg1"/>
          </a:solidFill>
        </p:spPr>
        <p:txBody>
          <a:bodyPr/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начисление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расхода в виде тантьем в корреспонденции со счетами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48008,  48010;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расходы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от операций по приобретению и передаче портфеля договоров страхования в корреспонденции со счетами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60311, 60312.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кредиту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счетов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71416, 71418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отражается перенос на аналогичные счета второго порядка счета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724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формирования годовой бухгалтерской (финансовой) отчетности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20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76064"/>
          </a:xfrm>
          <a:solidFill>
            <a:schemeClr val="bg1"/>
          </a:solidFill>
        </p:spPr>
        <p:txBody>
          <a:bodyPr anchor="ctr">
            <a:normAutofit fontScale="90000"/>
          </a:bodyPr>
          <a:lstStyle/>
          <a:p>
            <a:pPr algn="ctr"/>
            <a:r>
              <a:rPr lang="ru-RU" sz="2700" b="1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9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Рекомендуемая литература</a:t>
            </a:r>
            <a:r>
              <a:rPr lang="ru-RU" sz="2900" dirty="0" smtClean="0">
                <a:solidFill>
                  <a:srgbClr val="FF0000"/>
                </a:solidFill>
              </a:rPr>
              <a:t/>
            </a:r>
            <a:br>
              <a:rPr lang="ru-RU" sz="2900" dirty="0" smtClean="0">
                <a:solidFill>
                  <a:srgbClr val="FF0000"/>
                </a:solidFill>
              </a:rPr>
            </a:br>
            <a:endParaRPr lang="ru-RU" sz="29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 fontScale="92500"/>
          </a:bodyPr>
          <a:lstStyle/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1 Положение "Отраслевой стандарт бухгалтерского учета в страховых организациях и обществах взаимного страхования, расположенных на территории Российской Федерации» (утв. Банком России 04.09.2015 N 491-П)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2 Закон РФ от 27.11.1992 N 4015-1 «Об организации страхового дела в Российской Федерации»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3 Положение «О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плане счетов бухгалтерского учета в некредитных финансовых организациях и порядке его применения»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(утв. Банком России 04.09.2015  N 486-П)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21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2068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Учет страховых взносов (премий)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631904"/>
          </a:xfrm>
        </p:spPr>
        <p:txBody>
          <a:bodyPr>
            <a:normAutofit fontScale="92500"/>
          </a:bodyPr>
          <a:lstStyle/>
          <a:p>
            <a:pPr marL="0" indent="269875" algn="just">
              <a:spcBef>
                <a:spcPts val="0"/>
              </a:spcBef>
              <a:buNone/>
            </a:pPr>
            <a:r>
              <a:rPr lang="ru-RU" sz="21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Страховой  внос  (премия</a:t>
            </a:r>
            <a:r>
              <a:rPr lang="ru-RU" sz="2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– это  плата  за  страхование,  которую страхователь обязан внести страховщику  в соответствии с  договором страхования или законом. 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Страховые  взносы при заключении долгосрочных видов личного страхования уплачиваются страхователями периодически,  частями  (ежегодно,  поквартально,  помесячно).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Страховые премии уплачиваются страховщикам единовременно при заключении договоров, имущественного страхования.  </a:t>
            </a:r>
          </a:p>
          <a:p>
            <a:pPr algn="ctr">
              <a:spcBef>
                <a:spcPts val="0"/>
              </a:spcBef>
              <a:buNone/>
            </a:pPr>
            <a:endParaRPr lang="ru-RU" sz="21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ru-RU" sz="2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Страховой взнос (премия)  = </a:t>
            </a:r>
            <a:r>
              <a:rPr lang="ru-RU" sz="21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Страховой тариф × Страховую сумму</a:t>
            </a:r>
            <a:r>
              <a:rPr lang="ru-RU" sz="2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,  (1)</a:t>
            </a:r>
          </a:p>
          <a:p>
            <a:pPr>
              <a:spcBef>
                <a:spcPts val="0"/>
              </a:spcBef>
              <a:buNone/>
            </a:pPr>
            <a:r>
              <a:rPr lang="ru-RU" sz="2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100</a:t>
            </a:r>
          </a:p>
          <a:p>
            <a:pPr marL="0" indent="360363" algn="just">
              <a:buNone/>
            </a:pPr>
            <a:r>
              <a:rPr lang="ru-RU" sz="21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Страховой тариф</a:t>
            </a:r>
            <a:r>
              <a:rPr lang="ru-RU" sz="2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– ставка страховой премии с единицы страховой  суммы  с  учетом  объекта  страхования  и  характера  страхового риска. </a:t>
            </a:r>
          </a:p>
          <a:p>
            <a:pPr marL="0" indent="360363" algn="just">
              <a:buNone/>
            </a:pPr>
            <a:r>
              <a:rPr lang="ru-RU" sz="21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Страховая сумма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– денежная сумма, которая установлена федеральным  законом  и  (или)  определена  договором  страхования,  и, исходя  из  которой,  устанавливается размер страховой премии (страховых взносов) и размер страховой выплаты  при наступлении страхового случая.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91944"/>
          </a:xfrm>
          <a:solidFill>
            <a:schemeClr val="bg1"/>
          </a:solidFill>
        </p:spPr>
        <p:txBody>
          <a:bodyPr/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Учет  страховых  премий  (взносов)  ведется  только  методом начисления.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Бухгалтерская запись делается в тот момент, когда возникает право  страховой  организации  на получение  от  страхователя  страховой премии, вытекающее  из  конкретного  договора  страхования. 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Для учета расчетов  по операциям страхования, сострахования и перестрахования применяется  счет 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«Расчеты по операциям страхования, сострахования и перестрахования»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 рамках счета 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открываются счета второго порядка по страхованию жизни (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48001,48002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 и страхованию иному, чем страхование жизни(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48003,48004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).</a:t>
            </a:r>
            <a:r>
              <a:rPr lang="ru-RU" sz="2200" dirty="0" smtClean="0"/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Каждому виду страхования соответствует пара счетов (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активный и пассивный)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На данных счетах ведется учет расчетов страховщика со страхователями по договорам страхования. </a:t>
            </a:r>
          </a:p>
          <a:p>
            <a:pPr marL="0" indent="360363" algn="just">
              <a:buNone/>
            </a:pPr>
            <a:endParaRPr lang="ru-RU" sz="2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0"/>
            <a:ext cx="8712968" cy="6525344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buNone/>
            </a:pPr>
            <a:endParaRPr lang="ru-RU" sz="20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>
              <a:spcBef>
                <a:spcPts val="0"/>
              </a:spcBef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дебету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 счетов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отражаются: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начисленных в отчетном периоде страховых премий (взносов) от страхователей по заключенным договорам страхования;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корректировок в связи с изменением условий договоров и прочими основаниями.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 корреспонденции со счетами  71401 "Заработанные страховые премии по страхованию жизни - нетто-перестрахование", 71403 "Заработанные страховые премии по страхованию иному, чем страхование жизни, - нетто-перестрахование".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кредиту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счетов отражаются: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поступивших от страхователей в погашение задолженности по страховым премиям (взносам) по заключенным договорам страхования 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излишне полученных страховых премий (взносов);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предоплаты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 премиям (взносам) по договорам страхования;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корректировок в связи с изменением условий и расторжением договоров;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 корреспонденции со счетами по учету денежных средств (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20202,20205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360363" algn="just">
              <a:spcBef>
                <a:spcPts val="0"/>
              </a:spcBef>
              <a:buFontTx/>
              <a:buChar char="-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суммы удержанного страхового возмещения (или страховые суммы) по договорам страхования в счет погашения задолженности страхователя по оплате очередного страхового взноса. В корреспонденции со счетом 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71406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"Выплаты по страхованию жизни - нетто-перестрахование", 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71410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"Состоявшиеся убытки по страхованию иному, чем страхование жизни, - нетто-перестрахование».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Порядок ведения аналитического учета определяется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некредитной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финансовой организацией.</a:t>
            </a:r>
          </a:p>
          <a:p>
            <a:pPr marL="0" indent="360363" algn="just">
              <a:spcBef>
                <a:spcPts val="0"/>
              </a:spcBef>
              <a:buFontTx/>
              <a:buChar char="-"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6063952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Для осуществления  страхования, перестрахования страховые компании (СК) используют услуги страховых агентов и брокеров.  Для учета расчетов страховщиков по страховым и перестраховочным премиям (взносам) со страховыми агентами, страховыми брокерами по договорам страхования и перестрахования, уплачиваемым страхователями,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перестрахователями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через страховых агентов, страховых брокеров используются счета: 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48015 (А),48016 (П)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Расчеты по страховым премиям (взносам) со страховыми агентами;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48017(А), 48018 (П)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Расчеты по страховым премиям (взносам) со страховыми брокерами.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дебету счетов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отражаются: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суммы начисленных к получению в отчетном периоде страховых премий (взносов) от страховых агентов, страховых брокеров по заключенным договорам страхования;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суммы корректировок в связи с изменением условий договоров.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 корреспонденции со счетами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48001; 48003; 48007; 48009;48032;48034.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доходы от списания кредиторской задолженности по операциям страхования в корреспонденции со счетами </a:t>
            </a:r>
            <a:r>
              <a:rPr lang="ru-RU" sz="2000" dirty="0" smtClean="0"/>
              <a:t>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71415; 71417.</a:t>
            </a:r>
            <a:endParaRPr lang="ru-RU" sz="20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  <a:hlinkClick r:id="rId2" action="ppaction://hlinkfile" tooltip="48001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91944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360363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кредиту счетов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отражаются: 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суммы поступивших от страховых агентов, страховых брокеров страховых премий по заключенным договорам страхования и перестрахования в корреспонденции со счетами по учету денежных средств;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суммы страховых премий, направленных страховым агентом, страховым брокером на выплату страхового возмещения или страховых сумм по договорам страхования и договорам, принятым в перестрахование, в связи с наступлением страхового случая в корреспонденции со счетами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71406; 71410;</a:t>
            </a:r>
          </a:p>
          <a:p>
            <a:pPr marL="0" indent="360363" algn="just">
              <a:buFontTx/>
              <a:buChar char="-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суммы удержанного страховыми агентами, страховыми брокерами вознаграждения за заключение договоров страхования и договоров, принятых в перестрахование, из страховых премий, уплаченных страхователями,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перестрахователям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в корреспонденции со счетами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48021;48022; 48023; 48024. </a:t>
            </a:r>
          </a:p>
          <a:p>
            <a:pPr marL="0" indent="360363" algn="just"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При отражении доходов и расходов страховых компаний по лицевым счетам бухгалтерского учета используются  символы, конкретизирующие их  экономическое содержание. 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360363" algn="just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864096"/>
          </a:xfrm>
          <a:solidFill>
            <a:schemeClr val="bg1"/>
          </a:solidFill>
        </p:spPr>
        <p:txBody>
          <a:bodyPr anchor="ctr">
            <a:normAutofit fontScale="90000"/>
          </a:bodyPr>
          <a:lstStyle/>
          <a:p>
            <a:pPr algn="ctr"/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Отражение страховой премии по договорам страхования и перестрахования проводки: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 smtClean="0">
                <a:latin typeface="Arial" pitchFamily="34" charset="0"/>
                <a:cs typeface="Arial" pitchFamily="34" charset="0"/>
              </a:rPr>
            </a:b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512" y="1052513"/>
          <a:ext cx="8712969" cy="511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8685"/>
                <a:gridCol w="1401230"/>
                <a:gridCol w="1179983"/>
                <a:gridCol w="1633071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Наименование операции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Дт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Кт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Символ счета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Страховые премии текущего периода 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11101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 Увеличение страховой премии в связи с изменением условий договора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11103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Увеличение страховой премии прошлых периодов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11105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 Уменьшение страховой премии в связи с изменением условий договора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21101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 Уменьшение страховой премии в связи с ошибочно начисленной страховой премией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21103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Уменьшение страховой премии в связи с досрочным расторжением договора страхования в случае, если страховая премия не была уплачена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21105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51520" y="260647"/>
          <a:ext cx="8712968" cy="5975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544"/>
                <a:gridCol w="1368152"/>
                <a:gridCol w="1368152"/>
                <a:gridCol w="1080120"/>
              </a:tblGrid>
              <a:tr h="1224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 Расторжения (суммы, подлежащие выплате страхователю) в случае, если страховая премия была уплачена (при условии сформированного РНП по договору страхования жизни)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21109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4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 Уменьшение страховой премии прошлых периодов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21107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97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 Доначисление страховых премий, по которым нет достоверных данных в связи с более поздним получением первичных учетных документов, в конце отчетного периода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48001,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48002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11101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284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10 Списание доначислений страховых премий, по которым нет достоверных данных в связи с более поздним получением первичных учетных документов, в начале следующего отчетного периода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48001,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48002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11101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97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11 Списание доначислений страховых премий, по которым нет достоверных данных в связи с более поздним получением первичных учетных документов, в начале следующего отчетного года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71402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  <a:cs typeface="Times New Roman"/>
                        </a:rPr>
                        <a:t>N 48001,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  <a:cs typeface="Times New Roman"/>
                        </a:rPr>
                        <a:t>N 48002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21107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047E-A16C-488C-AF0F-DE62E3297FC2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441</TotalTime>
  <Words>2124</Words>
  <Application>Microsoft Office PowerPoint</Application>
  <PresentationFormat>Экран (4:3)</PresentationFormat>
  <Paragraphs>265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Учёт страховых премий и прочих доходов. Учёт страховых выплат и прочих расходов </vt:lpstr>
      <vt:lpstr>  Цель:  Ознакомится с правилами учета  страховых взносов (премий) и прочих доходов, определить правила осуществления страховых выплат и прочих расходов. </vt:lpstr>
      <vt:lpstr>1 Учет страховых взносов (премий)</vt:lpstr>
      <vt:lpstr>Слайд 4</vt:lpstr>
      <vt:lpstr>Слайд 5</vt:lpstr>
      <vt:lpstr>Слайд 6</vt:lpstr>
      <vt:lpstr>Слайд 7</vt:lpstr>
      <vt:lpstr> Отражение страховой премии по договорам страхования и перестрахования проводки:  </vt:lpstr>
      <vt:lpstr>Слайд 9</vt:lpstr>
      <vt:lpstr>Слайд 10</vt:lpstr>
      <vt:lpstr>2 Учет  прочих доходов </vt:lpstr>
      <vt:lpstr>Слайд 12</vt:lpstr>
      <vt:lpstr>Слайд 13</vt:lpstr>
      <vt:lpstr>      3 Учет страховых выплат и прочих расходов  </vt:lpstr>
      <vt:lpstr>Слайд 15</vt:lpstr>
      <vt:lpstr>Слайд 16</vt:lpstr>
      <vt:lpstr>Слайд 17</vt:lpstr>
      <vt:lpstr>Слайд 18</vt:lpstr>
      <vt:lpstr>Слайд 19</vt:lpstr>
      <vt:lpstr>Слайд 20</vt:lpstr>
      <vt:lpstr> Рекомендуемая литература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Учёт страховых премий и прочих доходов. Учёт страховых выплат и прочих расходов </dc:title>
  <dc:creator>САША</dc:creator>
  <cp:lastModifiedBy>САША</cp:lastModifiedBy>
  <cp:revision>127</cp:revision>
  <dcterms:created xsi:type="dcterms:W3CDTF">2020-09-27T17:20:40Z</dcterms:created>
  <dcterms:modified xsi:type="dcterms:W3CDTF">2020-10-04T16:41:10Z</dcterms:modified>
</cp:coreProperties>
</file>