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9" r:id="rId4"/>
    <p:sldId id="261" r:id="rId5"/>
    <p:sldId id="262" r:id="rId6"/>
    <p:sldId id="264" r:id="rId7"/>
    <p:sldId id="260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5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32B66-922B-4664-9DFD-0AB2BEBE117E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912CE-0ABA-4E87-9559-57FC9D9584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91A31D-065A-452F-854C-6BCCB17FE908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79FA49-27FA-446A-B002-A7356E3F381C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91830A-48DD-4197-ADF6-7E5FEA45F860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C0B69D-A07E-44A0-91F0-574B96BA82B3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5D1DEB-9911-49BD-A227-ABEFF2BE1C22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813927-3B99-4C78-9E11-F0226609140F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482F91-4135-4C23-8AEF-91D7D0780AB3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4481C-145D-4CBD-9A63-7287161EB603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7D78B9-7BA6-4C72-9519-7026C1F99F5F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10ECD6-55FA-467D-ACB9-5451EF808C01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3EFE56-268F-4BBE-9DAA-D09BD12E5235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2C76C0F-899C-4D19-B7DD-D86FF5C1598E}" type="datetime1">
              <a:rPr lang="ru-RU" smtClean="0"/>
              <a:pPr/>
              <a:t>11.10.2020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2702852-7BC2-44F6-B630-F66E3C1BD66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213118"/>
          </a:xfrm>
        </p:spPr>
        <p:txBody>
          <a:bodyPr>
            <a:normAutofit/>
          </a:bodyPr>
          <a:lstStyle/>
          <a:p>
            <a:pPr algn="ctr"/>
            <a:r>
              <a:rPr lang="ru-RU" sz="3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Учёт расходов на ведение дела. Учёт расчётов</a:t>
            </a: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10160" cy="141763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b="1" i="1" dirty="0" smtClean="0"/>
              <a:t> </a:t>
            </a:r>
            <a:br>
              <a:rPr lang="ru-RU" b="1" i="1" dirty="0" smtClean="0"/>
            </a:br>
            <a:r>
              <a:rPr lang="ru-RU" sz="27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3 Учет превышения фактических расходов, включенных в себестоимость, над установленными нормами и нормативами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251520" y="1447800"/>
            <a:ext cx="8682168" cy="4800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Расходы на ведение страхового дела в бухгалтерском учете учитываются в сумме фактически произведенных расходов. </a:t>
            </a:r>
          </a:p>
          <a:p>
            <a:pPr marL="0" indent="360363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Определенные  виды  расходов,  производимые  страховыми  компаниями,  для  целей  налогообложения  принимаются  только  в  пределах  установленных норм. 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51520" y="548679"/>
          <a:ext cx="8611618" cy="5332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673"/>
                <a:gridCol w="3396887"/>
                <a:gridCol w="3571058"/>
              </a:tblGrid>
              <a:tr h="321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Группы расходов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Содержание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Виды расходов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474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Расходы  на рекламу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Это расходы  страховой  компании  по  целенаправленному  информационному  воздействию  на потребителя для  продвижения  услуг на рынке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Расходы  на  рекламу  видов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страхования  через  средства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массовой информации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Расходы  на  изготовление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рекламных щитов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Расходы  на  изготовление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календарей  с действующими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видами страхования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02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Представительские расходы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Затраты  страховой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компании  по  приему  и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обслуживанию  представителей  других  страховых  компаний  и  учреждений,  прибывших  для переговоров  с  целью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установления  и  поддержания взаимовыгодного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сотрудничества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Затраты,  связанные  с  проведением  официального  приема представителей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Оплата услуг переводчика,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не состоящего в штате страховой компании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Оплата транспортного обеспечения и др.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34804" y="28545"/>
            <a:ext cx="667439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Виды нормируемых расходов страховой компании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79513" y="476250"/>
          <a:ext cx="8754936" cy="3455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8312"/>
                <a:gridCol w="2918312"/>
                <a:gridCol w="2918312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Группы расходов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Содержание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Виды расходов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Расходы  на подготовку  и  переподготовку кадров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Затраты  страховой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компании  по  подготовке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  переподготовке  сотрудников,  повышению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их квалификации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Расходы  по  повышению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квалификации менеджеров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Посещение  семинаров  по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страхованию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Компенсация работникам  за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использование для  служебных поездок  личных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легковых  автомобилей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Выплата  компенсаций  производится  в  тех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случаях, когда их работа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по  роду  службы  связана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постоянными 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служебными разъездами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Расходы на ГСМ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Расходы  на  техническое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обслуживание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Затраты на ремонт и др.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538152" cy="49006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27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7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7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4  Учет расчетов со страховыми посредниками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610160" cy="53396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Страховые  компании  для  заключения  договоров  страхования  могут  пользоваться  услугами  страховых  посредников  −  агентов  и брокеров.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За  свою  работу  агенты  и  брокеры  получают  комиссионное  вознаграждение. Суммы комиссионного вознаграждения должны быть отражены в журнале заключенных договоров страхования, при расчете базовой страховой премии они вычитаются.</a:t>
            </a:r>
          </a:p>
          <a:p>
            <a:pPr>
              <a:buNone/>
            </a:pPr>
            <a:endParaRPr lang="ru-RU" sz="2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51720" y="3284984"/>
            <a:ext cx="5040560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Страховые посредники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933056"/>
            <a:ext cx="3384376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Физические лица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32040" y="3933056"/>
            <a:ext cx="3672408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Юридические лица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581128"/>
            <a:ext cx="1728192" cy="936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Страховые агенты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83768" y="4581128"/>
            <a:ext cx="1656184" cy="936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Страховые брокеры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16016" y="4581128"/>
            <a:ext cx="1728192" cy="936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Страховые агенты</a:t>
            </a:r>
          </a:p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380312" y="4581128"/>
            <a:ext cx="1584176" cy="936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Страховые брокеры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682168" cy="5915744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 Начислено вознаграждение страховым агентам:</a:t>
            </a:r>
          </a:p>
          <a:p>
            <a:pPr marL="0" indent="360363">
              <a:buNone/>
            </a:pPr>
            <a:r>
              <a:rPr lang="ru-RU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 </a:t>
            </a:r>
            <a:r>
              <a:rPr lang="ru-RU" sz="2000" b="1" i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71412(14)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Кт 48005, 48006,48021 (48022 )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 Суммы удержанного страховыми агентами вознаграждения за заключение договоров страхования из сумм страховых премий, уплаченных страхователями: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48021,  48022  Кт48015, 48016</a:t>
            </a: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3 Начислено </a:t>
            </a:r>
            <a:r>
              <a:rPr lang="ru-RU" sz="2000" dirty="0" smtClean="0"/>
              <a:t>вознаграждение страховым брокерам: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71412 Кт 48005, 48006, 48023, 48024 (26102)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4 Суммы удержанного страховыми брокерами вознаграждения за заключение договоров страхования из сумм страховых премий, уплаченных страхователями: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48023,48024 Кт48017,48018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5 Увеличение вознаграждений страховым агентам и страховым брокерам прошлых периодов: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71412 Кт48021, 48022, 48023, 48024  (26109, 26110)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6 Уменьшение вознаграждений страховым агентам и страховым брокерам прошлых периодов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Дт48021,  48022, 48023, 48024 Кт71411 (16101,16102)</a:t>
            </a:r>
          </a:p>
          <a:p>
            <a:pPr marL="0" indent="360363" algn="just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14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15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ижний колонтитул 3"/>
          <p:cNvSpPr>
            <a:spLocks noGrp="1"/>
          </p:cNvSpPr>
          <p:nvPr>
            <p:ph idx="1"/>
          </p:nvPr>
        </p:nvSpPr>
        <p:spPr>
          <a:xfrm>
            <a:off x="250825" y="333375"/>
            <a:ext cx="8683625" cy="59150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7 Доначисление вознаграждений страховым агентам: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71412 Кт 48021, 48022 (26101)</a:t>
            </a: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8 Доначисление вознаграждений страховым брокерам: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71412 Кт48023, 48024  (26102)</a:t>
            </a:r>
          </a:p>
          <a:p>
            <a:pPr marL="0" indent="360363">
              <a:buNone/>
            </a:pPr>
            <a:endParaRPr lang="ru-RU" sz="20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82168" cy="5195664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200" i="1" dirty="0" smtClean="0">
                <a:latin typeface="Arial" pitchFamily="34" charset="0"/>
                <a:cs typeface="Arial" pitchFamily="34" charset="0"/>
              </a:rPr>
              <a:t>Выплаты по договорам страхования жизни : </a:t>
            </a: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1.1 Оплата денежными средствами</a:t>
            </a:r>
          </a:p>
          <a:p>
            <a:pPr marL="0" indent="179388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1.1.1 Выплаты по договорам страхования жизни</a:t>
            </a:r>
          </a:p>
          <a:p>
            <a:pPr marL="0" indent="179388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 71406 Кт 20202, 205 (23101)</a:t>
            </a:r>
          </a:p>
          <a:p>
            <a:pPr marL="0" indent="179388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1.1.2 Выкупные суммы по договорам страхования жизни</a:t>
            </a:r>
          </a:p>
          <a:p>
            <a:pPr marL="0" indent="179388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Дт71406 Кт 20202, 205 (23103)</a:t>
            </a:r>
          </a:p>
          <a:p>
            <a:pPr marL="0" indent="179388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1.1.3 Суммы дополнительных выплат (страховых бонусов)</a:t>
            </a:r>
          </a:p>
          <a:p>
            <a:pPr marL="0" indent="179388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Дт71406 Кт 20202,205 (23105)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1.2 Суммы страховых премий (взносов), направленные страховым агентом, страховым брокером на выплату страхового возмещения в связи с наступлением страхового случая</a:t>
            </a:r>
          </a:p>
          <a:p>
            <a:pPr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Дт71406 Кт48015,48016,48017,48018(23101,23103,23105)</a:t>
            </a:r>
          </a:p>
          <a:p>
            <a:pPr marL="0" indent="179388">
              <a:buNone/>
            </a:pP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16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ижний колонтитул 3"/>
          <p:cNvSpPr>
            <a:spLocks noGrp="1"/>
          </p:cNvSpPr>
          <p:nvPr>
            <p:ph type="title"/>
          </p:nvPr>
        </p:nvSpPr>
        <p:spPr>
          <a:xfrm>
            <a:off x="250825" y="188640"/>
            <a:ext cx="8683625" cy="792088"/>
          </a:xfrm>
        </p:spPr>
        <p:txBody>
          <a:bodyPr>
            <a:noAutofit/>
          </a:bodyPr>
          <a:lstStyle/>
          <a:p>
            <a:pPr indent="360363"/>
            <a:r>
              <a:rPr lang="ru-RU" sz="24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   5 Отражение операций по учету расходов на ведение дела по счетам БУ</a:t>
            </a:r>
            <a:br>
              <a:rPr lang="ru-RU" sz="24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sz="2400" b="1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54176" cy="598775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1.3 Суммы, удержанные из страхового возмещения, или страховые суммы в счет погашения задолженности страхователя по оплате очередного страхового взноса</a:t>
            </a:r>
          </a:p>
          <a:p>
            <a:pPr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71406 Кт48001, 48002 (23101,23103,23105)</a:t>
            </a:r>
          </a:p>
          <a:p>
            <a:pPr marL="0" indent="179388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1.4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Суммы начисленных налогов со страховых выплат в случае, если страховщик выступает налоговым агентом</a:t>
            </a:r>
            <a:endParaRPr lang="ru-RU" sz="20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71406 Кт 60301,  60302 (23101,23103,23105)</a:t>
            </a:r>
          </a:p>
          <a:p>
            <a:pPr algn="ctr">
              <a:buNone/>
            </a:pP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Выплаты по договорам страхования иного, чем страхование жизни:</a:t>
            </a: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2.1 Оплата денежными средствами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Дт71410 Кт 20202,205 (25101)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2.2 Суммы страховых премий (взносов), направленные страховым агентом, страховым брокером на выплату страхового возмещения в связи с наступлением страхового случая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71410 Кт48015,48016,48017,48018 (25101)</a:t>
            </a:r>
          </a:p>
          <a:p>
            <a:pPr marL="0" indent="360363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2.3 Суммы, удержанные из страхового возмещения, или страховые суммы в счет погашения задолженности страхователя по оплате очередного страхового взноса</a:t>
            </a:r>
          </a:p>
          <a:p>
            <a:pPr marL="0" indent="360363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71410 Кт48003,48004 (25101)</a:t>
            </a:r>
          </a:p>
          <a:p>
            <a:pPr algn="just">
              <a:buNone/>
            </a:pPr>
            <a:endParaRPr lang="ru-RU" sz="22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000" b="1" i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17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466144" cy="591574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2.4 Суммы начисленных налогов со страховых выплат в случае, если страховщик выступает налоговым агентом 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71410 Кт 60301, 60302 (25101)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18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332656"/>
            <a:ext cx="8322128" cy="5915744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360363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Рекомендуемые  источники: </a:t>
            </a:r>
            <a:endParaRPr lang="ru-RU" sz="2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1 Положение "Отраслевой стандарт бухгалтерского учета в страховых организациях и обществах взаимного страхования, расположенных на территории Российской Федерации» (утв. Банком России 04.09.2015 N 491-П) (ред. от 14.08.2017)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2 Закон РФ от 27.11.1992 N 4015-1 (ред. от 03.08.2018) «Об организации страхового дела в Российской Федерации»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3 Положение «О плане счетов бухгалтерского учета в некредитных финансовых организациях и порядке  его применения»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утв. Банком России 04.09.2015  N 486-П)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Положение Банка России от 02.09.2015 N 487-П</a:t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"Отраслевой стандарт бухгалтерского учета доходов, расходов и прочего совокупного дохода некредитных финансовых организаций"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19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2168" cy="1143000"/>
          </a:xfrm>
          <a:solidFill>
            <a:schemeClr val="bg1"/>
          </a:solidFill>
        </p:spPr>
        <p:txBody>
          <a:bodyPr>
            <a:noAutofit/>
          </a:bodyPr>
          <a:lstStyle/>
          <a:p>
            <a:pPr indent="360363"/>
            <a:r>
              <a:rPr lang="ru-RU" sz="2400" b="1" i="1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400" b="1" i="1" dirty="0" smtClean="0">
                <a:effectLst/>
                <a:latin typeface="Arial" pitchFamily="34" charset="0"/>
                <a:cs typeface="Arial" pitchFamily="34" charset="0"/>
              </a:rPr>
            </a:br>
            <a:r>
              <a:rPr lang="ru-RU" sz="2400" b="1" i="1" dirty="0" smtClean="0">
                <a:effectLst/>
                <a:latin typeface="Arial" pitchFamily="34" charset="0"/>
                <a:cs typeface="Arial" pitchFamily="34" charset="0"/>
              </a:rPr>
              <a:t>    </a:t>
            </a:r>
            <a:r>
              <a:rPr lang="ru-RU" sz="26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Цель:</a:t>
            </a:r>
            <a:r>
              <a:rPr lang="ru-RU" sz="2400" b="1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effectLst/>
                <a:latin typeface="Arial" pitchFamily="34" charset="0"/>
                <a:cs typeface="Arial" pitchFamily="34" charset="0"/>
              </a:rPr>
              <a:t> Ознакомится с правилами учета расходов страховых компаний по ведению дела. Учет расчетов с участниками страховой деятельности</a:t>
            </a:r>
            <a:r>
              <a:rPr lang="ru-RU" sz="2400" b="1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600" dirty="0" smtClean="0"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600" dirty="0" smtClean="0">
                <a:effectLst/>
                <a:latin typeface="Arial" pitchFamily="34" charset="0"/>
                <a:cs typeface="Arial" pitchFamily="34" charset="0"/>
              </a:rPr>
            </a:br>
            <a:endParaRPr lang="ru-RU" sz="26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82168" cy="476361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ru-RU" sz="2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Вопросы: </a:t>
            </a:r>
            <a:endParaRPr lang="ru-RU" sz="2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1 Классификация расходов  на ведение дела</a:t>
            </a: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2 Состав расходов на ведение дела, относимых на себестоимость страховых услуг</a:t>
            </a: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3 Учет превышения фактических расходов, включенных в себестоимость, над установленными нормами и нормативами</a:t>
            </a: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4  Учет расчетов со страховыми посредниками</a:t>
            </a:r>
          </a:p>
          <a:p>
            <a:pPr marL="0" indent="360363" algn="just">
              <a:buNone/>
            </a:pPr>
            <a:r>
              <a:rPr lang="ru-RU" sz="2600" dirty="0" smtClean="0">
                <a:latin typeface="Arial" pitchFamily="34" charset="0"/>
                <a:cs typeface="Arial" pitchFamily="34" charset="0"/>
              </a:rPr>
              <a:t>5 Отражение операций по учету расходов на ведение дела по счетам БУ</a:t>
            </a:r>
          </a:p>
          <a:p>
            <a:pPr marL="0" indent="360363">
              <a:buNone/>
            </a:pPr>
            <a:endParaRPr lang="ru-RU" sz="2600" dirty="0" smtClean="0">
              <a:latin typeface="Arial" pitchFamily="34" charset="0"/>
              <a:cs typeface="Arial" pitchFamily="34" charset="0"/>
            </a:endParaRPr>
          </a:p>
          <a:p>
            <a:pPr marL="0" indent="360363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10160" cy="69269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u-RU" sz="2900" b="1" i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900" b="1" i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900" b="1" i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2900" b="1" i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ru-RU" sz="29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1 Классификация расходов и учет расчетов</a:t>
            </a:r>
            <a:r>
              <a:rPr lang="ru-RU" sz="2800" dirty="0" smtClean="0">
                <a:effectLst/>
              </a:rPr>
              <a:t> </a:t>
            </a:r>
            <a:r>
              <a:rPr lang="ru-RU" sz="2900" b="1" i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  на ведение дела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754176" cy="5544616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В процессе осуществления страховой деятельности страховая компания осуществляет расходы на ведение страховых операций.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В состав расходов включаются все обоснованные и документально подтвержденные фактически произведенные затраты страховой организации.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Данные расходы  учитываются  при   исчислении </a:t>
            </a:r>
            <a:r>
              <a:rPr lang="ru-RU" sz="23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тарифной ставки и нетто премии.</a:t>
            </a:r>
            <a:endParaRPr lang="ru-RU" sz="23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300" dirty="0" smtClean="0">
                <a:latin typeface="Arial" pitchFamily="34" charset="0"/>
                <a:cs typeface="Arial" pitchFamily="34" charset="0"/>
              </a:rPr>
              <a:t>Расходы  на  ведение  дела  разделяются на  следующие группы: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3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1группа: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300" b="1" i="1" dirty="0" smtClean="0">
                <a:latin typeface="Arial" pitchFamily="34" charset="0"/>
                <a:cs typeface="Arial" pitchFamily="34" charset="0"/>
              </a:rPr>
              <a:t>- внешние и  внутренние;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3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группа: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300" b="1" i="1" dirty="0" smtClean="0">
                <a:latin typeface="Arial" pitchFamily="34" charset="0"/>
                <a:cs typeface="Arial" pitchFamily="34" charset="0"/>
              </a:rPr>
              <a:t>- прямые и косвенные 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3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 группа: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300" b="1" i="1" dirty="0" smtClean="0">
                <a:latin typeface="Arial" pitchFamily="34" charset="0"/>
                <a:cs typeface="Arial" pitchFamily="34" charset="0"/>
              </a:rPr>
              <a:t>- постоянные и переменные;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3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 группа: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300" b="1" i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300" b="1" i="1" dirty="0" err="1" smtClean="0">
                <a:latin typeface="Arial" pitchFamily="34" charset="0"/>
                <a:cs typeface="Arial" pitchFamily="34" charset="0"/>
              </a:rPr>
              <a:t>аквизиционные</a:t>
            </a:r>
            <a:r>
              <a:rPr lang="ru-RU" sz="2300" b="1" i="1" dirty="0" smtClean="0">
                <a:latin typeface="Arial" pitchFamily="34" charset="0"/>
                <a:cs typeface="Arial" pitchFamily="34" charset="0"/>
              </a:rPr>
              <a:t>, комиссионные, ликвидационные, управленческие, инкассовые.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0"/>
            <a:ext cx="8682168" cy="6248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Структура расходов на ведение дела: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1) суммы отчислений в страховые резервы;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2) страховые выплаты по договорам страхования, сострахования и перестрахования; 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3) суммы страховых премий (взносов) по рискам, переданным в перестрахование;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4) вознаграждения и тантьемы, выплаченные по договорам перестрахования;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5) суммы процентов уплаченных на депо премий по рискам, переданным в перестрахование;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6) вознаграждения страховщику по договорам сострахования;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7) возврат части страховых премий (взносов), а также выкупных сумм по договорам страхования, сострахования и перестрахования;</a:t>
            </a:r>
          </a:p>
          <a:p>
            <a:pPr marL="0" indent="360363" algn="just"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8) вознаграждения за оказание услуг страхового агента и (или) страхового брокера;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610160" cy="6120680"/>
          </a:xfrm>
          <a:solidFill>
            <a:schemeClr val="bg1"/>
          </a:solidFill>
        </p:spPr>
        <p:txBody>
          <a:bodyPr>
            <a:normAutofit fontScale="62500" lnSpcReduction="20000"/>
          </a:bodyPr>
          <a:lstStyle/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9) расходы по оплате организациям или отдельным физическим лицам оказанных ими услуг, связанных со страховой деятельностью, в том числе: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услуг актуариев;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медицинского обследования при заключении договоров страхования жизни и здоровья, если оплата его осуществляется страховщиком;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детективных услуг, выполняемых организациями, имеющими лицензию на ведение указанной деятельности, связанных с установлением обоснованности страховых выплат;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услуг по изготовлению страховых свидетельств (полисов), бланков строгой отчетности, квитанций и иных подобных документов;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услуг организаций за выполнение ими письменных поручений работников по перечислению страховых взносов из заработной платы путем безналичных расчетов;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услуг организаций здравоохранения и других организаций по выдаче справок, статистических данных, заключений и иных аналогичных документов;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- инкассаторских услуг;</a:t>
            </a:r>
          </a:p>
          <a:p>
            <a:pPr marL="0" indent="360363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10) другие расходы, непосредственно связанные со страховой деятельностью.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538152" cy="5915744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0" indent="360363" algn="ctr">
              <a:buNone/>
            </a:pPr>
            <a:r>
              <a:rPr lang="ru-RU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Учет расчетов на ведение дела отражают на балансовом счете</a:t>
            </a:r>
            <a:endParaRPr lang="ru-RU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Аналитический учет по счету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480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«Расчеты по операциям страхования, сострахования и перестрахования» ведется  в  разрезе  расходов,  связанных  с  заключением  договоров страхования,  сострахования,  перестрахования,  с  осуществлением  страховых выплат и по другим направлениям, необходимым для управления  страховой компанией  составления отчетности. </a:t>
            </a:r>
          </a:p>
          <a:p>
            <a:pPr marL="0" indent="360363" algn="just">
              <a:buNone/>
            </a:pP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По окончании  отчетного периода сальдо со счета списывается в дебет или кредит счета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 «Прибыли и убытки». Перенос остатков счета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714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 на аналогичные счета второго порядка счета </a:t>
            </a:r>
            <a:r>
              <a:rPr lang="ru-RU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724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 для формирования годовой бухгалтерской (финансовой) отчетности.</a:t>
            </a:r>
          </a:p>
          <a:p>
            <a:pPr marL="0" indent="360363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Порядок ведения аналитического учета определяется страховой организацией. </a:t>
            </a:r>
          </a:p>
          <a:p>
            <a:pPr marL="0" indent="360363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82168" cy="626469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ctr">
              <a:buNone/>
            </a:pPr>
            <a:r>
              <a:rPr lang="ru-RU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Состав расходов на ведение дела, относимых на себестоимость страховых услуг</a:t>
            </a:r>
            <a:endParaRPr lang="ru-RU" sz="2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  состав  расходов  на  ведение  дела,  которые  относятся  на  себестоимость страховых услуг, включаются: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расходы на оплату труда работников: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71412,71414 Кт 60305,06 (26104)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расходы на оплату труда работников, занятых в урегулировании убытков: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 71410 Кт 60305,06 (25201)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расходы  на  изготовление и приобретение   страховых  свидетельств,  бланков строгой отчетности, квитанций и т.п.: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71412,14 Кт 61003 (26112)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− расходы, связанные с размножением Правил страхования;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− реклама, связанная с введением нового вида страхования;</a:t>
            </a:r>
          </a:p>
          <a:p>
            <a:pPr marL="0" indent="360363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− оплата  услуг  учреждений  и  организаций  по  выдаче  статистических данных</a:t>
            </a:r>
            <a:r>
              <a:rPr lang="ru-RU" sz="2000" dirty="0" smtClean="0"/>
              <a:t>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71412, 14 Кт 60311,12; 22;23 (26108)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комиссионные вознаграждения агентов и брокеров: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 71412, 14 Кт 48021;22;23;24</a:t>
            </a:r>
          </a:p>
          <a:p>
            <a:pPr marL="0" indent="360363" algn="just">
              <a:spcBef>
                <a:spcPts val="0"/>
              </a:spcBef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610160" cy="5915744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расходы на освидетельствование физических лиц перед заключением договоров личного страхования: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Дт71412 Кт60311;12;22;23(26106)</a:t>
            </a: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расходы на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предстраховую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экспертизу:</a:t>
            </a:r>
          </a:p>
          <a:p>
            <a:pPr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Дт71412 Кт60311;12;22;23 (26107)</a:t>
            </a:r>
          </a:p>
          <a:p>
            <a:pPr marL="0" indent="360363" algn="just">
              <a:buFontTx/>
              <a:buChar char="-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расходы на оплату экспертных услуг, связанных с урегулированием убытков: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Дт71406 Кт60311;12;22;23 (23303)</a:t>
            </a:r>
          </a:p>
          <a:p>
            <a:pPr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расходы на страховые взносы в государственные внебюджетные фонды: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1) расходы на отчисления в государственные внебюджетные фонды с заработной платы работников, занятых в урегулировании убытков: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71410 Кт 60335;36 (26105)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2) расходы на отчисления в государственные внебюджетные фонды с заработной платы работников, занятых в урегулировании убытков: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71410 Кт 60335; 36 (25202)</a:t>
            </a:r>
          </a:p>
          <a:p>
            <a:pPr marL="0" indent="360363">
              <a:buNone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FontTx/>
              <a:buChar char="-"/>
            </a:pP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indent="360363" algn="just">
              <a:buNone/>
            </a:pP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610160" cy="620377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−  командировочные  расходы,  связанные  со  страховой  деятельностью: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71802 Кт 60307,08 (55405)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расходы по подготовке и переподготовке кадров:</a:t>
            </a:r>
          </a:p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71802 Кт60311;12 (55112)</a:t>
            </a: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− представительские расходы: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71802 Кт 60311,12 (55408)</a:t>
            </a:r>
          </a:p>
          <a:p>
            <a:pPr marL="0" indent="360363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расходы на проведение аудита:</a:t>
            </a:r>
          </a:p>
          <a:p>
            <a:pPr marL="0" indent="360363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Дт71802 Кт 60311,12(55410)</a:t>
            </a:r>
          </a:p>
          <a:p>
            <a:pPr marL="0" indent="360363" algn="just">
              <a:buNone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- амортизационные отчисления по основным средствам и нематериальным активам:</a:t>
            </a:r>
          </a:p>
          <a:p>
            <a:pPr marL="0" indent="360363" algn="just">
              <a:buNone/>
            </a:pP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Дт  71406 Кт  60414 (23304)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2852-7BC2-44F6-B630-F66E3C1BD66E}" type="slidenum">
              <a:rPr lang="ru-RU" sz="1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475</TotalTime>
  <Words>1586</Words>
  <Application>Microsoft Office PowerPoint</Application>
  <PresentationFormat>Экран (4:3)</PresentationFormat>
  <Paragraphs>204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Солнцестояние</vt:lpstr>
      <vt:lpstr>Учёт расходов на ведение дела. Учёт расчётов</vt:lpstr>
      <vt:lpstr>     Цель:  Ознакомится с правилами учета расходов страховых компаний по ведению дела. Учет расчетов с участниками страховой деятельности  </vt:lpstr>
      <vt:lpstr>  1 Классификация расходов и учет расчетов    на ведение дела </vt:lpstr>
      <vt:lpstr>Слайд 4</vt:lpstr>
      <vt:lpstr>Слайд 5</vt:lpstr>
      <vt:lpstr>Слайд 6</vt:lpstr>
      <vt:lpstr>Слайд 7</vt:lpstr>
      <vt:lpstr>Слайд 8</vt:lpstr>
      <vt:lpstr>Слайд 9</vt:lpstr>
      <vt:lpstr>  3 Учет превышения фактических расходов, включенных в себестоимость, над установленными нормами и нормативами </vt:lpstr>
      <vt:lpstr>Слайд 11</vt:lpstr>
      <vt:lpstr>Слайд 12</vt:lpstr>
      <vt:lpstr> 4  Учет расчетов со страховыми посредниками </vt:lpstr>
      <vt:lpstr>Слайд 14</vt:lpstr>
      <vt:lpstr>Слайд 15</vt:lpstr>
      <vt:lpstr>     5 Отражение операций по учету расходов на ведение дела по счетам БУ 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Учёт расходов на ведение дела. Учёт расчётов</dc:title>
  <dc:creator>САША</dc:creator>
  <cp:lastModifiedBy>САША</cp:lastModifiedBy>
  <cp:revision>78</cp:revision>
  <dcterms:created xsi:type="dcterms:W3CDTF">2020-10-09T15:10:29Z</dcterms:created>
  <dcterms:modified xsi:type="dcterms:W3CDTF">2020-10-11T15:59:52Z</dcterms:modified>
</cp:coreProperties>
</file>