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5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0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013E6-ECAB-4082-893C-DAA2647F2651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A02CA3-B7D3-4201-BDD8-1AEA421A283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E2B3A2-ABBF-48A7-B20D-E9BA20802786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201BFA-BD82-4401-9935-F9A7D2C5AECF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ED61C3-1FE8-473B-895A-7F2ED42C98CD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217EEA-4DC9-404B-A295-192CCC9F3D62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7621EF-A2B5-4FDA-BA1D-81643ADDAFB4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69691D-366D-450D-BCC6-D27F76DAC9E1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5696BF-710E-47C3-B146-A97AF1E7AD18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5EE3BB-7054-4EB4-B89A-E5F6AEBA52EE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14F7F-17EC-482C-9E4A-5762B6686FCE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26D0E6-00AA-48AB-8748-6BAFCF415998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8BB68-9FA7-4FD7-A9D6-7F69DDE13B57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2DE7620-15C5-427B-A42C-6F7D9E6B8D0F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FF2F078-45B9-4AFC-B4CC-85D20AFFF7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1484784"/>
            <a:ext cx="7704856" cy="2520280"/>
          </a:xfrm>
        </p:spPr>
        <p:txBody>
          <a:bodyPr anchor="ctr">
            <a:normAutofit/>
          </a:bodyPr>
          <a:lstStyle/>
          <a:p>
            <a:pPr algn="ctr"/>
            <a:r>
              <a:rPr lang="ru-RU" sz="4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Учет операций перестрахования</a:t>
            </a:r>
            <a:endParaRPr lang="ru-RU" sz="4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538152" cy="605976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суммы корректировок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 связи с изменением условий договоров и прочими основаниями, в корреспонденции 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71401,71403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«Заработанные страховые премии по страхованию жизни - нетто-перестрахование», - по страхованию иному, чем страхование жизни, - нетто-перестрахование» (П);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суммы депо премий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у перестрахователя по договорам, принятым в перестрахование, в корреспонденции 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48019 , 48020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«Расчеты по депо премий и депо убытков»(А,П);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сумма депо убытков у страховщика по договорам, принятым в перестрахование, в корреспонденции 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48019 , 48020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"Расчеты по депо премий и депо убытков";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суммы задолженности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 страховым премиям (взносам), причитающимся к получению перестраховщиком от перестрахователя по договорам, принятым в перестрахование, в корреспонденции 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71409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«Состоявшиеся убытки по страхованию иному, чем страхование жизни, - нетто-перестрахование»; </a:t>
            </a:r>
          </a:p>
          <a:p>
            <a:pPr marL="0" indent="360363" algn="just">
              <a:spcBef>
                <a:spcPts val="0"/>
              </a:spcBef>
              <a:buNone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82168" cy="598775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доходы от списания кредиторской задолженности по операциям перестрахования в корреспонденции со счетом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71415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«Прочие доходы по страхованию жизни»,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71417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«Прочие доходы по страхованию иному, чем страхование жизни».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кредиту счетов отражаются:</a:t>
            </a:r>
            <a:endParaRPr lang="ru-RU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суммы излишне полученных перестраховочных премий, со счетами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20202,20501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суммы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предоплат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перестраховочных премий по договорам, со счетами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20202,20501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суммы начисленных вознаграждений, причитающихся к уплате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перестрахователю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по договорам, принятым в перестрахование, со счетами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71412, 71414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«Расходы по ведению страховых операций по страхованию жизни - нетто-перестрахование», - «по страхованию иному, чем страхование жизни, - нетто-перестрахование»;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суммы начисленных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тантьем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причитающихся к уплате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перестрахователю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по договорам, принятым в перестрахование, со счетами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71416,71418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«Прочие расходы по страхованию жизни», - и иному чем страхование жизни»;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610160" cy="5987752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суммы, причитающиеся к возмещению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перестрахователю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по оплаченным им убыткам в доле, приходящейся на перестраховщика в соответствии с договором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перестрахованиясо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счетами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71406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«Выплаты по страхованию жизни - нетто-перестрахование»,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71410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«Состоявшиеся убытки по страхованию иному, чем страхование жизни, - нетто-перестрахование»;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страховые премии (взносы), подлежащие возврату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перестрахователю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в случаях досрочного прекращения договора перестрахования, со счетами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71402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«Заработанные страховые премии по страхованию жизни - нетто-перестрахование»,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71404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«Заработанные страховые премии по страхованию иному, чем страхование жизни, - нетто-перестрахование»;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суммы уменьшения страховых премий (взносов) в связи с уточнением окончательного размера страхового взноса по договору перестрахования и прочими корректировками, со счетами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71402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«Заработанные страховые премии по страхованию жизни - нетто-перестрахование»,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71404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«Заработанные страховые премии по страхованию иному, чем страхование жизни, - нетто-перестрахование»;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2168" cy="778098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u-RU" sz="22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2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3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3 Учет операций перестрахования у перестрахователя (цедента</a:t>
            </a:r>
            <a:r>
              <a:rPr lang="ru-RU" sz="23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22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682168" cy="512365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Для отражения операций по перестрахованию у перестрахователя используются счета: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48011,12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«Расчеты по договорам страхования жизни, переданным в перестрахование», - «иного, чем страхование жизни, переданным в перестрахование»(А,П);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48013,14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«Расчеты по договорам страхования жизни, переданным в перестрахование», - «иного, чем страхование жизни, переданным в перестрахование»(А,П);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48036,37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«Расчеты по договорам, классифицированным как инвестиционные, с негарантированной возможностью получения дополнительных выгод, переданным в перестрахование»(А,П).</a:t>
            </a:r>
          </a:p>
          <a:p>
            <a:pPr marL="0" indent="360363" algn="just"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82168" cy="5915744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360363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дебету счетов отражаются: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начисленных вознаграждений и тантьем, причитающихся к получению от перестраховщика по договорам, переданным в перестрахование,</a:t>
            </a:r>
            <a:r>
              <a:rPr lang="ru-RU" sz="2400" dirty="0" smtClean="0"/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71415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«Прочие доходы по страхованию жизни»,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71417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«Прочие доходы по страхованию иному, чем страхование жизни»;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страховые премии (взносы), причитающиеся к возврату перестраховщиками в случаях досрочного прекращения договоров перестрахования, 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71401,03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«Заработанные страховые премии по страхованию жизни - нетто-перестрахование», - «по страхованию иному, чем страхование жизни, - нетто-перестрахование»;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задолженности перестраховщика в произведенных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перестрахователем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страховых выплатах по договорам, переданным в перестрахование, со счетами</a:t>
            </a:r>
            <a:r>
              <a:rPr lang="ru-RU" sz="2400" dirty="0" smtClean="0"/>
              <a:t>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71405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«Компенсация выплат по страхованию жизни»,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71409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«Состоявшиеся убытки по страхованию иному, чем страхование жизни, - нетто-перестрахование»;</a:t>
            </a:r>
          </a:p>
          <a:p>
            <a:pPr marL="0" indent="360363" algn="just">
              <a:buNone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2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14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15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ижний колонтитул 3"/>
          <p:cNvSpPr>
            <a:spLocks noGrp="1"/>
          </p:cNvSpPr>
          <p:nvPr>
            <p:ph idx="1"/>
          </p:nvPr>
        </p:nvSpPr>
        <p:spPr>
          <a:xfrm>
            <a:off x="395288" y="404813"/>
            <a:ext cx="8539162" cy="5843587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уменьшения страховых премий (взносов) в связи с уточнением окончательного размера страхового взноса по договору перестрахования и прочими корректировками, 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71401,03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«Заработанные страховые премии по страхованию жизни - нетто-перестрахование», - «по страхованию иному, чем страхование жизни, - нетто-перестрахование»;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депонированной премии по договорам, переданным в перестрахование, 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48019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48020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«Расчеты по депо премий и депо убытков»;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высвобождение депонированных (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недоперечисленных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) возмещений перестраховщика в убытках и начисленных на них процентов по договорам, переданным в перестрахование, 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48019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48020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«Расчеты по депо премий и депо убытков».</a:t>
            </a:r>
          </a:p>
          <a:p>
            <a:pPr marL="0" indent="360363" algn="just"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538152" cy="584373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кредиту счетов отражаются: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задолженности по страховым премиям (взносам), подлежащим уплате перестраховщику по договорам, переданным в перестрахование, 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71402,04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«Заработанные страховые премии по страхованию жизни - нетто-перестрахование», - «по страхованию иному, чем страхование жизни, - нетто-перестрахование";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увеличение суммы задолженности по страховым премиям (взносам), подлежащим уплате перестраховщику по договорам, переданным в перестрахование, в связи с изменением условий договора, переданного в перестрахование, 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71402,04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«Заработанные страховые премии по страхованию жизни - нетто-перестрахование», - «по страхованию иному, чем страхование жизни, - нетто-перестрахование";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16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610160" cy="605976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доли перестраховщика в доходах по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суброгационным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и регрессионным требованиям, а также в доходах от получения застрахованного имущества и (или) его годных остатков, со счетом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71410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«Состоявшиеся убытки по страхованию иному, чем страхование жизни, - нетто-перестрахование»;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суммы начисленных вознаграждений, подлежащие оплате по договорам, переданным в перестрахование, со счетами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71416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«Прочие расходы по страхованию жизни»,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71418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«Прочие расходы по страхованию иному, чем страхование жизни»;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суммы задолженности перестраховщика в виде депо убытков по договорам, переданным в перестрахование, со счетами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48019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,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48020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«Расчеты по депо премий и депо убытков»;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- высвобождение депонированных (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недоперечисленных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) премий и начисленных на них процентов по договорам, переданным в перестрахование, со счетами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48019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,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48020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«Расчеты по депо премий и депо убытков».</a:t>
            </a:r>
          </a:p>
          <a:p>
            <a:pPr marL="0" indent="360363" algn="just"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17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04664"/>
            <a:ext cx="8610160" cy="5843736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2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Рекомендуемые источники: </a:t>
            </a:r>
            <a:endParaRPr lang="ru-RU" sz="2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1 Положение "Отраслевой стандарт бухгалтерского учета в страховых организациях и обществах взаимного страхования, расположенных на территории Российской Федерации» (утв. Банком России 04.09.2015 N 491-П)</a:t>
            </a: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2 Закон РФ от 27.11.1992 N 4015-1 «Об организации страхового дела в Российской Федерации»</a:t>
            </a: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3 Положение «О плане счетов бухгалтерского учета в некредитных финансовых организациях и порядке его применения»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утв. Банком России 04.09.2015  N 486-П)</a:t>
            </a: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4 Годин. А.М. Страхование: учебник для бакалавров /А.М. Годин, С.В. Фрумина. - М.: Издательско-торговая корпорация «Дашков и К°».2018. -256с.</a:t>
            </a:r>
          </a:p>
          <a:p>
            <a:pPr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18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1368152"/>
          </a:xfrm>
          <a:solidFill>
            <a:schemeClr val="bg1"/>
          </a:solidFill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indent="360363" algn="just"/>
            <a:r>
              <a:rPr lang="ru-RU" sz="2400" b="1" i="1" cap="none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Цель: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400" cap="none" dirty="0" smtClean="0">
                <a:effectLst/>
                <a:latin typeface="Arial" pitchFamily="34" charset="0"/>
                <a:cs typeface="Arial" pitchFamily="34" charset="0"/>
              </a:rPr>
              <a:t>Ознакомится с правилами учета операций  перестрахования со стороны перестрахователя  и перестраховщика</a:t>
            </a:r>
            <a:endParaRPr lang="ru-RU" sz="2400" cap="none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16832"/>
            <a:ext cx="8538152" cy="433156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ru-RU" sz="2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Вопросы:</a:t>
            </a:r>
            <a:r>
              <a:rPr lang="ru-RU" sz="2600" b="1" i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6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1  Сущность  перестрахования</a:t>
            </a: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2 Учет операций перестрахования у перестраховщика</a:t>
            </a:r>
            <a:endParaRPr lang="ru-RU" sz="26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3 Учет операций перестрахования у перестрахователя</a:t>
            </a:r>
            <a:endParaRPr lang="ru-RU" sz="26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10160" cy="56207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38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1  Сущность перестрахования</a:t>
            </a:r>
            <a:r>
              <a:rPr lang="ru-RU" sz="38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8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sz="3800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8538152" cy="519566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Перестрахование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–  это  система  экономико-правовых  отношений, в соответствии с которой страховщик, принимая на страхование  риски,  передает  часть  ответственности  по  ним  другим  страховщикам (перестраховщикам) на согласованных с ними условиях.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Согласно закону 4015-1-ФЗ: </a:t>
            </a: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Перестрахование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- деятельность по страхованию одним страховщиком (перестраховщиком) имущественных интересов другого страховщика (перестрахователя), связанных с принятым последним по договору страхования (основному договору) обязательством по страховой выплате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610160" cy="5915744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Страховщики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  которые  приняли 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 себя  обязательства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  объемах, 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превышающих  возможности  их  исполнения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за  счет  собственных средств страховых резервов,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обязаны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застраховать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 перестраховщиков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риск исполнения соответствующих обязательств.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Максимальная ответственность  страховщика  за  отдельный  риск  по  договору страхования не должна превышать 10% его собственных средств.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Страховщик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 заключивший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 перестраховщиком договор о перестраховании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 остается 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ответственным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 перед 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страхователем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 в 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полном объеме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 соответствии с договором страхования.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Цедент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– страховщик,  принявший  на страхование  риск  и  передавший его частично в перестрахование (перестрахователь)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Цессионарий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– другая из сторон, принимающая риск в перестрахование (перестраховщик)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404664"/>
            <a:ext cx="8682168" cy="6264696"/>
          </a:xfrm>
          <a:solidFill>
            <a:schemeClr val="bg1"/>
          </a:solidFill>
        </p:spPr>
        <p:txBody>
          <a:bodyPr/>
          <a:lstStyle/>
          <a:p>
            <a:pPr algn="ctr">
              <a:buNone/>
            </a:pP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Операции перестрахователя по переданным в перестрахование рискам: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начисление и выплата страхового взноса перестраховщику;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начисление и получение комиссионного вознаграждения, тантьем от перестрахования;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начисление и погашение депо премий по рискам, преданным в перестрахование;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начисление  и  получение возмещения убытков от перестрахования.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51720" y="3933056"/>
            <a:ext cx="4752528" cy="5760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Формы </a:t>
            </a:r>
            <a:r>
              <a:rPr lang="ru-RU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перестрахования.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4797152"/>
            <a:ext cx="3672408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факультативное</a:t>
            </a:r>
            <a:r>
              <a:rPr lang="ru-RU" i="1" dirty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932040" y="4797152"/>
            <a:ext cx="3888432" cy="8640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облигаторное </a:t>
            </a:r>
            <a:endParaRPr lang="ru-RU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5805264"/>
            <a:ext cx="3816424" cy="7920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факультативно-облигаторное </a:t>
            </a:r>
            <a:endParaRPr lang="ru-RU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44008" y="5805264"/>
            <a:ext cx="4176464" cy="72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облигаторно-факультативное</a:t>
            </a:r>
            <a:r>
              <a:rPr lang="ru-RU" sz="2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2051720" y="4509120"/>
            <a:ext cx="57606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860032" y="4509120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4067944" y="4509120"/>
            <a:ext cx="216024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6" idx="2"/>
          </p:cNvCxnSpPr>
          <p:nvPr/>
        </p:nvCxnSpPr>
        <p:spPr>
          <a:xfrm>
            <a:off x="4427984" y="4509120"/>
            <a:ext cx="504056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538152" cy="605976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С целью повышения  надежности  и  финансовой  устойчивости страховой компании цедент (перестрахователь) создает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депо премий</a:t>
            </a:r>
            <a:r>
              <a:rPr lang="ru-RU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- часть премии, причитающаяся перестраховщику и удерживаемая 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перестрахователем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в качестве гарантии выполнения обязательств, предусмотренных по договору перестрахования и убытков.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За предоставление участия в перестраховочных договорах перестраховщик  платит 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перестрахователю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тантьему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Это  комиссия  с прибыли,  которая  выплачивается  ежегодно  в  проценте  от  суммы чистой  прибыли  от  перестраховочных операций, в которых перестраховщик участвует.</a:t>
            </a:r>
          </a:p>
          <a:p>
            <a:pPr marL="0" indent="360363" algn="ctr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Методы перестрахования:</a:t>
            </a:r>
          </a:p>
          <a:p>
            <a:pPr marL="0" indent="360363" algn="just"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5157192"/>
            <a:ext cx="3600400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пропорциональное</a:t>
            </a:r>
            <a:endParaRPr lang="ru-RU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48064" y="5157192"/>
            <a:ext cx="3384376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непропорциональное</a:t>
            </a:r>
            <a:endParaRPr lang="ru-RU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2627784" y="4797152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724128" y="4797152"/>
            <a:ext cx="50405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82168" cy="8367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4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4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2 Учет операций перестрахования у перестраховщика (цессионария)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sz="24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82168" cy="519566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Операции по перестрахованию включают в себя: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операции по передаче рисков в перестрахование;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операции по получению рисков в перестрахование.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Учет  операций  перестрахования  ведется  только 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«методом начисления»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Страховая  компания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может 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передавать  свои  риски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  перестрахование, т.е. является в этом случае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цедентом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, или </a:t>
            </a:r>
            <a:r>
              <a:rPr lang="ru-RU" sz="22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перестрахователем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получать риски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 перестрахование, в этом случае она именуется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перестраховщиком,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 или </a:t>
            </a: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цессионарием</a:t>
            </a: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Таким образом, страховая компания может одновременно являться и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перестрахователем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перестраховщиком (цедентом и цессионарием).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538152" cy="591574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Размер премии, передаваемой в перестрахование, рассчитывается в  соотношении,  установленном  договором  перестрахования  от суммы страховой премии, полученной от страхователя, за минусом отчислений в резерв предупредительных мероприятий.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Основными  операциями  перестраховщика 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  рискам,  полученным в перестрахование, являются: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начисление и получение страхового взноса от цедента;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начисление и погашение депо премий, полученных в перестрахование;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начисление и выплата комиссионного вознаграждения цеденту;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начисление и выплата возмещения убытков цеденту. </a:t>
            </a:r>
            <a:endParaRPr lang="ru-RU" sz="2200" b="1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82168" cy="605976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Расчеты по операциям страхования, сострахования и перестрахования отражаются на счете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В рамках данного счета перестраховщики (цессионарии) открывают счета: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48007,08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«Расчеты по договорам страхования жизни, принятым в перестрахование»(А,П);</a:t>
            </a: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48009,10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«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Расчеты по договорам страхования иного, чем страхование жизни, принятым в перестрахование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»(А,П);</a:t>
            </a: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48034,35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«Расчеты по договорам, классифицированным как инвестиционные, с негарантированной возможностью получения дополнительных выгод, принятым в перестрахование» (А,П).</a:t>
            </a:r>
          </a:p>
          <a:p>
            <a:pPr marL="0" indent="360363" algn="just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дебету счетов отражаются:</a:t>
            </a:r>
            <a:endParaRPr lang="ru-RU" sz="2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- суммы задолженности по страховым премиям (взносам), причитающимся к получению перестраховщиком от перестрахователя по договорам, принятым в перестрахование, со счетами </a:t>
            </a: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71401,71403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078-45B9-4AFC-B4CC-85D20AFFF729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366</TotalTime>
  <Words>1578</Words>
  <Application>Microsoft Office PowerPoint</Application>
  <PresentationFormat>Экран (4:3)</PresentationFormat>
  <Paragraphs>107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Слайд 1</vt:lpstr>
      <vt:lpstr>Цель: Ознакомится с правилами учета операций  перестрахования со стороны перестрахователя  и перестраховщика</vt:lpstr>
      <vt:lpstr> 1  Сущность перестрахования </vt:lpstr>
      <vt:lpstr>Слайд 4</vt:lpstr>
      <vt:lpstr>Слайд 5</vt:lpstr>
      <vt:lpstr>Слайд 6</vt:lpstr>
      <vt:lpstr>  2 Учет операций перестрахования у перестраховщика (цессионария)   </vt:lpstr>
      <vt:lpstr>Слайд 8</vt:lpstr>
      <vt:lpstr>Слайд 9</vt:lpstr>
      <vt:lpstr>Слайд 10</vt:lpstr>
      <vt:lpstr>Слайд 11</vt:lpstr>
      <vt:lpstr>Слайд 12</vt:lpstr>
      <vt:lpstr> 3 Учет операций перестрахования у перестрахователя (цедента)  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САША</dc:creator>
  <cp:lastModifiedBy>САША</cp:lastModifiedBy>
  <cp:revision>87</cp:revision>
  <dcterms:created xsi:type="dcterms:W3CDTF">2020-11-08T15:46:50Z</dcterms:created>
  <dcterms:modified xsi:type="dcterms:W3CDTF">2020-11-30T15:19:26Z</dcterms:modified>
</cp:coreProperties>
</file>