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4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5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A025E-6459-488A-9880-D1F22F9EC79C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0593D-1318-4695-B080-7304B7FBEB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627DE8C-08C1-4355-A309-DEFB4AFB68CD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0D4F-48A3-469F-96A2-B697CFE294E1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7EDA-43BA-40F9-927A-AA6964666905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1CFBAC-9E1B-43F9-AA18-F4F0C6B17D54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A53E4BD-CD33-4B5D-BCC6-0B17F67935CD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B16D-E74D-4CBE-A48B-F6D476E98319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5607-BACC-467D-9C09-E89A31B0900D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294A333-ACA1-4503-8268-3C29312653A7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76F3-44D1-48CD-8CCF-25B17959A931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EBD5F0-91B5-4B23-8A64-8C0ACE348C0C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01EF2D-C1CA-4C15-80BC-DBA2EEB9BA92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656031C-1E85-457B-9859-ABD50E74D489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B0B4A4-FF77-4E1B-86A8-F41CEA441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052736"/>
            <a:ext cx="6172200" cy="2664296"/>
          </a:xfrm>
        </p:spPr>
        <p:txBody>
          <a:bodyPr>
            <a:normAutofit/>
          </a:bodyPr>
          <a:lstStyle/>
          <a:p>
            <a:pPr algn="ctr"/>
            <a:r>
              <a:rPr lang="ru-RU" sz="3600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Учёт финансовых результатов. Налог на прибыль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19256" cy="621330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Принципы признания доходов в бухгалтерском учете:</a:t>
            </a:r>
          </a:p>
          <a:p>
            <a:pPr marL="0" indent="449263" algn="just">
              <a:buNone/>
            </a:pPr>
            <a:r>
              <a:rPr lang="ru-RU" dirty="0" smtClean="0"/>
              <a:t>- право на получение этого дохода (выручки) страховой  организацией вытекает из договора;</a:t>
            </a:r>
          </a:p>
          <a:p>
            <a:pPr marL="0" indent="449263" algn="just">
              <a:buNone/>
            </a:pPr>
            <a:r>
              <a:rPr lang="ru-RU" dirty="0" smtClean="0"/>
              <a:t>- сумма дохода (выручки) может быть определена;</a:t>
            </a:r>
          </a:p>
          <a:p>
            <a:pPr marL="0" indent="449263" algn="just">
              <a:buNone/>
            </a:pPr>
            <a:r>
              <a:rPr lang="ru-RU" dirty="0" smtClean="0"/>
              <a:t>- отсутствует неопределенность в получении дохода;</a:t>
            </a:r>
          </a:p>
          <a:p>
            <a:pPr marL="0" indent="449263" algn="just">
              <a:buNone/>
            </a:pPr>
            <a:r>
              <a:rPr lang="ru-RU" dirty="0" smtClean="0"/>
              <a:t>- стадия завершенности операции по состоянию на конец отчетного периода может быть определена;</a:t>
            </a:r>
          </a:p>
          <a:p>
            <a:pPr marL="0" indent="449263" algn="just">
              <a:buNone/>
            </a:pPr>
            <a:r>
              <a:rPr lang="ru-RU" dirty="0" smtClean="0"/>
              <a:t>- затраты, понесенные при выполнении операции, и затраты, необходимые для ее завершения, могут быть определены;</a:t>
            </a:r>
          </a:p>
          <a:p>
            <a:pPr marL="0" indent="449263" algn="just">
              <a:buFontTx/>
              <a:buChar char="-"/>
            </a:pPr>
            <a:r>
              <a:rPr lang="ru-RU" dirty="0" smtClean="0"/>
              <a:t>в результате операции по поставке (реализации) актива, оказанию услуг страховая организация передала покупателю риски и выгоды, связанные с правом собственности на поставляемый актив, больше не контролирует поставляемый (реализуемый) актив и не участвует в управлении им.</a:t>
            </a:r>
          </a:p>
          <a:p>
            <a:pPr marL="0" indent="449263" algn="just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Аналитический учет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 счетах по учету доходов ведется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валюте Российской Федерации.</a:t>
            </a:r>
          </a:p>
          <a:p>
            <a:pPr marL="0" indent="449263" algn="just">
              <a:buFontTx/>
              <a:buChar char="-"/>
            </a:pPr>
            <a:endParaRPr lang="ru-RU" dirty="0" smtClean="0"/>
          </a:p>
          <a:p>
            <a:pPr marL="0" indent="360363" algn="just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534400" y="6093296"/>
            <a:ext cx="609600" cy="521208"/>
          </a:xfrm>
        </p:spPr>
        <p:txBody>
          <a:bodyPr/>
          <a:lstStyle/>
          <a:p>
            <a:fld id="{51B0B4A4-FF77-4E1B-86A8-F41CEA44168C}" type="slidenum">
              <a:rPr lang="ru-RU" smtClean="0">
                <a:solidFill>
                  <a:schemeClr val="tx1"/>
                </a:solidFill>
              </a:rPr>
              <a:pPr/>
              <a:t>10</a:t>
            </a:fld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435280" cy="6213304"/>
          </a:xfrm>
        </p:spPr>
        <p:txBody>
          <a:bodyPr/>
          <a:lstStyle/>
          <a:p>
            <a:pPr marL="0" indent="360363" algn="just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Принципы признания расходов в бухгалтерском учете:</a:t>
            </a:r>
          </a:p>
          <a:p>
            <a:pPr marL="0" indent="360363" algn="just">
              <a:buNone/>
            </a:pPr>
            <a:r>
              <a:rPr lang="ru-RU" dirty="0" smtClean="0"/>
              <a:t>- расход производится (возникает) в соответствии с договором, требованиями законодательства Российской Федерации;</a:t>
            </a:r>
          </a:p>
          <a:p>
            <a:pPr marL="0" indent="360363" algn="just">
              <a:buNone/>
            </a:pPr>
            <a:r>
              <a:rPr lang="ru-RU" dirty="0" smtClean="0"/>
              <a:t>- сумма расхода может быть определена;</a:t>
            </a:r>
          </a:p>
          <a:p>
            <a:pPr marL="0" indent="360363" algn="just">
              <a:buNone/>
            </a:pPr>
            <a:r>
              <a:rPr lang="ru-RU" dirty="0" smtClean="0"/>
              <a:t>- отсутствует неопределенность в отношении признания расхода.</a:t>
            </a:r>
          </a:p>
          <a:p>
            <a:pPr marL="0" indent="360363" algn="just">
              <a:buNone/>
            </a:pPr>
            <a:r>
              <a:rPr lang="ru-RU" dirty="0" smtClean="0"/>
              <a:t>Аналитический учет на счетах по учету расходов ведется в валюте Российской Федерации.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534400" y="6336792"/>
            <a:ext cx="609600" cy="521208"/>
          </a:xfrm>
        </p:spPr>
        <p:txBody>
          <a:bodyPr/>
          <a:lstStyle/>
          <a:p>
            <a:fld id="{51B0B4A4-FF77-4E1B-86A8-F41CEA44168C}" type="slidenum">
              <a:rPr lang="ru-RU" smtClean="0">
                <a:solidFill>
                  <a:schemeClr val="tx1"/>
                </a:solidFill>
              </a:rPr>
              <a:pPr/>
              <a:t>11</a:t>
            </a:fld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363272" cy="6213304"/>
          </a:xfrm>
        </p:spPr>
        <p:txBody>
          <a:bodyPr>
            <a:normAutofit lnSpcReduction="10000"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 Лицевые счета открываются по символам ОФР(отчета о финансовых результатах). Количество лицевых счетов по каждому символу, которые предназначены для группировок доходов и расходов исходя из экономического содержания операций, определяется страховой организацией.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Символы доходов и расходов отчета  о финансовых результатах для страховых организаций  и обществ взаимного  страхования делятся на 9 частей.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Часть 1. “ Доходы ”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Часть 2 “Расходы по страховой деятельности”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Часть 3 “Доходы от операций с финансовыми инструментами и драгоценными металлами”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Часть 4 “Расходы по операциям с финансовыми инструментами и драгоценными металлами”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Часть 5 “Другие доходы и расходы”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Часть 6 “Налог на прибыль”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Часть 7 “Финансовый результат”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Часть 8 “Прочий совокупный доход”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Часть 9 “Совокупный финансовый результат”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7467600" cy="6192688"/>
          </a:xfrm>
        </p:spPr>
        <p:txBody>
          <a:bodyPr/>
          <a:lstStyle/>
          <a:p>
            <a:pPr marL="0" indent="360363" algn="just">
              <a:buNone/>
            </a:pPr>
            <a:r>
              <a:rPr lang="ru-RU" dirty="0" smtClean="0"/>
              <a:t>Для счетов учета доходов и расходов обязательная аналитика используются символы </a:t>
            </a:r>
            <a:r>
              <a:rPr lang="ru-RU" i="1" dirty="0" smtClean="0"/>
              <a:t>Отчета о финансовых результатах (5 знаков).</a:t>
            </a:r>
            <a:endParaRPr lang="ru-RU" dirty="0" smtClean="0"/>
          </a:p>
          <a:p>
            <a:pPr marL="0" indent="360363" algn="just">
              <a:buNone/>
            </a:pPr>
            <a:r>
              <a:rPr lang="ru-RU" dirty="0" smtClean="0"/>
              <a:t>1 - Вид деятельности</a:t>
            </a:r>
          </a:p>
          <a:p>
            <a:pPr marL="0" indent="360363" algn="just">
              <a:buNone/>
            </a:pPr>
            <a:r>
              <a:rPr lang="ru-RU" dirty="0" smtClean="0"/>
              <a:t>2, 3 - Вид дохода/расхода</a:t>
            </a:r>
          </a:p>
          <a:p>
            <a:pPr marL="0" indent="360363" algn="just">
              <a:buNone/>
            </a:pPr>
            <a:r>
              <a:rPr lang="ru-RU" dirty="0" smtClean="0"/>
              <a:t>4, 5 - Доход/расход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260350"/>
          <a:ext cx="8291264" cy="3666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/>
                <a:gridCol w="3960440"/>
                <a:gridCol w="1728192"/>
                <a:gridCol w="18002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Часть 6.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Налог на прибыль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символ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счета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048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Раздел 1. Налог на прибыль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7938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 Текущий налог на прибыль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7938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текущий налог на прибыль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61101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71901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7938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 Отложенный налог на прибыль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7938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увеличение налога на прибыль на отложенный налог на прибыль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61201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71902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7938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уменьшение налога на прибыль на отложенный налог на прибыль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61202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71903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91264" cy="936104"/>
          </a:xfrm>
        </p:spPr>
        <p:txBody>
          <a:bodyPr anchor="ctr">
            <a:normAutofit fontScale="90000"/>
          </a:bodyPr>
          <a:lstStyle/>
          <a:p>
            <a:r>
              <a:rPr lang="ru-RU" b="1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b="1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  Порядок формирования и учета  налога на прибыль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363272" cy="5349208"/>
          </a:xfrm>
        </p:spPr>
        <p:txBody>
          <a:bodyPr/>
          <a:lstStyle/>
          <a:p>
            <a:pPr marL="0" indent="360363" algn="just">
              <a:buNone/>
            </a:pPr>
            <a:r>
              <a:rPr lang="ru-RU" dirty="0" smtClean="0"/>
              <a:t>Налог  на  прибыль  рассчитывается  не  по  бухгалтерской прибыли, а по данным налогового учета. Налоговый  учет  в  РФ  ведется  только  для  исчисления  одного налога – </a:t>
            </a:r>
            <a:r>
              <a:rPr lang="ru-RU" dirty="0" err="1" smtClean="0"/>
              <a:t>налога</a:t>
            </a:r>
            <a:r>
              <a:rPr lang="ru-RU" dirty="0" smtClean="0"/>
              <a:t> на прибыль. </a:t>
            </a:r>
          </a:p>
          <a:p>
            <a:pPr marL="0" indent="360363" algn="just">
              <a:buNone/>
            </a:pPr>
            <a:r>
              <a:rPr lang="ru-RU" dirty="0" smtClean="0"/>
              <a:t>Страховщики исчисляют налогооблагаемую базу для расчета налога на прибыль как разность между полученными доходами и произведенными расходами.</a:t>
            </a:r>
            <a:endParaRPr lang="ru-RU" smtClean="0"/>
          </a:p>
          <a:p>
            <a:pPr marL="0" indent="360363" algn="just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332656"/>
            <a:ext cx="5112568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Финансовый результат страховщика</a:t>
            </a:r>
            <a:endParaRPr lang="ru-RU" sz="2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1124744"/>
            <a:ext cx="2880320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Минус 9"/>
          <p:cNvSpPr/>
          <p:nvPr/>
        </p:nvSpPr>
        <p:spPr>
          <a:xfrm>
            <a:off x="4139952" y="1268760"/>
            <a:ext cx="864096" cy="28803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9512" y="1916832"/>
            <a:ext cx="1659632" cy="1008112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Отчисления в резервные фонды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195736" y="1916832"/>
            <a:ext cx="1371600" cy="1224136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Доходы от долевого участия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211960" y="1916832"/>
            <a:ext cx="1476375" cy="1008112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Доходы от ценных бумаг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444208" y="1916832"/>
            <a:ext cx="1504950" cy="1080120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Налоги по налогу на прибыль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619672" y="4581128"/>
            <a:ext cx="6120680" cy="792088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Налогооблагаемая  база для уплаты налога на прибыль  страховщика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203848" y="3501008"/>
            <a:ext cx="2808312" cy="7200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 17"/>
          <p:cNvSpPr/>
          <p:nvPr/>
        </p:nvSpPr>
        <p:spPr>
          <a:xfrm>
            <a:off x="4139952" y="3573016"/>
            <a:ext cx="914400" cy="50405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496944" cy="6213304"/>
          </a:xfrm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Налог на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прибыль учитывается на счете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719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Счета второго порядка открываются:</a:t>
            </a:r>
          </a:p>
          <a:p>
            <a:pPr marL="0" indent="360363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71901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«Текущий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налог на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прибыль»(А);</a:t>
            </a:r>
          </a:p>
          <a:p>
            <a:pPr marL="0" indent="360363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Назначение счета - учет использования прибыли на уплату налога на прибыль.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360363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дебету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счета отражаются начисленные суммы налога на прибыль.</a:t>
            </a:r>
          </a:p>
          <a:p>
            <a:pPr marL="0" indent="360363" algn="ctr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Дт 71901 Кт 60301 </a:t>
            </a:r>
          </a:p>
          <a:p>
            <a:pPr marL="0" indent="360363" algn="just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кредиту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счета отражаются суммы излишне начисленного (уплаченного) налога на прибыль.</a:t>
            </a:r>
          </a:p>
          <a:p>
            <a:pPr marL="0" indent="360363" algn="ctr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Дт 60302 Кт 71901</a:t>
            </a:r>
            <a:endParaRPr lang="ru-RU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363272" cy="6213304"/>
          </a:xfrm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71902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«Увеличение налога на прибыль на отложенный налог на прибыль» (А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На счете производится учет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увеличения отложенного налога на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прибыль.</a:t>
            </a:r>
          </a:p>
          <a:p>
            <a:pPr marL="0" indent="360363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дебету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счета отражаются суммы отложенного налога на прибыль, которые увеличат подлежащий уплате в бюджетную систему Российской Федерации налог на прибыль в будущих отчетных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периодах.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ctr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Дт 71902  Кт 61701,61702, 61703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кредиту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счета отражаются суммы отложенного налога на прибыль, которые уменьшат подлежащий уплате в бюджетную систему Российской Федерации налог на прибыль в будущих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отчетных периодах.</a:t>
            </a:r>
          </a:p>
          <a:p>
            <a:pPr marL="0" indent="360363" algn="ctr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Дт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61701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,61702,61703  Кт 71902</a:t>
            </a:r>
            <a:endParaRPr lang="ru-RU" sz="22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19256" cy="6285312"/>
          </a:xfrm>
        </p:spPr>
        <p:txBody>
          <a:bodyPr/>
          <a:lstStyle/>
          <a:p>
            <a:pPr marL="0" indent="360363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71903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«Уменьшение налога на прибыль на отложенный налог на прибыль» (П)</a:t>
            </a:r>
          </a:p>
          <a:p>
            <a:pPr marL="0" indent="360363" algn="just">
              <a:buNone/>
            </a:pPr>
            <a:r>
              <a:rPr lang="ru-RU" sz="2200" dirty="0" smtClean="0"/>
              <a:t>На счете производится учет уменьшения отложенного налога на прибыль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кредиту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счета отражаются суммы отложенного налога на прибыль, которые уменьшат подлежащий уплате в бюджетную систему Российской Федерации налог на прибыль в будущих отчетных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периодах.</a:t>
            </a:r>
          </a:p>
          <a:p>
            <a:pPr marL="0" indent="360363" algn="ctr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Дт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61701,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61702,61703 Кт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71903</a:t>
            </a:r>
          </a:p>
          <a:p>
            <a:pPr marL="0" indent="360363" algn="just">
              <a:buNone/>
              <a:tabLst>
                <a:tab pos="360363" algn="l"/>
              </a:tabLst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дебету счета отражаются суммы отложенного налога на прибыль, которые увеличат подлежащий уплате в бюджетную систему Российской Федерации налог на прибыль в будущих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отчетных периодах.</a:t>
            </a:r>
          </a:p>
          <a:p>
            <a:pPr marL="0" indent="360363" algn="ctr">
              <a:buNone/>
              <a:tabLst>
                <a:tab pos="360363" algn="l"/>
              </a:tabLst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Дт 71903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Кт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61701, 61702,61703 </a:t>
            </a:r>
          </a:p>
          <a:p>
            <a:pPr marL="0" indent="360363" algn="ctr">
              <a:buNone/>
              <a:tabLst>
                <a:tab pos="360363" algn="l"/>
              </a:tabLst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63272" cy="144016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2700" b="1" i="1" cap="none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cap="none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Цель: </a:t>
            </a:r>
            <a:r>
              <a:rPr lang="ru-RU" sz="2400" b="1" i="1" cap="none" dirty="0" smtClean="0">
                <a:latin typeface="Arial" pitchFamily="34" charset="0"/>
                <a:cs typeface="Arial" pitchFamily="34" charset="0"/>
              </a:rPr>
              <a:t>Ознакомится с правилами определения финансового результата деятельности страховой компании,  порядком его учета,  и учета налога на прибыль.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/>
          <a:lstStyle/>
          <a:p>
            <a:pPr marL="0" indent="360363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Вопросы: </a:t>
            </a:r>
            <a:endParaRPr lang="ru-RU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1 Порядок формирования финансового результата деятельности страховой организации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 Учет финансовых результатов страховой деятельности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  Порядок формирования и учета  налога на прибыль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88640"/>
            <a:ext cx="8291264" cy="6285312"/>
          </a:xfrm>
        </p:spPr>
        <p:txBody>
          <a:bodyPr>
            <a:normAutofit/>
          </a:bodyPr>
          <a:lstStyle/>
          <a:p>
            <a:pPr marL="0" indent="360363" algn="ctr">
              <a:buNone/>
            </a:pPr>
            <a:r>
              <a:rPr lang="ru-RU" b="1" i="1" dirty="0" smtClean="0"/>
              <a:t>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Рекомендуемые  источники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1 Положение 487-П «Отраслевой стандарт бухгалтерского  учета  доходов, расходов и прочего  совокупного дохода, некредитных финансовых организаций»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2  Положение "Отраслевой стандарт бухгалтерского учета в страховых организациях и обществах взаимного страхования, расположенных на территории Российской Федерации» (утв. Банком России 04.09.2015 N 491-П)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3 Закон РФ от 27.11.1992 N 4015-1 «Об организации страхового дела в Российской Федерации»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4 Положение «О плане счетов  бухгалтерского учета в некредитных финансовых организациях и порядке его применения» (утв. Банком России 04.09.2015  N 486-П)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96944" cy="792088"/>
          </a:xfrm>
        </p:spPr>
        <p:txBody>
          <a:bodyPr anchor="ctr">
            <a:normAutofit fontScale="90000"/>
          </a:bodyPr>
          <a:lstStyle/>
          <a:p>
            <a:pPr indent="360363"/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   </a:t>
            </a:r>
            <a:r>
              <a:rPr lang="ru-RU" sz="2700" b="1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 Порядок формирования финансового результата деятельности страховой организации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91264" cy="5205192"/>
          </a:xfrm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Финансовый  результат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–  конечный  итог  хозяйственной  деятельности страховой организации.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Финансовый результат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деятельности страховой компании представляет  собой  прирост  (уменьшение)  собственного  капитала,  образовавшийся в процессе ее предпринимательской деятельности за отчетный период, и выражается в форме прибыли или убытка.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Общий финансовый результат страховой организации формируется от результатов по страховым и прочим (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нестраховым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 операциям.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Результаты по страховым операциям выводятся отдельно в разрезе видов страхования: по страхованию жизни и по страхованию иному, чем страхование жизни.</a:t>
            </a:r>
          </a:p>
          <a:p>
            <a:pPr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188640"/>
            <a:ext cx="3672408" cy="57606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Доходы страховщика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052736"/>
            <a:ext cx="2520280" cy="936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Выручка страховщика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131840" y="1052736"/>
            <a:ext cx="3024336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Прочие поступления  от страховой деятельности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44208" y="1052736"/>
            <a:ext cx="2699792" cy="936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Доходы от иной деятельности</a:t>
            </a:r>
          </a:p>
        </p:txBody>
      </p:sp>
      <p:cxnSp>
        <p:nvCxnSpPr>
          <p:cNvPr id="11" name="Прямая со стрелкой 10"/>
          <p:cNvCxnSpPr>
            <a:stCxn id="6" idx="1"/>
          </p:cNvCxnSpPr>
          <p:nvPr/>
        </p:nvCxnSpPr>
        <p:spPr>
          <a:xfrm flipH="1">
            <a:off x="1187624" y="476672"/>
            <a:ext cx="1728192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8" idx="0"/>
          </p:cNvCxnSpPr>
          <p:nvPr/>
        </p:nvCxnSpPr>
        <p:spPr>
          <a:xfrm>
            <a:off x="4355976" y="764704"/>
            <a:ext cx="288032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3"/>
            <a:endCxn id="9" idx="0"/>
          </p:cNvCxnSpPr>
          <p:nvPr/>
        </p:nvCxnSpPr>
        <p:spPr>
          <a:xfrm>
            <a:off x="6588224" y="476672"/>
            <a:ext cx="1205880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203848" y="2276872"/>
            <a:ext cx="288032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Минус 16"/>
          <p:cNvSpPr/>
          <p:nvPr/>
        </p:nvSpPr>
        <p:spPr>
          <a:xfrm>
            <a:off x="4211960" y="2492896"/>
            <a:ext cx="1008112" cy="72008"/>
          </a:xfrm>
          <a:prstGeom prst="mathMin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2924944"/>
            <a:ext cx="8352928" cy="5040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Расходы, включаемые  в себестоимость  страховых услуг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79512" y="3573016"/>
            <a:ext cx="1440160" cy="28803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Отчисления  в резервы для финансирования   превентивных мероприятий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763688" y="3645024"/>
            <a:ext cx="1152128" cy="23762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Возмещение выплат по договорам страхования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059832" y="3645024"/>
            <a:ext cx="1152128" cy="23762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Комиссионное  вознаграждения  по договорам перестрахования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355976" y="3645024"/>
            <a:ext cx="936104" cy="23762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Расходы на ведение дела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580112" y="3645024"/>
            <a:ext cx="936104" cy="23762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ru-RU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Расходы на  аренду основных фондов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804248" y="3645024"/>
            <a:ext cx="1296144" cy="23762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Другие  </a:t>
            </a:r>
            <a:r>
              <a:rPr lang="ru-RU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расходы, </a:t>
            </a:r>
            <a:r>
              <a:rPr lang="ru-RU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связанные со страховой деятельностью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835696" y="6165304"/>
            <a:ext cx="5544616" cy="50405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Финансовый результат страховщика</a:t>
            </a:r>
            <a:endParaRPr lang="ru-RU" sz="2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424936" cy="621330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Финансовый  результат  деятельности  страховой  организации определяется путем сопоставления ее доходов и расходов за отчетный период:</a:t>
            </a:r>
          </a:p>
          <a:p>
            <a:pPr marL="0" indent="360363" algn="just"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В страховании финансовый результат может рассматриваться в двух аспектах: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- прибыль нормативная, или прибыль в тарифах;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Нормативная</a:t>
            </a:r>
            <a:r>
              <a:rPr lang="ru-RU" sz="22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прибыль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 закладывается 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2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тариф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 при его расчете, однако в силу вероятностного характера 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страховой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 деятельности (и отклонения финансового результата от расчетной величины) окончательный ее размер складывается на основе сопоставления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валового 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дохода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расходами</a:t>
            </a:r>
            <a:r>
              <a:rPr lang="ru-RU" sz="2200" b="1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- прибыль как конечный финансовый результат.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Доходы, расходы текущего периода и определение чистой (нераспределенной) прибыли страховой организации отражаются в форме финансовой отчетности «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Отчет о финансовых результатах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».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244408" y="6093296"/>
            <a:ext cx="609600" cy="521208"/>
          </a:xfrm>
        </p:spPr>
        <p:txBody>
          <a:bodyPr/>
          <a:lstStyle/>
          <a:p>
            <a:fld id="{51B0B4A4-FF77-4E1B-86A8-F41CEA44168C}" type="slidenum">
              <a:rPr lang="ru-RU" smtClean="0">
                <a:solidFill>
                  <a:schemeClr val="tx1"/>
                </a:solidFill>
              </a:rPr>
              <a:pPr/>
              <a:t>5</a:t>
            </a:fld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91264" cy="720080"/>
          </a:xfrm>
        </p:spPr>
        <p:txBody>
          <a:bodyPr anchor="ctr">
            <a:noAutofit/>
          </a:bodyPr>
          <a:lstStyle/>
          <a:p>
            <a:r>
              <a:rPr lang="ru-RU" sz="2400" b="1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 Учет финансовых результатов страховой деятельности</a:t>
            </a:r>
            <a:br>
              <a:rPr lang="ru-RU" sz="2400" b="1" i="1" cap="none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i="1" cap="none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19256" cy="5349208"/>
          </a:xfrm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Бухгалтерский учет доходов и расходов страховой компании ведется на лицевых счетах, открываемых на балансовых счетах второго порядка по учету доходов и расходов в разделе 7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«Финансовые результаты»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балансовых счетов первого порядка 714 «Доходы и расходы по страховой деятельности».  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Назначение счета - учет доходов и расходов текущего года по страховой деятельности.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Учет доходов и расходов ведется нарастающим итогом с начала года.</a:t>
            </a:r>
          </a:p>
          <a:p>
            <a:pPr marL="0" indent="360363" algn="just">
              <a:buNone/>
            </a:pPr>
            <a:r>
              <a:rPr lang="ru-RU" dirty="0" smtClean="0"/>
              <a:t>Страховые организации классифицируют доходы и расходы исходя из их характера и видов операций с учетом требований Положения 487-П.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Сопоставление  дебетового  и  кредитового  оборотов  по счетам второго порядка за отчетный период отражает конечный финансовый результат отчетного периода.</a:t>
            </a:r>
          </a:p>
          <a:p>
            <a:pPr marL="0" indent="360363" algn="just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333375"/>
          <a:ext cx="8435976" cy="6047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/>
                <a:gridCol w="1224136"/>
                <a:gridCol w="3940374"/>
                <a:gridCol w="2108994"/>
              </a:tblGrid>
              <a:tr h="397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714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Доходы и расходы по страховой деятельности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7222">
                <a:tc>
                  <a:txBody>
                    <a:bodyPr/>
                    <a:lstStyle/>
                    <a:p>
                      <a:endParaRPr lang="ru-RU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71401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Заработанные страховые премии по страхованию жизни - нетто-перестрахование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7222">
                <a:tc>
                  <a:txBody>
                    <a:bodyPr/>
                    <a:lstStyle/>
                    <a:p>
                      <a:endParaRPr lang="ru-RU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71402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Заработанные страховые премии по страхованию жизни - нетто-перестрахование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72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71403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Заработанные страховые премии по страхованию иному, чем страхование жизни, - нетто-перестрахование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72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71404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Заработанные страховые премии по страхованию иному, чем страхование жизни, - нетто-перестрахование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293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--------//----------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72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71415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Прочие доходы по страхованию жизни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7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71416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Прочие расходы по страхованию жизни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722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71417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Прочие доходы по страхованию иному, чем страхование жизни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722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71418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Прочие расходы по страхованию иному, чем страхование жизни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244408" y="6336792"/>
            <a:ext cx="609600" cy="521208"/>
          </a:xfrm>
        </p:spPr>
        <p:txBody>
          <a:bodyPr/>
          <a:lstStyle/>
          <a:p>
            <a:fld id="{51B0B4A4-FF77-4E1B-86A8-F41CEA44168C}" type="slidenum">
              <a:rPr lang="ru-RU" smtClean="0">
                <a:solidFill>
                  <a:schemeClr val="tx1"/>
                </a:solidFill>
              </a:rPr>
              <a:pPr/>
              <a:t>7</a:t>
            </a:fld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Доходами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страховой организации признается увеличение экономических выгод, приводящее к увеличению собственных средств (капитала) страховой организации и происходящее в форме: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притока активов (например, в виде безвозмездно полученного имущества);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повышения стоимости активов в результате переоценки;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уменьшения резервов под обесценение или уменьшения резервов - оценочных обязательств;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увеличения активов в результате операций по поставке (реализации) активов, выполнению работ, оказанию услуг;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уменьшения стоимости (списания) обязательств.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24936" cy="6213304"/>
          </a:xfrm>
        </p:spPr>
        <p:txBody>
          <a:bodyPr/>
          <a:lstStyle/>
          <a:p>
            <a:pPr marL="0" indent="360363" algn="just"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Расходами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страховой организации признается уменьшение экономических выгод, приводящее к уменьшению собственных средств (капитала) страховой организации  и происходящее в форме:</a:t>
            </a:r>
          </a:p>
          <a:p>
            <a:pPr marL="0" indent="360363" algn="just">
              <a:buNone/>
              <a:tabLst>
                <a:tab pos="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выбытия активов (например, в связи с утратой, порчей имущества);</a:t>
            </a:r>
          </a:p>
          <a:p>
            <a:pPr marL="0" indent="360363" algn="just">
              <a:buNone/>
              <a:tabLst>
                <a:tab pos="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снижения стоимости активов в результате переоценки; </a:t>
            </a:r>
          </a:p>
          <a:p>
            <a:pPr marL="0" indent="360363" algn="just">
              <a:buNone/>
            </a:pPr>
            <a:r>
              <a:rPr lang="ru-RU" dirty="0" smtClean="0"/>
              <a:t>- создания или увеличения резервов под обесценение, создания или увеличения резервов - оценочных обязательств;</a:t>
            </a:r>
          </a:p>
          <a:p>
            <a:pPr marL="0" indent="360363" algn="just">
              <a:buNone/>
            </a:pPr>
            <a:r>
              <a:rPr lang="ru-RU" dirty="0" smtClean="0"/>
              <a:t>- уменьшения активов в результате операций по поставке (реализации) активов, выполнению работ, оказанию услуг;</a:t>
            </a:r>
          </a:p>
          <a:p>
            <a:pPr marL="0" indent="360363">
              <a:buNone/>
            </a:pPr>
            <a:r>
              <a:rPr lang="ru-RU" dirty="0" smtClean="0"/>
              <a:t>- увеличения обязательств.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0B4A4-FF77-4E1B-86A8-F41CEA44168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Words>1282</Words>
  <Application>Microsoft Office PowerPoint</Application>
  <PresentationFormat>Экран (4:3)</PresentationFormat>
  <Paragraphs>176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Эркер</vt:lpstr>
      <vt:lpstr>Учёт финансовых результатов. Налог на прибыль </vt:lpstr>
      <vt:lpstr> Цель: Ознакомится с правилами определения финансового результата деятельности страховой компании,  порядком его учета,  и учета налога на прибыль.   </vt:lpstr>
      <vt:lpstr>      1 Порядок формирования финансового результата деятельности страховой организации </vt:lpstr>
      <vt:lpstr>Слайд 4</vt:lpstr>
      <vt:lpstr>Слайд 5</vt:lpstr>
      <vt:lpstr> 2 Учет финансовых результатов страховой деятельности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 3  Порядок формирования и учета  налога на прибыль  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Учёт финансовых результатов. Налог на прибыль</dc:title>
  <dc:creator>САША</dc:creator>
  <cp:lastModifiedBy>САША</cp:lastModifiedBy>
  <cp:revision>58</cp:revision>
  <dcterms:created xsi:type="dcterms:W3CDTF">2020-12-07T14:48:41Z</dcterms:created>
  <dcterms:modified xsi:type="dcterms:W3CDTF">2020-12-08T04:58:02Z</dcterms:modified>
</cp:coreProperties>
</file>