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18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5" r:id="rId10"/>
    <p:sldId id="264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DF6187-583D-4113-92C1-A88636D0D70E}" type="datetimeFigureOut">
              <a:rPr lang="ru-RU" smtClean="0"/>
              <a:pPr/>
              <a:t>22.12.2020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71140C-52E3-4FCE-AE07-09436089858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00D7A3-A861-46DB-A153-1E502DD0E108}" type="datetime1">
              <a:rPr lang="ru-RU" smtClean="0"/>
              <a:pPr/>
              <a:t>22.12.2020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BACC5B-B5A5-4040-8BCF-72F2369421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0C5AB8-DDDF-4BA1-9FBA-EC2AA4F55C50}" type="datetime1">
              <a:rPr lang="ru-RU" smtClean="0"/>
              <a:pPr/>
              <a:t>22.12.2020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BACC5B-B5A5-4040-8BCF-72F2369421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E3D31A-41B9-4A0D-B4D7-A4FE29BCAC5D}" type="datetime1">
              <a:rPr lang="ru-RU" smtClean="0"/>
              <a:pPr/>
              <a:t>22.12.2020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BACC5B-B5A5-4040-8BCF-72F2369421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847CEA-9088-4763-AA1B-ED336E330E84}" type="datetime1">
              <a:rPr lang="ru-RU" smtClean="0"/>
              <a:pPr/>
              <a:t>22.12.2020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BACC5B-B5A5-4040-8BCF-72F2369421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FC9C75-091E-43FE-AE5A-B2366BF04C67}" type="datetime1">
              <a:rPr lang="ru-RU" smtClean="0"/>
              <a:pPr/>
              <a:t>22.12.2020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BACC5B-B5A5-4040-8BCF-72F2369421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68A0DD-DA1A-4B08-AF92-3AE60EFDA719}" type="datetime1">
              <a:rPr lang="ru-RU" smtClean="0"/>
              <a:pPr/>
              <a:t>22.12.2020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BACC5B-B5A5-4040-8BCF-72F2369421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3B679F-013A-4CC1-AC73-EC328E647DC0}" type="datetime1">
              <a:rPr lang="ru-RU" smtClean="0"/>
              <a:pPr/>
              <a:t>22.12.2020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BACC5B-B5A5-4040-8BCF-72F2369421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2A0939-E893-4268-840E-4DB2C625ED14}" type="datetime1">
              <a:rPr lang="ru-RU" smtClean="0"/>
              <a:pPr/>
              <a:t>22.12.2020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BACC5B-B5A5-4040-8BCF-72F2369421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DF2771-489A-40F4-86F1-D9982ADDF2B7}" type="datetime1">
              <a:rPr lang="ru-RU" smtClean="0"/>
              <a:pPr/>
              <a:t>22.12.2020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BACC5B-B5A5-4040-8BCF-72F2369421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7F6DC0-B169-4AB9-B567-1EE067099993}" type="datetime1">
              <a:rPr lang="ru-RU" smtClean="0"/>
              <a:pPr/>
              <a:t>22.12.2020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BACC5B-B5A5-4040-8BCF-72F2369421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48102F-9C64-4667-9CAA-E04EA9168501}" type="datetime1">
              <a:rPr lang="ru-RU" smtClean="0"/>
              <a:pPr/>
              <a:t>22.12.2020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BACC5B-B5A5-4040-8BCF-72F2369421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EA1DA3E5-9CCE-4C95-9871-F464135AC620}" type="datetime1">
              <a:rPr lang="ru-RU" smtClean="0"/>
              <a:pPr/>
              <a:t>22.12.2020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BBACC5B-B5A5-4040-8BCF-72F2369421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5616" y="359898"/>
            <a:ext cx="7723584" cy="321311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rmAutofit fontScale="90000"/>
          </a:bodyPr>
          <a:lstStyle/>
          <a:p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b="1" i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5000" b="1" i="1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Финансовая отчетность страховых компаний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332656"/>
            <a:ext cx="8754176" cy="504056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marL="360363" indent="-360363"/>
            <a:r>
              <a:rPr lang="ru-RU" sz="3100" b="1" i="1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lang="ru-RU" sz="3100" b="1" i="1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lang="ru-RU" sz="3100" b="1" i="1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2 Состав финансовой отчетности СК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836712"/>
            <a:ext cx="8754176" cy="5411688"/>
          </a:xfrm>
          <a:solidFill>
            <a:schemeClr val="bg1"/>
          </a:solidFill>
        </p:spPr>
        <p:txBody>
          <a:bodyPr>
            <a:normAutofit fontScale="25000" lnSpcReduction="20000"/>
          </a:bodyPr>
          <a:lstStyle/>
          <a:p>
            <a:pPr marL="0" indent="360363" algn="just">
              <a:buNone/>
            </a:pPr>
            <a:r>
              <a:rPr lang="ru-RU" sz="88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Бухгалтерский баланс </a:t>
            </a:r>
            <a:r>
              <a:rPr lang="ru-RU" sz="8800" dirty="0" smtClean="0">
                <a:latin typeface="Arial" pitchFamily="34" charset="0"/>
                <a:cs typeface="Arial" pitchFamily="34" charset="0"/>
              </a:rPr>
              <a:t>страховой организации является основным отчетом в комплекте документов финансовой отчетности. Другие отчеты служат, по сути, расшифровкой к статьям бухгалтерского баланса.</a:t>
            </a:r>
          </a:p>
          <a:p>
            <a:pPr marL="0" indent="360363" algn="just">
              <a:buNone/>
            </a:pPr>
            <a:r>
              <a:rPr lang="ru-RU" sz="8800" dirty="0" smtClean="0">
                <a:latin typeface="Arial" pitchFamily="34" charset="0"/>
                <a:cs typeface="Arial" pitchFamily="34" charset="0"/>
              </a:rPr>
              <a:t>Бухгалтерский баланс страховой организации составляется на основе таблицы примерной группировки счетов бухгалтерского учета в соответствии со статьями бухгалтерского баланса страховой организации.</a:t>
            </a:r>
          </a:p>
          <a:p>
            <a:pPr marL="0" indent="360363" algn="just">
              <a:buNone/>
            </a:pPr>
            <a:r>
              <a:rPr lang="ru-RU" sz="8800" dirty="0" smtClean="0">
                <a:latin typeface="Arial" pitchFamily="34" charset="0"/>
                <a:cs typeface="Arial" pitchFamily="34" charset="0"/>
              </a:rPr>
              <a:t>Организации самостоятельно устанавливают названия статей баланса, их порядок представления в отчетности, детализацию.</a:t>
            </a:r>
            <a:endParaRPr lang="en-US" sz="8800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r>
              <a:rPr lang="ru-RU" sz="88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Основные разделы баланса: </a:t>
            </a:r>
          </a:p>
          <a:p>
            <a:pPr marL="0" indent="360363" algn="just">
              <a:buNone/>
            </a:pPr>
            <a:r>
              <a:rPr lang="ru-RU" sz="8800" dirty="0" smtClean="0">
                <a:latin typeface="Arial" pitchFamily="34" charset="0"/>
                <a:cs typeface="Arial" pitchFamily="34" charset="0"/>
              </a:rPr>
              <a:t>- Активы: оборотные и внеоборотные;</a:t>
            </a:r>
          </a:p>
          <a:p>
            <a:pPr marL="0" indent="360363" algn="just">
              <a:buNone/>
            </a:pPr>
            <a:r>
              <a:rPr lang="ru-RU" sz="8800" dirty="0" smtClean="0">
                <a:latin typeface="Arial" pitchFamily="34" charset="0"/>
                <a:cs typeface="Arial" pitchFamily="34" charset="0"/>
              </a:rPr>
              <a:t>- Обязательства: краткосрочные и долгосрочные;</a:t>
            </a:r>
          </a:p>
          <a:p>
            <a:pPr marL="0" indent="360363" algn="just">
              <a:buNone/>
            </a:pPr>
            <a:r>
              <a:rPr lang="ru-RU" sz="8800" dirty="0" smtClean="0">
                <a:latin typeface="Arial" pitchFamily="34" charset="0"/>
                <a:cs typeface="Arial" pitchFamily="34" charset="0"/>
              </a:rPr>
              <a:t>- Капитал.</a:t>
            </a:r>
          </a:p>
          <a:p>
            <a:pPr marL="0" indent="360363" algn="just">
              <a:buNone/>
            </a:pPr>
            <a:r>
              <a:rPr lang="ru-RU" sz="8800" dirty="0" smtClean="0">
                <a:latin typeface="Arial" pitchFamily="34" charset="0"/>
                <a:cs typeface="Arial" pitchFamily="34" charset="0"/>
              </a:rPr>
              <a:t>Выбранная компанией форма бухгалтерского баланса, названия линейных статей и порядок их отражения должны быть утверждены в учетной политике.</a:t>
            </a:r>
          </a:p>
          <a:p>
            <a:pPr>
              <a:buNone/>
            </a:pPr>
            <a:endParaRPr lang="ru-RU" sz="8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CC5B-B5A5-4040-8BCF-72F236942121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10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332656"/>
            <a:ext cx="8538152" cy="5915744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360363"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В случае необходимости отражения влияния ретроспективного пересчета на начало предшествующего отчетного периода страховщик включает в состав бухгалтерской (финансовой) отчетности дополнительный бухгалтерский баланс по состоянию на начало и конец предшествующего периода с учетом ретроспективного пересчета.</a:t>
            </a:r>
          </a:p>
          <a:p>
            <a:pPr marL="0" indent="360363" algn="just">
              <a:buNone/>
            </a:pP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Отчет о финансовых результатах страховой организации</a:t>
            </a:r>
          </a:p>
          <a:p>
            <a:pPr marL="0" indent="360363"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Отчет о финансовых результатах страховой организации за промежуточный отчетный период и год составляется на основе таблицы примерной группировки счетов бухгалтерского учета и символов отчета о финансовых результатах в соответствии со статьями отчета о финансовых результатах страховой организации.</a:t>
            </a:r>
          </a:p>
          <a:p>
            <a:pPr marL="0" indent="360363" algn="just">
              <a:buNone/>
            </a:pP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Структура отчета о финансовых результатах  состоит из следующих частей:</a:t>
            </a:r>
          </a:p>
          <a:p>
            <a:pPr marL="0" indent="360363"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Раздел I. Страховая деятельность</a:t>
            </a:r>
          </a:p>
          <a:p>
            <a:pPr marL="0" indent="360363"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Подраздел 1. Страхование жизни</a:t>
            </a:r>
          </a:p>
          <a:p>
            <a:pPr marL="0" indent="360363"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Подраздел 2. Страхование иное, чем страхование жизни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CC5B-B5A5-4040-8BCF-72F236942121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11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332656"/>
            <a:ext cx="8538152" cy="5915744"/>
          </a:xfrm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Раздел II. Инвестиционная деятельность</a:t>
            </a: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Раздел III. Прочие операционные доходы и расходы</a:t>
            </a: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Раздел IV. Прочий совокупный доход</a:t>
            </a: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В отчет о финансовых результатах страховщика за год включаются остатки по соответствующим счетам бухгалтерского учета по учету доходов и расходов прошлого года.</a:t>
            </a:r>
            <a:endParaRPr lang="ru-RU" sz="2200" i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ru-RU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Отчет об изменениях собственного капитала страховой организации</a:t>
            </a: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Порядок составления отчета об изменениях собственного капитала страховой организации представлен в приложении 5 положения 526-П.</a:t>
            </a: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В случае отсутствия в приложении 5 описания операции по изменению собственного капитала такая операция должна быть классифицирована в соответствии с ее экономическим содержанием в одну из строк на основании профессионального суждения, принятого руководителем страховой организации. Детальное раскрытие информации о такой операции должно быть представлено в примечании 36 "Капитал» .</a:t>
            </a:r>
            <a:endParaRPr lang="ru-RU" sz="2200" b="1" i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CC5B-B5A5-4040-8BCF-72F236942121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12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ижний колонтитул 3"/>
          <p:cNvSpPr>
            <a:spLocks noGrp="1"/>
          </p:cNvSpPr>
          <p:nvPr>
            <p:ph idx="1"/>
          </p:nvPr>
        </p:nvSpPr>
        <p:spPr>
          <a:xfrm>
            <a:off x="250825" y="260350"/>
            <a:ext cx="8683625" cy="5988050"/>
          </a:xfrm>
          <a:solidFill>
            <a:schemeClr val="bg1"/>
          </a:solidFill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Отчет о потоках денежных средств страховой организации</a:t>
            </a: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Отчет о потоках денежных средств страховщика представляет информацию о денежных поступлениях и денежных выплатах в отчетном периоде, приведших к изменению величины показателя денежных средств и их эквивалентов страховщика.</a:t>
            </a:r>
          </a:p>
          <a:p>
            <a:pPr marL="0" indent="360363" algn="just"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Информация, представляемая в отчете о движении денежных средств, позволяет оценить платежеспособность организации, ее потребности в денежных средствах, способность создавать денежные средства и их эквиваленты.</a:t>
            </a:r>
          </a:p>
          <a:p>
            <a:pPr marL="0" indent="360363" algn="just"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Отчет о движении денежных средств должен представлять потоки денежных средств за период, классифицируя их по </a:t>
            </a:r>
            <a:r>
              <a:rPr lang="ru-RU" sz="2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операционной, инвестиционной и финансовой деятельности</a:t>
            </a:r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360363" algn="just"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Классификация по этим видам деятельности обеспечивает информацию, которая позволяет пользователям оценить воздействие указанных видов деятельности на финансовое положение организации и величину ее денежных средств и их эквивалентов. Эта информация также может использоваться для оценки взаимосвязи между этими видами деятельности.</a:t>
            </a:r>
          </a:p>
          <a:p>
            <a:pPr marL="0" indent="360363" algn="just">
              <a:buNone/>
            </a:pPr>
            <a:r>
              <a:rPr lang="ru-RU" sz="2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Операционная деятельность.</a:t>
            </a:r>
            <a:r>
              <a:rPr lang="ru-RU" sz="2400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Денежные потоки от операционной деятельности преимущественно связаны с основной деятельностью организации и отличны от потоков от инвестиционной и финансовой деятельности.</a:t>
            </a:r>
          </a:p>
          <a:p>
            <a:pPr marL="0" indent="360363" algn="just">
              <a:buNone/>
            </a:pP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lang="ru-RU" sz="2200" b="1" i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CC5B-B5A5-4040-8BCF-72F236942121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13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404664"/>
            <a:ext cx="8610160" cy="5843736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360363" algn="just">
              <a:buNone/>
            </a:pP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Инвестиционная деятельность.</a:t>
            </a:r>
            <a:r>
              <a:rPr lang="ru-RU" sz="2000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Денежные потоки связаны с приобретением и продажей внеоборотных активов и долгосрочных инвестиций.</a:t>
            </a:r>
          </a:p>
          <a:p>
            <a:pPr marL="0" indent="360363" algn="just">
              <a:buNone/>
            </a:pP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Финансовая деятельность.</a:t>
            </a: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Денежные потоки связаны с деятельностью, приводящей к изменениям в размерах и структуре собственного капитала и заемных средств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360363"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Инвестиционные и финансовые операции, не требующие использования денежных средств или эквивалентов денежных средств, не отражаются в отчете о потоках денежных средств. Указанные операции должны раскрываться в примечаниях к формам бухгалтерской (финансовой) отчетности таким образом, чтобы обеспечить всю необходимую информацию об инвестиционной и финансовой деятельности.</a:t>
            </a:r>
          </a:p>
          <a:p>
            <a:pPr marL="0" indent="360363">
              <a:buNone/>
            </a:pPr>
            <a:endParaRPr lang="ru-RU" sz="22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CC5B-B5A5-4040-8BCF-72F236942121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14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332656"/>
            <a:ext cx="8466144" cy="5915744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360363" algn="just">
              <a:buNone/>
            </a:pPr>
            <a:r>
              <a:rPr lang="ru-RU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Примечания  к финансовой отчетности</a:t>
            </a:r>
            <a:endParaRPr lang="en-US" sz="2200" b="1" i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Последней заключительной формой в финансовой отчетности являются примечания. </a:t>
            </a: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Примечания и раскрытие учетной политики по ведению учета и порядку представления финансовой отчетности являются неотъемлемым и обязательным компонентом отчетности. Без пояснительных примечаний и раскрытия основных положений учетной политики пользователи не будут иметь возможности понять финансовую отчетность.</a:t>
            </a:r>
            <a:endParaRPr lang="en-US" sz="2200" b="1" i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CC5B-B5A5-4040-8BCF-72F236942121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15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260648"/>
            <a:ext cx="8538152" cy="5987752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Рекомендуемые источники</a:t>
            </a:r>
          </a:p>
          <a:p>
            <a:pPr marL="0" indent="360363" algn="just">
              <a:buNone/>
            </a:pP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1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Положение Банка России от 28.12.2015 N 526-П "Отраслевой стандарт бухгалтерского учета "Порядок составления бухгалтерской (финансовой) отчетности страховых организаций и обществ взаимного страхования"</a:t>
            </a:r>
          </a:p>
          <a:p>
            <a:pPr marL="0" indent="360363"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2 Указание Банка России от 25.10.2017 N 4584-У</a:t>
            </a:r>
            <a:br>
              <a:rPr lang="ru-RU" sz="2000" dirty="0" smtClean="0">
                <a:latin typeface="Arial" pitchFamily="34" charset="0"/>
                <a:cs typeface="Arial" pitchFamily="34" charset="0"/>
              </a:rPr>
            </a:br>
            <a:r>
              <a:rPr lang="ru-RU" sz="2000" dirty="0" smtClean="0">
                <a:latin typeface="Arial" pitchFamily="34" charset="0"/>
                <a:cs typeface="Arial" pitchFamily="34" charset="0"/>
              </a:rPr>
              <a:t>"О формах, сроках и порядке составления и представления в Банк России отчетности, необходимой для осуществления контроля и надзора в сфере страховой деятельности, и статистической отчетности страховщиков, а также формах, сроках и порядке представления в Банк России бухгалтерской (финансовой) отчетности страховщиков«</a:t>
            </a:r>
          </a:p>
          <a:p>
            <a:pPr marL="0" indent="360363"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3 Закон РФ от 27.11.1992 N 4015-1 «Об организации страхового дела в РФ»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CC5B-B5A5-4040-8BCF-72F236942121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16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394136" cy="1143000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ru-RU" sz="2600" b="1" i="1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Цель:</a:t>
            </a:r>
            <a:r>
              <a:rPr lang="ru-RU" sz="2600" dirty="0" smtClean="0">
                <a:effectLst/>
                <a:latin typeface="Arial" pitchFamily="34" charset="0"/>
                <a:cs typeface="Arial" pitchFamily="34" charset="0"/>
              </a:rPr>
              <a:t> изучить особенности составления финансовой отчетности страховыми компаниями и рассмотреть основные ее формы.</a:t>
            </a:r>
            <a:endParaRPr lang="ru-RU" sz="2600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1447800"/>
            <a:ext cx="8250120" cy="2413248"/>
          </a:xfrm>
          <a:solidFill>
            <a:schemeClr val="bg1"/>
          </a:solidFill>
        </p:spPr>
        <p:txBody>
          <a:bodyPr/>
          <a:lstStyle/>
          <a:p>
            <a:pPr marL="0" indent="360363">
              <a:buNone/>
            </a:pPr>
            <a:r>
              <a:rPr lang="ru-RU" sz="28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Вопросы: </a:t>
            </a:r>
          </a:p>
          <a:p>
            <a:pPr marL="0" indent="360363" algn="just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1 Финансовая отчетность страховой компании</a:t>
            </a:r>
          </a:p>
          <a:p>
            <a:pPr marL="0" indent="360363" algn="just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2 Состав финансовой отчетности страховой компании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CC5B-B5A5-4040-8BCF-72F236942121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2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682168" cy="980728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indent="360363" algn="ctr"/>
            <a:r>
              <a:rPr lang="ru-RU" sz="3100" b="1" i="1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lang="ru-RU" sz="3100" b="1" i="1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lang="ru-RU" sz="3100" b="1" i="1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lang="ru-RU" sz="3100" b="1" i="1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lang="ru-RU" sz="2900" b="1" i="1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   1 Финансовая отчетность страховой компании</a:t>
            </a:r>
            <a:r>
              <a:rPr lang="ru-RU" sz="4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4400" dirty="0" smtClean="0"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052736"/>
            <a:ext cx="8682168" cy="5328592"/>
          </a:xfrm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pPr marL="0" indent="360363" algn="just">
              <a:spcBef>
                <a:spcPts val="0"/>
              </a:spcBef>
              <a:buNone/>
            </a:pPr>
            <a:r>
              <a:rPr lang="ru-RU" sz="2200" i="1" dirty="0" smtClean="0"/>
              <a:t> </a:t>
            </a:r>
            <a:r>
              <a:rPr lang="ru-RU" sz="23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Бухгалтерская (финансовая) отчетность</a:t>
            </a:r>
            <a:r>
              <a:rPr lang="ru-RU" sz="2300" dirty="0" smtClean="0">
                <a:latin typeface="Arial" pitchFamily="34" charset="0"/>
                <a:cs typeface="Arial" pitchFamily="34" charset="0"/>
              </a:rPr>
              <a:t> - информация о финансовом положении экономического субъекта на отчетную дату, финансовом результате его деятельности и движении денежных средств за отчетный период (ФЗ 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ru-RU" sz="2300" dirty="0" smtClean="0">
                <a:latin typeface="Arial" pitchFamily="34" charset="0"/>
                <a:cs typeface="Arial" pitchFamily="34" charset="0"/>
              </a:rPr>
              <a:t> 402).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3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Финансовая отчетность </a:t>
            </a:r>
            <a:r>
              <a:rPr lang="ru-RU" sz="2300" dirty="0" smtClean="0">
                <a:latin typeface="Arial" pitchFamily="34" charset="0"/>
                <a:cs typeface="Arial" pitchFamily="34" charset="0"/>
              </a:rPr>
              <a:t>– это отчетность, которая предназначена для удовлетворения нужд пользователей, отвечающих их потребностям.</a:t>
            </a:r>
          </a:p>
          <a:p>
            <a:pPr marL="0" indent="360363" algn="just">
              <a:buNone/>
            </a:pPr>
            <a:r>
              <a:rPr lang="ru-RU" sz="2300" dirty="0" smtClean="0">
                <a:latin typeface="Arial" pitchFamily="34" charset="0"/>
                <a:cs typeface="Arial" pitchFamily="34" charset="0"/>
              </a:rPr>
              <a:t> Финансовая отчетность обеспечивает информацией:</a:t>
            </a:r>
          </a:p>
          <a:p>
            <a:pPr marL="0" indent="360363" algn="just">
              <a:buNone/>
            </a:pPr>
            <a:r>
              <a:rPr lang="ru-RU" sz="2300" dirty="0" smtClean="0">
                <a:latin typeface="Arial" pitchFamily="34" charset="0"/>
                <a:cs typeface="Arial" pitchFamily="34" charset="0"/>
              </a:rPr>
              <a:t>- об активах;</a:t>
            </a:r>
          </a:p>
          <a:p>
            <a:pPr marL="0" indent="360363" algn="just">
              <a:buNone/>
            </a:pPr>
            <a:r>
              <a:rPr lang="ru-RU" sz="2300" dirty="0" smtClean="0">
                <a:latin typeface="Arial" pitchFamily="34" charset="0"/>
                <a:cs typeface="Arial" pitchFamily="34" charset="0"/>
              </a:rPr>
              <a:t>- об  обязательствах;</a:t>
            </a:r>
          </a:p>
          <a:p>
            <a:pPr marL="0" indent="360363" algn="just">
              <a:buNone/>
            </a:pPr>
            <a:r>
              <a:rPr lang="ru-RU" sz="2300" dirty="0" smtClean="0">
                <a:latin typeface="Arial" pitchFamily="34" charset="0"/>
                <a:cs typeface="Arial" pitchFamily="34" charset="0"/>
              </a:rPr>
              <a:t>-  о собственном капитале;</a:t>
            </a:r>
          </a:p>
          <a:p>
            <a:pPr marL="0" indent="360363" algn="just">
              <a:buNone/>
            </a:pPr>
            <a:r>
              <a:rPr lang="ru-RU" sz="2300" dirty="0" smtClean="0">
                <a:latin typeface="Arial" pitchFamily="34" charset="0"/>
                <a:cs typeface="Arial" pitchFamily="34" charset="0"/>
              </a:rPr>
              <a:t>-  о доходах и расходах, включая прибыли и убытки;</a:t>
            </a:r>
          </a:p>
          <a:p>
            <a:pPr marL="0" indent="360363" algn="just">
              <a:buNone/>
            </a:pPr>
            <a:r>
              <a:rPr lang="ru-RU" sz="2300" dirty="0" smtClean="0">
                <a:latin typeface="Arial" pitchFamily="34" charset="0"/>
                <a:cs typeface="Arial" pitchFamily="34" charset="0"/>
              </a:rPr>
              <a:t>-  о взносах акционеров/владельцев и распределении средств акционерам/владельцам;</a:t>
            </a:r>
          </a:p>
          <a:p>
            <a:pPr marL="0" indent="360363" algn="just">
              <a:buNone/>
            </a:pPr>
            <a:r>
              <a:rPr lang="ru-RU" sz="2300" dirty="0" smtClean="0">
                <a:latin typeface="Arial" pitchFamily="34" charset="0"/>
                <a:cs typeface="Arial" pitchFamily="34" charset="0"/>
              </a:rPr>
              <a:t>- о движении денежных средств.</a:t>
            </a:r>
          </a:p>
          <a:p>
            <a:pPr marL="0" indent="360363" algn="just">
              <a:spcBef>
                <a:spcPts val="0"/>
              </a:spcBef>
              <a:buNone/>
            </a:pPr>
            <a:endParaRPr lang="ru-RU" sz="2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CC5B-B5A5-4040-8BCF-72F236942121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3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332656"/>
            <a:ext cx="8322128" cy="5915744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360363">
              <a:spcBef>
                <a:spcPts val="0"/>
              </a:spcBef>
              <a:buNone/>
            </a:pPr>
            <a:r>
              <a:rPr lang="ru-RU" sz="2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Допущения составления финансовой отчетности</a:t>
            </a:r>
            <a:r>
              <a:rPr lang="ru-RU" sz="24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</a:t>
            </a:r>
            <a:endParaRPr lang="ru-RU" sz="2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indent="360363">
              <a:spcBef>
                <a:spcPts val="0"/>
              </a:spcBef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- отчетность составляется на основе метода начисления;</a:t>
            </a:r>
          </a:p>
          <a:p>
            <a:pPr marL="0" indent="360363">
              <a:spcBef>
                <a:spcPts val="0"/>
              </a:spcBef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-  непрерывность деятельности. </a:t>
            </a:r>
          </a:p>
          <a:p>
            <a:pPr marL="0" indent="360363">
              <a:spcBef>
                <a:spcPts val="0"/>
              </a:spcBef>
              <a:buNone/>
            </a:pPr>
            <a:r>
              <a:rPr lang="ru-RU" sz="2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Принципы составления отчётности:</a:t>
            </a:r>
            <a:endParaRPr lang="ru-RU" sz="2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indent="360363">
              <a:spcBef>
                <a:spcPts val="0"/>
              </a:spcBef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- объективность;</a:t>
            </a:r>
          </a:p>
          <a:p>
            <a:pPr marL="0" indent="360363">
              <a:spcBef>
                <a:spcPts val="0"/>
              </a:spcBef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- соответствие;</a:t>
            </a:r>
          </a:p>
          <a:p>
            <a:pPr marL="0" indent="360363">
              <a:spcBef>
                <a:spcPts val="0"/>
              </a:spcBef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- разумность; </a:t>
            </a:r>
          </a:p>
          <a:p>
            <a:pPr marL="0" indent="360363">
              <a:spcBef>
                <a:spcPts val="0"/>
              </a:spcBef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- существенность;</a:t>
            </a:r>
          </a:p>
          <a:p>
            <a:pPr marL="0" indent="360363">
              <a:spcBef>
                <a:spcPts val="0"/>
              </a:spcBef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- надежность; </a:t>
            </a:r>
          </a:p>
          <a:p>
            <a:pPr marL="0" indent="360363">
              <a:spcBef>
                <a:spcPts val="0"/>
              </a:spcBef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- сопоставимость, </a:t>
            </a:r>
          </a:p>
          <a:p>
            <a:pPr marL="0" indent="360363">
              <a:spcBef>
                <a:spcPts val="0"/>
              </a:spcBef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- нейтральность; </a:t>
            </a:r>
          </a:p>
          <a:p>
            <a:pPr marL="0" indent="360363">
              <a:spcBef>
                <a:spcPts val="0"/>
              </a:spcBef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проверяемость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и др.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13648" y="6305550"/>
            <a:ext cx="457200" cy="552450"/>
          </a:xfrm>
        </p:spPr>
        <p:txBody>
          <a:bodyPr/>
          <a:lstStyle/>
          <a:p>
            <a:fld id="{BBBACC5B-B5A5-4040-8BCF-72F236942121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4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60648"/>
            <a:ext cx="8466144" cy="5987752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360363" algn="just">
              <a:spcBef>
                <a:spcPts val="0"/>
              </a:spcBef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Отчетность является завершающим этапом всего учетного процесса. Она обобщает и представляет информацию о деятельности страховой компании в виде определенного набора отчетных форм и отчетных показателей. 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Ее можно классифицировать по ряду признаков: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- по экономическому содержанию и способу формирования: </a:t>
            </a:r>
            <a:r>
              <a:rPr lang="ru-RU" sz="2200" i="1" dirty="0" smtClean="0">
                <a:latin typeface="Arial" pitchFamily="34" charset="0"/>
                <a:cs typeface="Arial" pitchFamily="34" charset="0"/>
              </a:rPr>
              <a:t>статистическая, налоговая, бухгалтерская, финансовая отчетность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- по периодичности доставления: </a:t>
            </a:r>
            <a:r>
              <a:rPr lang="ru-RU" sz="2200" i="1" dirty="0" smtClean="0">
                <a:latin typeface="Arial" pitchFamily="34" charset="0"/>
                <a:cs typeface="Arial" pitchFamily="34" charset="0"/>
              </a:rPr>
              <a:t>оперативная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(предоставляемая  по требованию) и </a:t>
            </a:r>
            <a:r>
              <a:rPr lang="ru-RU" sz="2200" i="1" dirty="0" smtClean="0">
                <a:latin typeface="Arial" pitchFamily="34" charset="0"/>
                <a:cs typeface="Arial" pitchFamily="34" charset="0"/>
              </a:rPr>
              <a:t>периодическая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(ежедневная, декадная, месячная, квартальная, годовая);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2200" i="1" dirty="0" smtClean="0">
                <a:latin typeface="Arial" pitchFamily="34" charset="0"/>
                <a:cs typeface="Arial" pitchFamily="34" charset="0"/>
              </a:rPr>
              <a:t>годовая и промежуточная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0" indent="360363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- по степени группировки показателей: </a:t>
            </a:r>
            <a:r>
              <a:rPr lang="ru-RU" sz="2200" i="1" dirty="0" smtClean="0">
                <a:latin typeface="Arial" pitchFamily="34" charset="0"/>
                <a:cs typeface="Arial" pitchFamily="34" charset="0"/>
              </a:rPr>
              <a:t>первичная и сводная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- в зависимости от включения в отчетность результатов работы филиалов страховой компании и дочерних предприятий: </a:t>
            </a:r>
            <a:r>
              <a:rPr lang="ru-RU" sz="2200" i="1" dirty="0" smtClean="0">
                <a:latin typeface="Arial" pitchFamily="34" charset="0"/>
                <a:cs typeface="Arial" pitchFamily="34" charset="0"/>
              </a:rPr>
              <a:t>консолидированная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ru-RU" sz="2200" i="1" dirty="0" smtClean="0">
                <a:latin typeface="Arial" pitchFamily="34" charset="0"/>
                <a:cs typeface="Arial" pitchFamily="34" charset="0"/>
              </a:rPr>
              <a:t> неконсолидированная.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CC5B-B5A5-4040-8BCF-72F236942121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5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60648"/>
            <a:ext cx="8682168" cy="5987752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360363" algn="just">
              <a:spcBef>
                <a:spcPts val="0"/>
              </a:spcBef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- по адресату, предоставляемая: </a:t>
            </a:r>
            <a:r>
              <a:rPr lang="ru-RU" sz="2200" i="1" dirty="0" smtClean="0">
                <a:latin typeface="Arial" pitchFamily="34" charset="0"/>
                <a:cs typeface="Arial" pitchFamily="34" charset="0"/>
              </a:rPr>
              <a:t>Банку России и его подразделениям, органам статистики, налоговым органам, руководству страховой компании, сторонним организациям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Отчетность составляется за отчетный период с 1 января по 31 декабря. </a:t>
            </a: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Промежуточная бухгалтерская (финансовая) отчетность составляется ежеквартально нарастающим итогом за периоды с 1 января по 31 марта, с 1 января по 30 июня, с 1 января по 30 сентября.</a:t>
            </a: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Формы публикуемой отчетности характеризуются агрегацией показателей и предназначены для публикации в центральных или местных печатных органах и других средствах массовой информации.</a:t>
            </a:r>
          </a:p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CC5B-B5A5-4040-8BCF-72F236942121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6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260648"/>
            <a:ext cx="8538152" cy="5987752"/>
          </a:xfrm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pPr marL="0" indent="360363" algn="just">
              <a:buNone/>
            </a:pPr>
            <a:r>
              <a:rPr lang="ru-RU" sz="23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Годовая бухгалтерская (финансовая) отчетность</a:t>
            </a:r>
            <a:r>
              <a:rPr lang="ru-RU" sz="2300" i="1" dirty="0" smtClean="0">
                <a:latin typeface="Arial" pitchFamily="34" charset="0"/>
                <a:cs typeface="Arial" pitchFamily="34" charset="0"/>
              </a:rPr>
              <a:t> страховой организации включает формы отчетности и примечания:</a:t>
            </a:r>
            <a:endParaRPr lang="ru-RU" sz="23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1)  0420125  «Бухгалтерский баланс страховой организации»;</a:t>
            </a:r>
          </a:p>
          <a:p>
            <a:pPr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2) 0420126  «Отчет о финансовых результатах страховой организации»;</a:t>
            </a:r>
          </a:p>
          <a:p>
            <a:pPr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3) 0420127 «Отчет об изменениях собственного капитала страховой организации»;</a:t>
            </a:r>
          </a:p>
          <a:p>
            <a:pPr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4) 0420128 «Отчет о потоках денежных средств страховой организации»;</a:t>
            </a: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В годовую бухгалтерскую (финансовую) отчетность страховой организации  с 01.01.2021г.  Будут включаться 75 примечаний.  </a:t>
            </a: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Примечание1  «Основная деятельность страховщика»;</a:t>
            </a: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примечание  2 «Экономическая среда, в которой страховщик осуществляет свою деятельность»;</a:t>
            </a: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примечание 3 «Основы составления отчетности»;</a:t>
            </a: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примечание 4 «Принципы учетной политики, важные бухгалтерские оценки и профессиональные суждения в применении учетной политики» и др. </a:t>
            </a:r>
          </a:p>
          <a:p>
            <a:pPr>
              <a:buNone/>
            </a:pPr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CC5B-B5A5-4040-8BCF-72F236942121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7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60648"/>
            <a:ext cx="8682168" cy="6192688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360363" algn="just">
              <a:buNone/>
            </a:pPr>
            <a:r>
              <a:rPr lang="ru-RU" sz="23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Промежуточная бухгалтерская (финансовая) отчетность </a:t>
            </a:r>
            <a:r>
              <a:rPr lang="ru-RU" sz="2300" i="1" dirty="0" smtClean="0">
                <a:latin typeface="Arial" pitchFamily="34" charset="0"/>
                <a:cs typeface="Arial" pitchFamily="34" charset="0"/>
              </a:rPr>
              <a:t>страховой организации включает формы отчетности и примечания:</a:t>
            </a:r>
            <a:endParaRPr lang="ru-RU" sz="2300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r>
              <a:rPr lang="ru-RU" sz="2300" dirty="0" smtClean="0">
                <a:latin typeface="Arial" pitchFamily="34" charset="0"/>
                <a:cs typeface="Arial" pitchFamily="34" charset="0"/>
              </a:rPr>
              <a:t>1)0420125 "Бухгалтерский баланс страховой организации»:</a:t>
            </a:r>
          </a:p>
          <a:p>
            <a:pPr marL="0" indent="360363" algn="just">
              <a:buNone/>
            </a:pPr>
            <a:r>
              <a:rPr lang="ru-RU" sz="2300" dirty="0" smtClean="0">
                <a:latin typeface="Arial" pitchFamily="34" charset="0"/>
                <a:cs typeface="Arial" pitchFamily="34" charset="0"/>
              </a:rPr>
              <a:t>- за первый квартал отчетного года - по состоянию на 31 марта отчетного года и на 31 декабря предыдущего года;</a:t>
            </a:r>
          </a:p>
          <a:p>
            <a:pPr marL="0" indent="360363" algn="just">
              <a:buNone/>
            </a:pPr>
            <a:r>
              <a:rPr lang="ru-RU" sz="2300" dirty="0" smtClean="0">
                <a:latin typeface="Arial" pitchFamily="34" charset="0"/>
                <a:cs typeface="Arial" pitchFamily="34" charset="0"/>
              </a:rPr>
              <a:t>- за первое полугодие отчетного года - по состоянию на 30 июня отчетного года и на 31 декабря предыдущего года;</a:t>
            </a:r>
          </a:p>
          <a:p>
            <a:pPr marL="0" indent="360363" algn="just">
              <a:buNone/>
            </a:pPr>
            <a:r>
              <a:rPr lang="ru-RU" sz="2300" dirty="0" smtClean="0">
                <a:latin typeface="Arial" pitchFamily="34" charset="0"/>
                <a:cs typeface="Arial" pitchFamily="34" charset="0"/>
              </a:rPr>
              <a:t>- за девять месяцев отчетного года - по состоянию на 30 сентября отчетного года и на 31 декабря предыдущего года;</a:t>
            </a:r>
          </a:p>
          <a:p>
            <a:pPr marL="0" indent="360363" algn="just">
              <a:buNone/>
            </a:pPr>
            <a:r>
              <a:rPr lang="ru-RU" sz="2300" dirty="0" smtClean="0">
                <a:latin typeface="Arial" pitchFamily="34" charset="0"/>
                <a:cs typeface="Arial" pitchFamily="34" charset="0"/>
              </a:rPr>
              <a:t>2) 0420126 "Отчет о финансовых результатах страховой организации" за текущий промежуточный отчетный период и нарастающим итогом с начала отчетного года до отчетной даты;</a:t>
            </a:r>
          </a:p>
          <a:p>
            <a:pPr>
              <a:buNone/>
            </a:pPr>
            <a:endParaRPr lang="ru-RU" sz="20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CC5B-B5A5-4040-8BCF-72F236942121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8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60648"/>
            <a:ext cx="8682168" cy="5987752"/>
          </a:xfrm>
          <a:solidFill>
            <a:schemeClr val="bg1"/>
          </a:solidFill>
        </p:spPr>
        <p:txBody>
          <a:bodyPr/>
          <a:lstStyle/>
          <a:p>
            <a:pPr marL="0" indent="360363" algn="just">
              <a:spcBef>
                <a:spcPts val="0"/>
              </a:spcBef>
              <a:buNone/>
            </a:pPr>
            <a:r>
              <a:rPr lang="ru-RU" sz="2300" dirty="0" smtClean="0">
                <a:latin typeface="Arial" pitchFamily="34" charset="0"/>
                <a:cs typeface="Arial" pitchFamily="34" charset="0"/>
              </a:rPr>
              <a:t>3) 0420127 "Отчет об изменениях собственного капитала страховой организации»;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300" dirty="0" smtClean="0">
                <a:latin typeface="Arial" pitchFamily="34" charset="0"/>
                <a:cs typeface="Arial" pitchFamily="34" charset="0"/>
              </a:rPr>
              <a:t>4) 0420128 "Отчет о потоках денежных средств страховой организации»;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300" dirty="0" smtClean="0">
                <a:latin typeface="Arial" pitchFamily="34" charset="0"/>
                <a:cs typeface="Arial" pitchFamily="34" charset="0"/>
              </a:rPr>
              <a:t>5) избранные примечания к бухгалтерской (финансовой) отчетности.</a:t>
            </a:r>
          </a:p>
          <a:p>
            <a:pPr marL="0" indent="360363" algn="just">
              <a:buNone/>
            </a:pPr>
            <a:r>
              <a:rPr lang="ru-RU" sz="2300" dirty="0" smtClean="0">
                <a:latin typeface="Arial" pitchFamily="34" charset="0"/>
                <a:cs typeface="Arial" pitchFamily="34" charset="0"/>
              </a:rPr>
              <a:t>Количество примечаний к финансовой  отчетности страховщика зависит не только от ее вида: годовая или промежуточная, но и  от вида  деятельности, например: взаимное страхование, медицинское страхование.</a:t>
            </a:r>
          </a:p>
          <a:p>
            <a:pPr algn="just">
              <a:buNone/>
            </a:pPr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CC5B-B5A5-4040-8BCF-72F236942121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9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234</TotalTime>
  <Words>1108</Words>
  <Application>Microsoft Office PowerPoint</Application>
  <PresentationFormat>Экран (4:3)</PresentationFormat>
  <Paragraphs>112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Солнцестояние</vt:lpstr>
      <vt:lpstr> Финансовая отчетность страховых компаний </vt:lpstr>
      <vt:lpstr>Цель: изучить особенности составления финансовой отчетности страховыми компаниями и рассмотреть основные ее формы.</vt:lpstr>
      <vt:lpstr>     1 Финансовая отчетность страховой компании </vt:lpstr>
      <vt:lpstr>Слайд 4</vt:lpstr>
      <vt:lpstr>Слайд 5</vt:lpstr>
      <vt:lpstr>Слайд 6</vt:lpstr>
      <vt:lpstr>Слайд 7</vt:lpstr>
      <vt:lpstr>Слайд 8</vt:lpstr>
      <vt:lpstr>Слайд 9</vt:lpstr>
      <vt:lpstr> 2 Состав финансовой отчетности СК 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Финансовая отчетность страховых компаний </dc:title>
  <dc:creator>САША</dc:creator>
  <cp:lastModifiedBy>САША</cp:lastModifiedBy>
  <cp:revision>52</cp:revision>
  <dcterms:created xsi:type="dcterms:W3CDTF">2020-12-21T10:35:18Z</dcterms:created>
  <dcterms:modified xsi:type="dcterms:W3CDTF">2020-12-22T05:25:06Z</dcterms:modified>
</cp:coreProperties>
</file>