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58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7D500-9836-4EBA-8DDB-F160B1F58DBA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DD8A7-A005-4D4D-9B34-FC70305039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2384DE-977D-4C4C-9CB3-E1AFE2503899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778E9A3-5F06-4630-8934-CE0A4687C3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887C99-B6B7-4ED7-8C9E-9652A18202D5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8E9A3-5F06-4630-8934-CE0A4687C3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C8B103-A64B-4F18-A982-D9B16FEEEED8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8E9A3-5F06-4630-8934-CE0A4687C3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FB4332-444E-4E96-B6AA-A68811BC4682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8E9A3-5F06-4630-8934-CE0A4687C3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ED8F0A-30D2-42AE-801C-07F2DB791F86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8E9A3-5F06-4630-8934-CE0A4687C3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C213F-9F85-4748-A812-4DD3A2AA9049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8E9A3-5F06-4630-8934-CE0A4687C3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992FC8-BFDF-4515-BA3C-FC06A41CE2C0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8E9A3-5F06-4630-8934-CE0A4687C3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AD3302-31A4-4529-94E2-ABB336BDD036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8E9A3-5F06-4630-8934-CE0A4687C3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60DBBE-C716-49F4-9AA1-91B325E228DD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8E9A3-5F06-4630-8934-CE0A4687C3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5CA19A3-5637-47C5-BBEE-E1DC07526C2E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8E9A3-5F06-4630-8934-CE0A4687C3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F3EF53-CCD7-4B03-AF61-052D8303F44C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778E9A3-5F06-4630-8934-CE0A4687C3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C0C4586-C8C3-476F-9924-E3D0EBC7E7D4}" type="datetime1">
              <a:rPr lang="ru-RU" smtClean="0"/>
              <a:pPr/>
              <a:t>27.10.2020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778E9A3-5F06-4630-8934-CE0A4687C3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2457618"/>
          </a:xfrm>
        </p:spPr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Формирование и учёт страховых резервов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54006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60363" algn="just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Нетто-премия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- это часть  страховой премии, предназначенной непосредственно для покрытия ущерба.</a:t>
            </a: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Тарифная ставка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это цена страхового риска и других расходов, адекватное денежное выражение обязательств страховщика по заключенному договору страхования. Совокупность тарифных ставок по конкретному виду страхования называется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страховым тарифом. </a:t>
            </a: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Нагрузка</a:t>
            </a:r>
            <a:r>
              <a:rPr lang="ru-RU" sz="2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это расходы страховщика по организации и проведению страхового дела, проведению превентивных мероприятий, содержит элементы прибыли.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Обязательства страховщика по видам страхования жизни рассчитываются с учетом нормы доходности.</a:t>
            </a:r>
          </a:p>
          <a:p>
            <a:pPr marL="0" indent="360363" algn="just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32440" y="6453336"/>
            <a:ext cx="480592" cy="319733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 fontScale="92500"/>
          </a:bodyPr>
          <a:lstStyle/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Размер резервов по страхованию жизни по формуле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360363" algn="just">
              <a:buNone/>
            </a:pPr>
            <a:endParaRPr lang="ru-RU" sz="26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 = </a:t>
            </a:r>
            <a:r>
              <a:rPr lang="ru-RU" sz="26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Рк</a:t>
            </a:r>
            <a:r>
              <a:rPr lang="ru-RU" sz="2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(100+0,25i) / 100 + По(100 + 0,125i) / 100 - B,  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(1)</a:t>
            </a:r>
          </a:p>
          <a:p>
            <a:pPr marL="0" indent="360363" algn="just">
              <a:buNone/>
            </a:pPr>
            <a:endParaRPr lang="ru-RU" sz="26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где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Р - сумма резервов по виду страхования на отчетную дату;</a:t>
            </a:r>
          </a:p>
          <a:p>
            <a:pPr marL="0" indent="360363" algn="just">
              <a:buNone/>
            </a:pP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Рк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- сумма резервов по виду страхования на начало отчетного периода;</a:t>
            </a:r>
          </a:p>
          <a:p>
            <a:pPr marL="0" indent="360363" algn="just">
              <a:buNone/>
            </a:pP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- годовая норма доходности в %, использованная при расчете тарифной ставки по виду страхования;</a:t>
            </a:r>
          </a:p>
          <a:p>
            <a:pPr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По - страховая нетто-премия по виду страхования полученная за отчетный период;</a:t>
            </a:r>
          </a:p>
          <a:p>
            <a:pPr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В - сумма выплат страхового обеспечения и выкупных сумм по виду страхования за отчетный период.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453336"/>
            <a:ext cx="552600" cy="319733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33670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Страховщик формирует следующие виды страховых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резервов:</a:t>
            </a:r>
            <a:endParaRPr lang="ru-RU" sz="18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Математический </a:t>
            </a:r>
            <a:r>
              <a:rPr lang="ru-RU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резерв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формируется страховщиком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обязательном порядке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всем договорам страхования жизни.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Резерв расходов на обслуживание страховых обязательств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(далее - резерв расходов) формируется </a:t>
            </a:r>
            <a:r>
              <a:rPr lang="ru-RU" sz="1800" dirty="0" smtClean="0">
                <a:solidFill>
                  <a:srgbClr val="FF0000"/>
                </a:solidFill>
              </a:rPr>
              <a:t>в обязательном порядке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договорам страхования жизни, оплаченным страхователем единовременно, и по договорам страхования жизни, в которых период уплаты страховых взносов короче срока действия договора страхования.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Резерв выплат по заявленным, но неурегулированным страховым случаям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формируется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страховщиком </a:t>
            </a:r>
            <a:r>
              <a:rPr lang="ru-RU" sz="1800" dirty="0" smtClean="0">
                <a:solidFill>
                  <a:srgbClr val="FF0000"/>
                </a:solidFill>
              </a:rPr>
              <a:t>в </a:t>
            </a:r>
            <a:r>
              <a:rPr lang="ru-RU" sz="1800" dirty="0" smtClean="0">
                <a:solidFill>
                  <a:srgbClr val="FF0000"/>
                </a:solidFill>
              </a:rPr>
              <a:t>обязательном порядке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по всем договорам страхования жизни.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Резерв выплат по произошедшим, но не заявленным страховым случаям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формируется страховщиком в добровольном порядке.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Резерв дополнительных выплат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(страховых бонусов)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формируется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обязательном порядке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по договорам страхования жизни с участием страхователя в инвестиционном доходе страховщика.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Выравнивающий резерв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формируется по договорам страхования жизни в случае недостаточности страховых брутто-премий для формирования математического резерва, когда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цильмеризованная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резервируемая нетто-премия превышает 98 процентов от брутто-премии по договору страхования жизни.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1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Резерв опций и гарантий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формируется страховщиком в добровольном порядке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88424" y="6453336"/>
            <a:ext cx="624608" cy="319733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>
            <a:normAutofit lnSpcReduction="10000"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Для учета  страховых резервов по страхованию жизни используется счет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первого порядка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336 «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Страховые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резервы по страхованию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жизни»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33601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Математический резерв;</a:t>
            </a:r>
          </a:p>
          <a:p>
            <a:pPr marL="0" indent="360363" algn="just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33604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Резерв расходов на обслуживание страховых обязательств;</a:t>
            </a:r>
          </a:p>
          <a:p>
            <a:pPr marL="0" indent="360363" algn="just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33607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Резерв выплат по заявленным, но не урегулированным страховым случаям;</a:t>
            </a:r>
          </a:p>
          <a:p>
            <a:pPr marL="0" indent="360363" algn="just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33610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Резерв выплат по произошедшим, но не заявленным страховым случаям;</a:t>
            </a:r>
          </a:p>
          <a:p>
            <a:pPr marL="0" indent="360363" algn="just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33613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Резерв дополнительных выплат (страховых бонусов);</a:t>
            </a:r>
          </a:p>
          <a:p>
            <a:pPr marL="0" indent="360363" algn="just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33616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Выравнивающий резерв;</a:t>
            </a:r>
          </a:p>
          <a:p>
            <a:pPr marL="0" indent="360363" algn="just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33619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Прочие резервы страховщиков по договорам страхования жизни.</a:t>
            </a:r>
          </a:p>
          <a:p>
            <a:pPr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Все счета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пассивные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453336"/>
            <a:ext cx="552600" cy="319733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5674635"/>
          </a:xfrm>
        </p:spPr>
        <p:txBody>
          <a:bodyPr/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По дебету счетов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33601;04;07;10;13;16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отражается остаток по данным счетам на начало отчетного периода, подлежащий высвобождению на конец отчетного периода, в корреспонденции со счетом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71407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"Изменение страховых резервов по страхованию жизни - нетто-перестрахование".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По кредиту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этих счетов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отражается определенная в соответствии с регуляторными требованиями сумма страховых резервов на конец отчетного периода в корреспонденции со счетом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71408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"Изменение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страховых резервов по страхованию жизни - нетто-перестрахование".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381328"/>
            <a:ext cx="552600" cy="391741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908050"/>
          <a:ext cx="8435976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0824"/>
                <a:gridCol w="1512168"/>
                <a:gridCol w="1440160"/>
                <a:gridCol w="1152824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Наименование операции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Дт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Кт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символ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Arial" pitchFamily="34" charset="0"/>
                          <a:cs typeface="Arial" pitchFamily="34" charset="0"/>
                        </a:rPr>
                        <a:t>1 Математический резерв</a:t>
                      </a:r>
                      <a:endParaRPr lang="ru-RU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1.1Начисление </a:t>
                      </a: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(сумма на конец отчетного периода)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71408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33601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24101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1.2 </a:t>
                      </a: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Списание (сумма на начало отчетного периода)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33601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71407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14101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Резерв расходов на обслуживание страховых обязательств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2.1 По </a:t>
                      </a: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регуляторным требованиям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2.1.1 Начисление </a:t>
                      </a: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(сумма на конец отчетного периода)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71408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33604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24103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2.1.2 Списание </a:t>
                      </a: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(сумма на начало отчетного периода)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33604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 71407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14103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525344"/>
            <a:ext cx="552600" cy="247725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24936" cy="576064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Отражение </a:t>
            </a:r>
            <a:r>
              <a:rPr lang="ru-RU" sz="24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страховых резервов по страхованию жизни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23528" y="476250"/>
          <a:ext cx="8363272" cy="6081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1584176"/>
                <a:gridCol w="1512168"/>
                <a:gridCol w="1378496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Наименование операции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Дт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Кт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символ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 Резерв выплат по заявленным, но неурегулированным страховым случаям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3.1.1 Начисление </a:t>
                      </a: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(сумма на конец отчетного периода)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71408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  <a:cs typeface="Times New Roman"/>
                        </a:rPr>
                        <a:t>N 33607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  <a:cs typeface="Times New Roman"/>
                        </a:rPr>
                        <a:t>24105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3.1.2</a:t>
                      </a:r>
                      <a:r>
                        <a:rPr lang="ru-R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С</a:t>
                      </a: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писание </a:t>
                      </a: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(сумма на начало отчетного периода)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33607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14105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Резерв выплат по произошедшим, но незаявленным страховым случаям</a:t>
                      </a:r>
                      <a:r>
                        <a:rPr kumimoji="0"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(4.1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регуляторным требованиям)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4.1.1 Начисление </a:t>
                      </a: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(сумма на конец отчетного периода)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71408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  <a:cs typeface="Times New Roman"/>
                        </a:rPr>
                        <a:t>N 33610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  <a:cs typeface="Times New Roman"/>
                        </a:rPr>
                        <a:t>24107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4.1.2 Списание </a:t>
                      </a: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(сумма на начало отчетного периода)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33610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14107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Резерв дополнительных выплат (страховых бонусов)(5.1 По регуляторным требованиям)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5.1.1</a:t>
                      </a:r>
                      <a:r>
                        <a:rPr lang="ru-R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Начисление </a:t>
                      </a: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(сумма на конец отчетного периода)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  <a:cs typeface="Times New Roman"/>
                        </a:rPr>
                        <a:t>N 71408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33613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24109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5.1.2 Списание </a:t>
                      </a: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(сумма на начало отчетного периода)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  <a:cs typeface="Times New Roman"/>
                        </a:rPr>
                        <a:t>N 33613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14109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381328"/>
            <a:ext cx="552600" cy="391741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260350"/>
          <a:ext cx="8229600" cy="6157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0744"/>
                <a:gridCol w="1584176"/>
                <a:gridCol w="1656184"/>
                <a:gridCol w="1378496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Наименование операции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Дт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Кт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символ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 Выравнивающий резерв (6.1 По регуляторным требованиям)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6.1.1 Начисление </a:t>
                      </a: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(сумма на конец отчетного периода)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71408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33616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24111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6.1.2 Списание </a:t>
                      </a: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(сумма на начало отчетного периода)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33616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14111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Корректировка обязательств для отражения результатов проверки адекватности обязательств по договорам страхования жизни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7.1 Начисление </a:t>
                      </a: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(сумма на конец отчетного периода)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71408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33618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  <a:cs typeface="Times New Roman"/>
                        </a:rPr>
                        <a:t>24113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7.2 Списание </a:t>
                      </a: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(сумма на начало отчетного периода)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33618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14113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 РНП (резерв незаработанной премии)по договорам страхования жизни (8.1 По регуляторным требованиям)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8.1.1 Начисление </a:t>
                      </a: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(сумма на конец отчетного периода)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71402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33104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  <a:cs typeface="Times New Roman"/>
                        </a:rPr>
                        <a:t>21501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/>
                          <a:ea typeface="Times New Roman"/>
                          <a:cs typeface="Times New Roman"/>
                        </a:rPr>
                        <a:t>8.1.2 Списание </a:t>
                      </a: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(сумма на начало отчетного периода)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33104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N 71401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  <a:cs typeface="Times New Roman"/>
                        </a:rPr>
                        <a:t>11501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44408" y="6453336"/>
            <a:ext cx="768624" cy="319733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196752"/>
            <a:ext cx="8435280" cy="511256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60363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Технические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резервы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– часть страховых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резервов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страховой компании, представляющая собой оценку ее будущих обязательств по выплатам страхового возмещения и страхового обеспечения по видам страхования, иным, чем страхование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жизни.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Согласно Положению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558-П</a:t>
            </a:r>
            <a:endParaRPr lang="ru-RU" sz="20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 Страховщик формирует следующие виды страховых резервов.</a:t>
            </a:r>
          </a:p>
          <a:p>
            <a:pPr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1.1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Резерв незаработанной премии.</a:t>
            </a:r>
          </a:p>
          <a:p>
            <a:pPr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1.2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Резервы убытков:</a:t>
            </a:r>
          </a:p>
          <a:p>
            <a:pPr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резерв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заявленных, но неурегулированных убытков;</a:t>
            </a:r>
          </a:p>
          <a:p>
            <a:pPr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резерв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произошедших, но незаявленных убытков;</a:t>
            </a:r>
          </a:p>
          <a:p>
            <a:pPr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резерв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расходов на урегулирование убытков.</a:t>
            </a:r>
          </a:p>
          <a:p>
            <a:pPr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Стабилизационный резерв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Технические резервы учитываются на счетах первого порядка с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331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335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Все счета второго порядка в рамках этих счетов 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пассивные.</a:t>
            </a:r>
            <a:endParaRPr lang="ru-RU" sz="20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453336"/>
            <a:ext cx="552600" cy="319733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 fontScale="90000"/>
          </a:bodyPr>
          <a:lstStyle/>
          <a:p>
            <a:r>
              <a:rPr lang="ru-RU" sz="27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7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7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7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7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3  </a:t>
            </a:r>
            <a:r>
              <a:rPr lang="ru-RU" sz="27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Учет операций по формированию  технических резервов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400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648"/>
            <a:ext cx="8507288" cy="5746643"/>
          </a:xfrm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Резерв незаработанной премии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представляет собой часть начисленной страховой премии по договору, относящуюся к периоду действия договора, выходящему за пределы расчетного периода (незаработанной премии), являющуюся источником для исполнения обязательств по обеспечению предстоящих страховых выплат, которые могут возникнуть после расчетной даты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Резерв незаработанной премии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учитывается на  счете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331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ctr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Методы расчета резерва незаработанной премии</a:t>
            </a:r>
          </a:p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20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rata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«Одной двадцать        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«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Одной восьмой</a:t>
            </a:r>
          </a:p>
          <a:p>
            <a:pPr>
              <a:buNone/>
            </a:pPr>
            <a:r>
              <a:rPr lang="ru-RU" sz="20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temporis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»        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четвертой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(1/24)»                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(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1/8)» 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Для расчета резерва незаработанной премии виды страховой деятельности подразделяются на три учетные группы. Для каждой из них предусмотрен свой вариант расчета.</a:t>
            </a:r>
          </a:p>
          <a:p>
            <a:pPr marL="0" indent="360363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первой учетной группе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куда включается большинство видов страхования, возможен расчет по двум вариантам: методом </a:t>
            </a:r>
            <a:r>
              <a:rPr lang="ru-RU" sz="2000" i="1" dirty="0" err="1" smtClean="0">
                <a:latin typeface="Arial" pitchFamily="34" charset="0"/>
                <a:cs typeface="Arial" pitchFamily="34" charset="0"/>
              </a:rPr>
              <a:t>pro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err="1" smtClean="0">
                <a:latin typeface="Arial" pitchFamily="34" charset="0"/>
                <a:cs typeface="Arial" pitchFamily="34" charset="0"/>
              </a:rPr>
              <a:t>rata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err="1" smtClean="0">
                <a:latin typeface="Arial" pitchFamily="34" charset="0"/>
                <a:cs typeface="Arial" pitchFamily="34" charset="0"/>
              </a:rPr>
              <a:t>temporis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и методом «24-й» (двадцать четвертой).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453336"/>
            <a:ext cx="552600" cy="319733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>
            <a:normAutofit/>
          </a:bodyPr>
          <a:lstStyle/>
          <a:p>
            <a:pPr marL="0" indent="360363" algn="just">
              <a:buNone/>
            </a:pPr>
            <a:endParaRPr lang="ru-RU" sz="24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Вопросы: </a:t>
            </a:r>
            <a:endParaRPr lang="ru-RU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1 Понятие, сущность и назначение  страховых резервов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2 Учет операций  по формированию резервов по страхованию жизни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3  Учет операций по формированию  технических резервов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26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Цель:  </a:t>
            </a:r>
            <a:r>
              <a:rPr lang="ru-RU" sz="2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Ознакомится с правилами формирования и учета страховых  резервов</a:t>
            </a:r>
            <a:endParaRPr lang="ru-RU" sz="2600" b="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91264" cy="5674635"/>
          </a:xfrm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Метод </a:t>
            </a:r>
            <a:r>
              <a:rPr lang="ru-RU" sz="20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rata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temporis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т.е. 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пропорционально сроку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применяется чаще всего при небольших объемах страховых операций. В соответствии с ним незаработанная премия рассчитывается отдельно по каждому договору страхования</a:t>
            </a:r>
            <a:r>
              <a:rPr lang="ru-RU" sz="2000" dirty="0" smtClean="0"/>
              <a:t>.</a:t>
            </a:r>
          </a:p>
          <a:p>
            <a:pPr algn="ctr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                            НП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= Пб ((N – М)/ 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),                                 (2)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где НП – незаработанная премия;</a:t>
            </a:r>
          </a:p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Пб – базовая страховая премия;</a:t>
            </a:r>
          </a:p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N – срок действия договора в днях;</a:t>
            </a:r>
          </a:p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М – число дней с момента вступления договора в силу до отчетной даты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Величина РНП на отчетную дату:</a:t>
            </a:r>
          </a:p>
          <a:p>
            <a:pPr marL="0" indent="360363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32440" y="6453336"/>
            <a:ext cx="480592" cy="319733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4221088"/>
            <a:ext cx="33843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11560" y="5169867"/>
            <a:ext cx="77768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где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НПi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незаработанная премия по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i‑му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договору;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общее количество договоров страхования.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/>
          <a:lstStyle/>
          <a:p>
            <a:pPr marL="0" indent="360363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Метод «1/24-й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» 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основана на допущении, что все заключенные страховщиком в течение месяца договоры считаются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заключенными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 середине месяца. С учетом этого базовая страховая премия группируется по месяцам начала действия договоров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страхования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периодичности уплаты страховой премии и сроку действия договоров.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Величина незаработанной премии определяется по каждой из групп путем умножения базовой страховой премии на соответствующий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коэффициент.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Значение коэффициента применяемого при расчете незаработанной премии методом 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«1/24»</a:t>
            </a:r>
            <a:endParaRPr lang="ru-RU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525344"/>
            <a:ext cx="552600" cy="247725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21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http://eos.ibi.spb.ru/umk/6_7/15/pict/z137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05064"/>
            <a:ext cx="820891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360363" algn="just">
              <a:buNone/>
              <a:tabLst>
                <a:tab pos="0" algn="l"/>
              </a:tabLst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второй учетной группе, куда входит страхование финансовых рисков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величина незаработанной премии определяется по каждому договору страхования в размере полной суммы базовой страховой премии до окончания срока действия договора.</a:t>
            </a:r>
          </a:p>
          <a:p>
            <a:pPr marL="0" indent="360363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второй учетной группе, куда входит страхование финансовых рисков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величина незаработанной премии определяется по каждому договору страхования в размере полной суммы базовой страховой премии до окончания срока действия договора.</a:t>
            </a:r>
          </a:p>
          <a:p>
            <a:pPr marL="0" indent="360363" algn="just"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Расчет РНП методом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«1/8». </a:t>
            </a:r>
            <a:endParaRPr lang="ru-RU" sz="22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расчета незаработанной премии (резерва незаработанной премии) методом «1/8» договоры, относящиеся к одной учетной группе, разделяют по подгруппам. В подгруппу включаются договоры с одинаковыми сроками действия (в кварталах) и с датами начала их действия, приходящимися на одинаковые кварталы.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Общая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сумма базовой страховой премии по договорам, входящим в подгруппу, определяется суммированием базовых страховых премий, рассчитанных по каждому договору, входящему в подгруппу.</a:t>
            </a:r>
          </a:p>
          <a:p>
            <a:pPr marL="0" indent="360363" algn="just"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8E9A3-5F06-4630-8934-CE0A4687C341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/>
          <a:lstStyle/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Для расчета незаработанной премии (резерва незаработанной премии) методом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«1/8»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используют: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1) дату начала действия договора, которая приходится на середину квартала;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2) срок действия договора, не равный целому числу кварталов, который должен быть равен ближайшему большему целому числу кварталов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Значение коэффициента применяемого при расчете незаработанной премии методом 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«1/8»</a:t>
            </a:r>
            <a:endParaRPr lang="ru-RU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8E9A3-5F06-4630-8934-CE0A4687C341}" type="slidenum">
              <a:rPr lang="ru-RU" smtClean="0"/>
              <a:pPr/>
              <a:t>23</a:t>
            </a:fld>
            <a:endParaRPr lang="ru-RU"/>
          </a:p>
        </p:txBody>
      </p:sp>
      <p:pic>
        <p:nvPicPr>
          <p:cNvPr id="6" name="Рисунок 5" descr="http://eos.ibi.spb.ru/umk/6_7/15/pict/z138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645024"/>
            <a:ext cx="7488832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>
            <a:normAutofit/>
          </a:bodyPr>
          <a:lstStyle/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Счет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331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"Резерв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незаработанной премии"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Счет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33101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Резерв незаработанной премии по договорам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страхования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иного, чем страхование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жизни (П).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 дебету счета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33101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отражается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остаток по данным счетам на начало отчетного периода, подлежащий высвобождению на конец отчетного периода, в корреспонденции со счетом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71403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"Заработанные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страховые премии по страхованию иному, чем страхование жизни, - нетто-перестрахование".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 кредиту счета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33101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отражается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определенная в соответствии с регуляторными требованиями сумма резерва незаработанной премии на конец отчетного периода в корреспонденции со счетом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71404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"Заработанные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страховые премии по страхованию иному, чем страхование жизни, - нетто-перестрахование".</a:t>
            </a:r>
          </a:p>
          <a:p>
            <a:pPr marL="0" indent="360363" algn="just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32440" y="6453336"/>
            <a:ext cx="480592" cy="319733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24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507288" cy="6120680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marL="0" indent="360363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Резерв заявленных, но неурегулированных убытков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 (РЗНУ)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332</a:t>
            </a:r>
            <a:r>
              <a:rPr lang="ru-RU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счет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Окончательный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размер резерва заявленных, но неурегулированных убытков соответствует сумме заявленных претензий в связи со страховыми случаями за отчетный период, увеличенной на сумму неурегулированных претензий за периоды, предшествующие отчетному, и уменьшенной на сумму уже оплаченных в течение отчетного периода претензий, плюс расходы по рассмотрению обстоятельств страховых случаев в размере 3% от суммы неурегулированных претензий за отчетный период.</a:t>
            </a:r>
          </a:p>
          <a:p>
            <a:pPr marL="0" indent="360363" algn="just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Резерв происшедших, но незаявленных убытков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(РПНУ)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333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счет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предназначен для обеспечения выполнения страховщиком своих обязательств по договорам страхования, возникшим в связи с происшедшими страховыми случаями в течение отчетного периода, о факте наступления которых страховой организации не было заявлено в установленном законом или договором страхования порядке на отчетную дату.</a:t>
            </a:r>
          </a:p>
          <a:p>
            <a:pPr marL="0" indent="360363" algn="just">
              <a:buNone/>
            </a:pP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Его величина исчисляется:</a:t>
            </a:r>
            <a:endParaRPr lang="ru-RU" sz="2400" i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в размере 10 % от суммы базовой страховой премии за отчет­ный период, если отчетным периодом считается год;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в размере 10 % от суммы базовой страховой премии за четы­ре отчетных периода, предшествующих отчетной дате, если отчетным периодом считается квартал.</a:t>
            </a:r>
          </a:p>
          <a:p>
            <a:pPr marL="0" indent="360363">
              <a:buNone/>
            </a:pPr>
            <a:endParaRPr lang="ru-RU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16416" y="6453336"/>
            <a:ext cx="696616" cy="319733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25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Счет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334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Резерв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расходов на урегулирование убытков по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страхованию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иному, чем страхование жизни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»(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прямые и косвенные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Резерв расходов на урегулирование убытков представляет собой расчетную величину будущих расходов (прямых и косвенных), относящихся к урегулированию убытков, произошедших в отчетном и предшествующих ему периодах, и включает сумму денежных средств, необходимых страховщику для оплаты экспертных, консультационных или иных услуг, связанных с оценкой размера и снижением ущерба (вреда), нанесенного имущественным интересам страхователей (расходы по урегулированию убытков) в связи со страховыми случаями.</a:t>
            </a:r>
          </a:p>
          <a:p>
            <a:pPr marL="0" indent="360363" algn="just"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525344"/>
            <a:ext cx="552600" cy="247725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74664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/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Счет 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335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«Резерв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неистекшего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риска по страхованию иному, чем страхование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жизни»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Резерв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неистекшего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риска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(далее - РНР) - величина обязательств страховщика, связанных с выплатами по будущим убыткам, расходам на их урегулирование и расходам на обслуживание действующих на отчетную дату договоров 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страхования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 сверх величины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РНП.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453336"/>
            <a:ext cx="552600" cy="319733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27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453336"/>
            <a:ext cx="552600" cy="319733"/>
          </a:xfrm>
        </p:spPr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28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746643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Рекомендуемые источники: </a:t>
            </a:r>
          </a:p>
          <a:p>
            <a:pPr>
              <a:buNone/>
            </a:pPr>
            <a:endParaRPr lang="ru-RU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1 Положение 491-П "Отраслевой стандарт бухгалтерского учета в страховых организациях и обществах взаимного страхования, расположенных на территории Российской Федерации» </a:t>
            </a:r>
          </a:p>
          <a:p>
            <a:pPr marL="0" indent="360363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2 Закон РФ от 27.11.1992 N 4015-1 «Об организации страхового дела в Российской Федерации»</a:t>
            </a:r>
          </a:p>
          <a:p>
            <a:pPr marL="0" indent="360363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3 Положение 486-П «О плане счетов  бухгалтерского учета в некредитных финансовых организациях и порядке его применения»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360363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4 Положение 487-П "Отраслевой стандарт бухгалтерского учета доходов, расходов и прочего совокупного дохода некредитных финансовых организаций" 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5 Положение 557-П "Положение о правилах формирования страховых резервов по страхованию жизни" </a:t>
            </a:r>
          </a:p>
          <a:p>
            <a:pPr marL="0" indent="360363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6 Положение 558-П "Положение о правилах формирования страховых резервов по страхованию иному, чем  страхование жизни"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18457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spcBef>
                <a:spcPts val="60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Одним  из  способов  защиты страховщиков от рисков является наличие системы резервов. </a:t>
            </a:r>
          </a:p>
          <a:p>
            <a:pPr marL="0" indent="360363" algn="just">
              <a:spcBef>
                <a:spcPts val="600"/>
              </a:spcBef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Страховые резервы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это выраженная в денежной форме оценка обязательств страховщика по обеспечению предстоящих страховых выплат по  договорам  страхования,  сострахования   и  договорам,  принятым  в перестрахование.</a:t>
            </a:r>
          </a:p>
          <a:p>
            <a:pPr marL="0" indent="360363" algn="just">
              <a:spcBef>
                <a:spcPts val="60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Страховые резервы формируются из 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полученных  страховых взносов.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0" indent="360363" algn="just">
              <a:spcBef>
                <a:spcPts val="600"/>
              </a:spcBef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Страховые  резервы  рассчитываются 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 каждую  отчетную  дату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но по необходимости могут  быть  рассчитаны и на любую  дату.  </a:t>
            </a:r>
          </a:p>
          <a:p>
            <a:pPr marL="0" indent="360363" algn="just">
              <a:spcBef>
                <a:spcPts val="600"/>
              </a:spcBef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1 Понятие, сущность и назначение  страховых резервов</a:t>
            </a:r>
            <a:endParaRPr lang="ru-RU" sz="28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052735"/>
          <a:ext cx="8229600" cy="4771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2952328"/>
                <a:gridCol w="3394720"/>
              </a:tblGrid>
              <a:tr h="1022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Резервы по страхованию жизни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Технические резервы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Резервы по обязательному медицинскому страхованию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022412">
                <a:tc rowSpan="4"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Математические резервы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/>
                          <a:ea typeface="Times New Roman"/>
                          <a:cs typeface="Times New Roman"/>
                        </a:rPr>
                        <a:t>Резерв незаработанной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/>
                          <a:ea typeface="Times New Roman"/>
                          <a:cs typeface="Times New Roman"/>
                        </a:rPr>
                        <a:t>премии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/>
                          <a:ea typeface="Times New Roman"/>
                          <a:cs typeface="Times New Roman"/>
                        </a:rPr>
                        <a:t>Резерв оплаты медицинских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/>
                          <a:ea typeface="Times New Roman"/>
                          <a:cs typeface="Times New Roman"/>
                        </a:rPr>
                        <a:t>услуг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0224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/>
                          <a:ea typeface="Times New Roman"/>
                          <a:cs typeface="Times New Roman"/>
                        </a:rPr>
                        <a:t>Резерв заявленных, но неурегулированных убытков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/>
                          <a:ea typeface="Times New Roman"/>
                          <a:cs typeface="Times New Roman"/>
                        </a:rPr>
                        <a:t>Резерв финансирования предупредительных мероприятий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0224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/>
                          <a:ea typeface="Times New Roman"/>
                          <a:cs typeface="Times New Roman"/>
                        </a:rPr>
                        <a:t>Резерв произошедших, но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/>
                          <a:ea typeface="Times New Roman"/>
                          <a:cs typeface="Times New Roman"/>
                        </a:rPr>
                        <a:t>незаявленных убытков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/>
                          <a:ea typeface="Times New Roman"/>
                          <a:cs typeface="Times New Roman"/>
                        </a:rPr>
                        <a:t>Запасной резерв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8160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/>
                          <a:ea typeface="Times New Roman"/>
                          <a:cs typeface="Times New Roman"/>
                        </a:rPr>
                        <a:t>Стабилизационный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Arial"/>
                          <a:ea typeface="Times New Roman"/>
                          <a:cs typeface="Times New Roman"/>
                        </a:rPr>
                        <a:t>резерв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pPr algn="ctr"/>
            <a:r>
              <a:rPr lang="ru-RU" sz="26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Группы страховых резервов</a:t>
            </a:r>
            <a:endParaRPr lang="ru-RU" sz="26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692696"/>
            <a:ext cx="8507288" cy="5616624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1) все резервы формируются на основании специальных расчетов;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2) резервы  формируются  в  той валюте,  в  которой  проводится страхование;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3) страховые резервы формируются на каждую конкретную отчетную дату или по необходимости на любую дату;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4) для расчета страховых резервов договоры распределяются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учетным группам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(7,8 слайд).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5) базой для расчета технических резервов (кроме резерва заявленных, но неурегулированных убытков) является базовая страховая премия;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6) резервы  формируются  по  договорам  прямого  страхования  и по договорам, принятым в перестрахование;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7) по договорам, переданным в перестрахование рассчитывается  доля участия перестраховщиков в страховых резервах;</a:t>
            </a:r>
          </a:p>
          <a:p>
            <a:pPr marL="0" indent="360363" algn="just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ru-RU" sz="26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Правила  формирования  страховых  резервов </a:t>
            </a:r>
            <a:endParaRPr lang="ru-RU" sz="2600" i="1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1206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8) сумма страховых резервов, определенная  по договорам, принятым в страхование и перестрахование, отражается в Пассиве баланса страховой организации;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9) доля участия  перестраховщиков  в резервах  в связи с передачей  рисков  в  перестрахование,  отражается  в  Активе  баланса  страховой организации;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10) сумма страховых резервов на собственном удержании равна сумме страховых резервов, рассчитанных по договорам, принятым в  страхование  и  перестрахование, за  минусом  доли  участия  перестраховщиков в этих страховых резервах;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11) суммы изменений страховых резервов  относятся на финансовый результат деятельности страховой компании;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12)  филиалы  страховой  компании  тоже  могут  формировать страховые  резервы  по  заключенным  ими  договорам  страхования, но только по согласованию с головным страховщиком.</a:t>
            </a:r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388" y="260350"/>
          <a:ext cx="8713788" cy="535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268"/>
                <a:gridCol w="741752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 учетной группы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Название учетной группы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от несчастных случаев и болезней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Добровольное медицинское страхование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пассажиров (туристов, экскурсантов)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граждан, выезжающих за рубеж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средств наземного транспорта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средств воздушного транспорта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средств водного транспорта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грузов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товаров на складе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Страхование (</a:t>
                      </a:r>
                      <a:r>
                        <a:rPr lang="ru-RU" sz="18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сострахование</a:t>
                      </a: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 </a:t>
                      </a:r>
                      <a:r>
                        <a:rPr lang="ru-RU" sz="18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сельскохозяйственых</a:t>
                      </a: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культур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Страхование (</a:t>
                      </a:r>
                      <a:r>
                        <a:rPr lang="ru-RU" sz="18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сострахование</a:t>
                      </a: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 имущества, кроме перечисленного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учетных группах 5 – 10, 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Страхование  (</a:t>
                      </a:r>
                      <a:r>
                        <a:rPr lang="ru-RU" sz="18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сострахование</a:t>
                      </a: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  предпринимательских  (финансовых) рисков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9512" y="5589240"/>
          <a:ext cx="8712968" cy="577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7416824"/>
              </a:tblGrid>
              <a:tr h="5776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Страхование (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 гражданской ответственности владельцев автотранспортных средств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512" y="260649"/>
          <a:ext cx="8640638" cy="5804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7836"/>
                <a:gridCol w="7322802"/>
              </a:tblGrid>
              <a:tr h="5528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 учетной группы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Название учетной группы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28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 гражданской  ответственности  перевозчика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92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гражданской ответственности владельцев  источников  повышенной  опасности,  кроме  указанного  в учетной группе 13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28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профессиональной ответственности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28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ответственности  за  неисполнение  обязательств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28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Страхование  (</a:t>
                      </a:r>
                      <a:r>
                        <a:rPr lang="ru-RU" sz="1800" dirty="0" err="1">
                          <a:latin typeface="Arial"/>
                          <a:ea typeface="Times New Roman"/>
                          <a:cs typeface="Times New Roman"/>
                        </a:rPr>
                        <a:t>сострахование</a:t>
                      </a: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)  ответственности,  кроме  перечисленного в учетных группах 13 – 17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112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/>
                          <a:ea typeface="Times New Roman"/>
                          <a:cs typeface="Times New Roman"/>
                        </a:rPr>
                        <a:t>Договоры,  принятые  в  перестрахование,  кроме  договоров  перестрахования, в соответствии с условиями которых у перестраховщика  возникает  обязанность  по  возмещению  заранее  установленной доли в каждой страховой выплате, производимой страховщиком по каждому принятому в перестрахование договору (договорам), по которому произошел убыток, попадающий под действие договора перестрахования (договоры непропорционального перестрахования)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052736"/>
            <a:ext cx="8435280" cy="5472608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Математические резервы - основной вид резервов по операциям страхования жизни.</a:t>
            </a:r>
          </a:p>
          <a:p>
            <a:pPr marL="0" indent="360363" algn="just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Математические резервы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представляют собой разность между текущей стоимостью 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обязательств страховщика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(предстоящие страховые выплаты по действующим договорам страхования) и текущей стоимостью о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бязательств страхователя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(страховые взносы, которые должны в будущем уплатить страхователи «по действующим договорам страхования).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Величина резерва по страхованию жизни рассчитывается на основе страховой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нетто-премии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поступившей в отчетном периоде по заключенным договорам, которая определяется в соответствии со структурой 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страхового тарифа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исходя из общей страховой премии, поступившей в отчетном периоде, за вычетом части страховой премии, соответствующей доле 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нагрузки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в структуре страхового тарифа.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8E9A3-5F06-4630-8934-CE0A4687C341}" type="slidenum">
              <a:rPr lang="ru-RU" sz="1400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864096"/>
          </a:xfrm>
        </p:spPr>
        <p:txBody>
          <a:bodyPr>
            <a:normAutofit fontScale="90000"/>
          </a:bodyPr>
          <a:lstStyle/>
          <a:p>
            <a:pPr indent="360363"/>
            <a:r>
              <a:rPr lang="ru-RU" sz="29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9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9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    </a:t>
            </a:r>
            <a:r>
              <a:rPr lang="ru-RU" sz="2400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2 Учет операций  по формированию резервов по страхованию жизни</a:t>
            </a:r>
            <a:r>
              <a:rPr lang="ru-RU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latin typeface="Arial" pitchFamily="34" charset="0"/>
                <a:cs typeface="Arial" pitchFamily="34" charset="0"/>
              </a:rPr>
            </a:br>
            <a:endParaRPr lang="ru-RU" sz="27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346</TotalTime>
  <Words>2072</Words>
  <Application>Microsoft Office PowerPoint</Application>
  <PresentationFormat>Экран (4:3)</PresentationFormat>
  <Paragraphs>302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Открытая</vt:lpstr>
      <vt:lpstr>Формирование и учёт страховых резервов  </vt:lpstr>
      <vt:lpstr>Цель:  Ознакомится с правилами формирования и учета страховых  резервов</vt:lpstr>
      <vt:lpstr>1 Понятие, сущность и назначение  страховых резервов</vt:lpstr>
      <vt:lpstr>Группы страховых резервов</vt:lpstr>
      <vt:lpstr>Правила  формирования  страховых  резервов </vt:lpstr>
      <vt:lpstr>Слайд 6</vt:lpstr>
      <vt:lpstr>Слайд 7</vt:lpstr>
      <vt:lpstr>Слайд 8</vt:lpstr>
      <vt:lpstr>      2 Учет операций  по формированию резервов по страхованию жизни </vt:lpstr>
      <vt:lpstr>Слайд 10</vt:lpstr>
      <vt:lpstr>Слайд 11</vt:lpstr>
      <vt:lpstr>Слайд 12</vt:lpstr>
      <vt:lpstr>Слайд 13</vt:lpstr>
      <vt:lpstr>Слайд 14</vt:lpstr>
      <vt:lpstr>  Отражение страховых резервов по страхованию жизни </vt:lpstr>
      <vt:lpstr>Слайд 16</vt:lpstr>
      <vt:lpstr>Слайд 17</vt:lpstr>
      <vt:lpstr>  3  Учет операций по формированию  технических резервов 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и учёт страховых резервов  </dc:title>
  <dc:creator>САША</dc:creator>
  <cp:lastModifiedBy>САША</cp:lastModifiedBy>
  <cp:revision>93</cp:revision>
  <dcterms:created xsi:type="dcterms:W3CDTF">2020-10-26T09:26:05Z</dcterms:created>
  <dcterms:modified xsi:type="dcterms:W3CDTF">2020-10-27T04:43:45Z</dcterms:modified>
</cp:coreProperties>
</file>