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62" r:id="rId3"/>
    <p:sldId id="257" r:id="rId4"/>
    <p:sldId id="258" r:id="rId5"/>
    <p:sldId id="263" r:id="rId6"/>
    <p:sldId id="269" r:id="rId7"/>
    <p:sldId id="266" r:id="rId8"/>
    <p:sldId id="267" r:id="rId9"/>
    <p:sldId id="259" r:id="rId10"/>
    <p:sldId id="265" r:id="rId11"/>
    <p:sldId id="260" r:id="rId12"/>
    <p:sldId id="261"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8954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8397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5615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2676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09081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1455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594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0451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684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11/26/2021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2133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322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11/26/2021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212975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2" r:id="rId5"/>
    <p:sldLayoutId id="2147483707" r:id="rId6"/>
    <p:sldLayoutId id="2147483708" r:id="rId7"/>
    <p:sldLayoutId id="2147483709" r:id="rId8"/>
    <p:sldLayoutId id="2147483710" r:id="rId9"/>
    <p:sldLayoutId id="2147483711" r:id="rId10"/>
    <p:sldLayoutId id="214748371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3DBED84-08C0-481E-B9F6-A74A64F5F5B4}"/>
              </a:ext>
            </a:extLst>
          </p:cNvPr>
          <p:cNvPicPr>
            <a:picLocks noChangeAspect="1"/>
          </p:cNvPicPr>
          <p:nvPr/>
        </p:nvPicPr>
        <p:blipFill rotWithShape="1">
          <a:blip r:embed="rId2">
            <a:alphaModFix amt="90000"/>
          </a:blip>
          <a:srcRect/>
          <a:stretch/>
        </p:blipFill>
        <p:spPr>
          <a:xfrm>
            <a:off x="1" y="10"/>
            <a:ext cx="12191999" cy="6857989"/>
          </a:xfrm>
          <a:prstGeom prst="rect">
            <a:avLst/>
          </a:prstGeom>
        </p:spPr>
      </p:pic>
      <p:sp>
        <p:nvSpPr>
          <p:cNvPr id="9" name="Rectangle 8">
            <a:extLst>
              <a:ext uri="{FF2B5EF4-FFF2-40B4-BE49-F238E27FC236}">
                <a16:creationId xmlns:a16="http://schemas.microsoft.com/office/drawing/2014/main" xmlns="" id="{DB4A12B6-EF0D-43E8-8C17-4FAD4D2766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xmlns="" id="{AE107525-0C02-447F-8A3F-553320A723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Заголовок 1">
            <a:extLst>
              <a:ext uri="{FF2B5EF4-FFF2-40B4-BE49-F238E27FC236}">
                <a16:creationId xmlns:a16="http://schemas.microsoft.com/office/drawing/2014/main" xmlns="" id="{BFBD00A8-BF72-4D9E-81B2-7FBE8B17B08B}"/>
              </a:ext>
            </a:extLst>
          </p:cNvPr>
          <p:cNvSpPr>
            <a:spLocks noGrp="1"/>
          </p:cNvSpPr>
          <p:nvPr>
            <p:ph type="ctrTitle"/>
          </p:nvPr>
        </p:nvSpPr>
        <p:spPr>
          <a:xfrm>
            <a:off x="1629103" y="2244830"/>
            <a:ext cx="8933796" cy="2437232"/>
          </a:xfrm>
        </p:spPr>
        <p:txBody>
          <a:bodyPr>
            <a:normAutofit fontScale="90000"/>
          </a:bodyPr>
          <a:lstStyle/>
          <a:p>
            <a:r>
              <a:rPr lang="ru-RU" sz="4800" dirty="0"/>
              <a:t>Лекция 1. Основные понятия теории автоматического управления.</a:t>
            </a:r>
            <a:br>
              <a:rPr lang="ru-RU" sz="4800" dirty="0"/>
            </a:br>
            <a:r>
              <a:rPr lang="ru-RU" sz="4800" dirty="0"/>
              <a:t/>
            </a:r>
            <a:br>
              <a:rPr lang="ru-RU" sz="4800" dirty="0"/>
            </a:br>
            <a:endParaRPr lang="ru-RU" sz="4800" dirty="0"/>
          </a:p>
        </p:txBody>
      </p:sp>
      <p:sp>
        <p:nvSpPr>
          <p:cNvPr id="13" name="Rectangle 12">
            <a:extLst>
              <a:ext uri="{FF2B5EF4-FFF2-40B4-BE49-F238E27FC236}">
                <a16:creationId xmlns:a16="http://schemas.microsoft.com/office/drawing/2014/main" xmlns="" id="{AB7A42E3-05D8-4A0B-9D4E-20EF581E57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xmlns="" id="{6EE9A54B-189D-4645-8254-FDC4210EC6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11CE48F-D5E4-4520-AF1E-8F85CFBDA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1448851-39AD-4943-BF9C-C50704E0837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22541588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4B37D2-75F3-42A5-99E8-1273008BB830}"/>
              </a:ext>
            </a:extLst>
          </p:cNvPr>
          <p:cNvSpPr>
            <a:spLocks noGrp="1"/>
          </p:cNvSpPr>
          <p:nvPr>
            <p:ph type="title"/>
          </p:nvPr>
        </p:nvSpPr>
        <p:spPr/>
        <p:txBody>
          <a:bodyPr/>
          <a:lstStyle/>
          <a:p>
            <a:r>
              <a:rPr lang="ru-RU" dirty="0"/>
              <a:t>Управление осуществляется</a:t>
            </a:r>
          </a:p>
        </p:txBody>
      </p:sp>
      <p:sp>
        <p:nvSpPr>
          <p:cNvPr id="3" name="Объект 2">
            <a:extLst>
              <a:ext uri="{FF2B5EF4-FFF2-40B4-BE49-F238E27FC236}">
                <a16:creationId xmlns:a16="http://schemas.microsoft.com/office/drawing/2014/main" xmlns="" id="{8982B551-E885-4795-BE29-85F259542C92}"/>
              </a:ext>
            </a:extLst>
          </p:cNvPr>
          <p:cNvSpPr>
            <a:spLocks noGrp="1"/>
          </p:cNvSpPr>
          <p:nvPr>
            <p:ph idx="1"/>
          </p:nvPr>
        </p:nvSpPr>
        <p:spPr/>
        <p:txBody>
          <a:bodyPr>
            <a:normAutofit fontScale="92500" lnSpcReduction="10000"/>
          </a:bodyPr>
          <a:lstStyle/>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на основе переработки информации о состоянии объекта</a:t>
            </a:r>
          </a:p>
        </p:txBody>
      </p:sp>
      <p:pic>
        <p:nvPicPr>
          <p:cNvPr id="4" name="Рисунок 3">
            <a:extLst>
              <a:ext uri="{FF2B5EF4-FFF2-40B4-BE49-F238E27FC236}">
                <a16:creationId xmlns:a16="http://schemas.microsoft.com/office/drawing/2014/main" xmlns="" id="{2EF34A01-F877-4AA1-8599-D8575CB70687}"/>
              </a:ext>
            </a:extLst>
          </p:cNvPr>
          <p:cNvPicPr>
            <a:picLocks noChangeAspect="1"/>
          </p:cNvPicPr>
          <p:nvPr/>
        </p:nvPicPr>
        <p:blipFill>
          <a:blip r:embed="rId2"/>
          <a:stretch>
            <a:fillRect/>
          </a:stretch>
        </p:blipFill>
        <p:spPr>
          <a:xfrm>
            <a:off x="2827978" y="1758502"/>
            <a:ext cx="6124253" cy="3824848"/>
          </a:xfrm>
          <a:prstGeom prst="rect">
            <a:avLst/>
          </a:prstGeom>
        </p:spPr>
      </p:pic>
    </p:spTree>
    <p:extLst>
      <p:ext uri="{BB962C8B-B14F-4D97-AF65-F5344CB8AC3E}">
        <p14:creationId xmlns:p14="http://schemas.microsoft.com/office/powerpoint/2010/main" val="388204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6A6835-5AD7-41C8-ACC0-207FAA73F3E1}"/>
              </a:ext>
            </a:extLst>
          </p:cNvPr>
          <p:cNvSpPr>
            <a:spLocks noGrp="1"/>
          </p:cNvSpPr>
          <p:nvPr>
            <p:ph type="title"/>
          </p:nvPr>
        </p:nvSpPr>
        <p:spPr>
          <a:xfrm>
            <a:off x="1066800" y="642594"/>
            <a:ext cx="10058400" cy="729006"/>
          </a:xfrm>
        </p:spPr>
        <p:txBody>
          <a:bodyPr>
            <a:normAutofit fontScale="90000"/>
          </a:bodyPr>
          <a:lstStyle/>
          <a:p>
            <a:r>
              <a:rPr lang="ru-RU" dirty="0"/>
              <a:t>Объект управления и воздействия</a:t>
            </a:r>
          </a:p>
        </p:txBody>
      </p:sp>
      <p:sp>
        <p:nvSpPr>
          <p:cNvPr id="31" name="Объект 30">
            <a:extLst>
              <a:ext uri="{FF2B5EF4-FFF2-40B4-BE49-F238E27FC236}">
                <a16:creationId xmlns:a16="http://schemas.microsoft.com/office/drawing/2014/main" xmlns="" id="{D8242B67-F4CE-4855-8697-AB45668C6A11}"/>
              </a:ext>
            </a:extLst>
          </p:cNvPr>
          <p:cNvSpPr>
            <a:spLocks noGrp="1"/>
          </p:cNvSpPr>
          <p:nvPr>
            <p:ph idx="1"/>
          </p:nvPr>
        </p:nvSpPr>
        <p:spPr>
          <a:xfrm>
            <a:off x="1066800" y="1326995"/>
            <a:ext cx="10058400" cy="4625749"/>
          </a:xfrm>
        </p:spPr>
        <p:txBody>
          <a:bodyPr>
            <a:normAutofit lnSpcReduction="10000"/>
          </a:bodyPr>
          <a:lstStyle/>
          <a:p>
            <a:endParaRPr lang="ru-RU" dirty="0"/>
          </a:p>
          <a:p>
            <a:endParaRPr lang="ru-RU" dirty="0"/>
          </a:p>
          <a:p>
            <a:endParaRPr lang="ru-RU" dirty="0"/>
          </a:p>
          <a:p>
            <a:endParaRPr lang="ru-RU" dirty="0"/>
          </a:p>
          <a:p>
            <a:endParaRPr lang="ru-RU" dirty="0"/>
          </a:p>
          <a:p>
            <a:endParaRPr lang="ru-RU" dirty="0"/>
          </a:p>
          <a:p>
            <a:endParaRPr lang="ru-RU" dirty="0"/>
          </a:p>
          <a:p>
            <a:pPr algn="just"/>
            <a:r>
              <a:rPr lang="ru-RU" dirty="0"/>
              <a:t>Все воздействия на объект учесть практически невозможно, поэтому в поле зрения остаются лишь те, которые оказывают наибольшее влияние на выходные величины и называют их входными воздействиями. Входные воздействия с точки зрения их влияния на действия объекта, на его выходные величины разделяют на две принципиальные группы. Те, которые обеспечивают желаемое изменение поведения объекта, называют управляющими. При их отсутствии </a:t>
            </a:r>
            <a:r>
              <a:rPr lang="ru-RU" b="1" dirty="0"/>
              <a:t>задача управления вообще не имеет решения</a:t>
            </a:r>
            <a:r>
              <a:rPr lang="ru-RU" dirty="0"/>
              <a:t>. При ручном управлении воздействие на объект организует оператор, а при автоматическом – управляющее устройство. Те воздействия, которые мешают достижению цели, и изменить их, как правило, невозможно, называют возмущающими.</a:t>
            </a:r>
          </a:p>
          <a:p>
            <a:endParaRPr lang="ru-RU" dirty="0"/>
          </a:p>
        </p:txBody>
      </p:sp>
      <p:pic>
        <p:nvPicPr>
          <p:cNvPr id="32" name="Объект 26">
            <a:extLst>
              <a:ext uri="{FF2B5EF4-FFF2-40B4-BE49-F238E27FC236}">
                <a16:creationId xmlns:a16="http://schemas.microsoft.com/office/drawing/2014/main" xmlns="" id="{CB54D0CC-8B12-4B23-8021-E46A4BF1546C}"/>
              </a:ext>
            </a:extLst>
          </p:cNvPr>
          <p:cNvPicPr>
            <a:picLocks noChangeAspect="1"/>
          </p:cNvPicPr>
          <p:nvPr/>
        </p:nvPicPr>
        <p:blipFill rotWithShape="1">
          <a:blip r:embed="rId2"/>
          <a:srcRect l="5132" t="3453"/>
          <a:stretch/>
        </p:blipFill>
        <p:spPr>
          <a:xfrm>
            <a:off x="2473890" y="1483111"/>
            <a:ext cx="6653267" cy="2143173"/>
          </a:xfrm>
          <a:prstGeom prst="rect">
            <a:avLst/>
          </a:prstGeom>
        </p:spPr>
      </p:pic>
    </p:spTree>
    <p:extLst>
      <p:ext uri="{BB962C8B-B14F-4D97-AF65-F5344CB8AC3E}">
        <p14:creationId xmlns:p14="http://schemas.microsoft.com/office/powerpoint/2010/main" val="119153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A33343-F023-4CB6-BE75-907222FE0F79}"/>
              </a:ext>
            </a:extLst>
          </p:cNvPr>
          <p:cNvSpPr>
            <a:spLocks noGrp="1"/>
          </p:cNvSpPr>
          <p:nvPr>
            <p:ph type="title"/>
          </p:nvPr>
        </p:nvSpPr>
        <p:spPr>
          <a:xfrm>
            <a:off x="1066800" y="642594"/>
            <a:ext cx="10551090" cy="772847"/>
          </a:xfrm>
        </p:spPr>
        <p:txBody>
          <a:bodyPr>
            <a:normAutofit fontScale="90000"/>
          </a:bodyPr>
          <a:lstStyle/>
          <a:p>
            <a:r>
              <a:rPr lang="ru-RU" dirty="0"/>
              <a:t>Задачи теории автоматического управления</a:t>
            </a:r>
          </a:p>
        </p:txBody>
      </p:sp>
      <p:sp>
        <p:nvSpPr>
          <p:cNvPr id="3" name="Объект 2">
            <a:extLst>
              <a:ext uri="{FF2B5EF4-FFF2-40B4-BE49-F238E27FC236}">
                <a16:creationId xmlns:a16="http://schemas.microsoft.com/office/drawing/2014/main" xmlns="" id="{8251CCD0-E727-493C-897A-721CA0E54244}"/>
              </a:ext>
            </a:extLst>
          </p:cNvPr>
          <p:cNvSpPr>
            <a:spLocks noGrp="1"/>
          </p:cNvSpPr>
          <p:nvPr>
            <p:ph idx="1"/>
          </p:nvPr>
        </p:nvSpPr>
        <p:spPr>
          <a:xfrm>
            <a:off x="1066800" y="1728592"/>
            <a:ext cx="10058400" cy="4224152"/>
          </a:xfrm>
        </p:spPr>
        <p:txBody>
          <a:bodyPr>
            <a:normAutofit/>
          </a:bodyPr>
          <a:lstStyle/>
          <a:p>
            <a:r>
              <a:rPr lang="ru-RU" dirty="0"/>
              <a:t>Пусть </a:t>
            </a:r>
            <a:r>
              <a:rPr lang="ru-RU" i="1" dirty="0"/>
              <a:t>Х = (</a:t>
            </a:r>
            <a:r>
              <a:rPr lang="en-US" i="1" dirty="0"/>
              <a:t>x</a:t>
            </a:r>
            <a:r>
              <a:rPr lang="ru-RU" i="1" baseline="-25000" dirty="0"/>
              <a:t>1</a:t>
            </a:r>
            <a:r>
              <a:rPr lang="ru-RU" i="1" dirty="0"/>
              <a:t>, </a:t>
            </a:r>
            <a:r>
              <a:rPr lang="en-US" i="1" dirty="0"/>
              <a:t>x</a:t>
            </a:r>
            <a:r>
              <a:rPr lang="ru-RU" i="1" baseline="-25000" dirty="0"/>
              <a:t>2</a:t>
            </a:r>
            <a:r>
              <a:rPr lang="ru-RU" i="1" dirty="0"/>
              <a:t>…., </a:t>
            </a:r>
            <a:r>
              <a:rPr lang="en-US" i="1" dirty="0"/>
              <a:t>x</a:t>
            </a:r>
            <a:r>
              <a:rPr lang="ru-RU" i="1" baseline="-25000" dirty="0"/>
              <a:t>n</a:t>
            </a:r>
            <a:r>
              <a:rPr lang="ru-RU" i="1" dirty="0"/>
              <a:t>)</a:t>
            </a:r>
            <a:r>
              <a:rPr lang="ru-RU" dirty="0"/>
              <a:t> – совокупность управляемых координат процесса (выходных величин) , </a:t>
            </a:r>
            <a:r>
              <a:rPr lang="en-US" i="1" dirty="0"/>
              <a:t>F</a:t>
            </a:r>
            <a:r>
              <a:rPr lang="ru-RU" i="1" dirty="0"/>
              <a:t> = (</a:t>
            </a:r>
            <a:r>
              <a:rPr lang="en-US" i="1" dirty="0"/>
              <a:t>f</a:t>
            </a:r>
            <a:r>
              <a:rPr lang="ru-RU" i="1" baseline="-25000" dirty="0"/>
              <a:t>1</a:t>
            </a:r>
            <a:r>
              <a:rPr lang="ru-RU" i="1" dirty="0"/>
              <a:t>, </a:t>
            </a:r>
            <a:r>
              <a:rPr lang="en-US" i="1" dirty="0"/>
              <a:t>f</a:t>
            </a:r>
            <a:r>
              <a:rPr lang="ru-RU" i="1" baseline="-25000" dirty="0"/>
              <a:t>2</a:t>
            </a:r>
            <a:r>
              <a:rPr lang="ru-RU" i="1" dirty="0"/>
              <a:t>…., </a:t>
            </a:r>
            <a:r>
              <a:rPr lang="en-US" i="1" dirty="0"/>
              <a:t>f</a:t>
            </a:r>
            <a:r>
              <a:rPr lang="ru-RU" i="1" baseline="-25000" dirty="0"/>
              <a:t>n</a:t>
            </a:r>
            <a:r>
              <a:rPr lang="ru-RU" i="1" dirty="0"/>
              <a:t>)</a:t>
            </a:r>
            <a:r>
              <a:rPr lang="ru-RU" dirty="0"/>
              <a:t> - возмущающие  воздействия, </a:t>
            </a:r>
            <a:r>
              <a:rPr lang="en-US" i="1" dirty="0"/>
              <a:t>Y</a:t>
            </a:r>
            <a:r>
              <a:rPr lang="ru-RU" i="1" dirty="0"/>
              <a:t> = (</a:t>
            </a:r>
            <a:r>
              <a:rPr lang="en-US" i="1" dirty="0"/>
              <a:t>y</a:t>
            </a:r>
            <a:r>
              <a:rPr lang="ru-RU" i="1" baseline="-25000" dirty="0"/>
              <a:t>1</a:t>
            </a:r>
            <a:r>
              <a:rPr lang="ru-RU" i="1" dirty="0"/>
              <a:t>, </a:t>
            </a:r>
            <a:r>
              <a:rPr lang="en-US" i="1" dirty="0"/>
              <a:t>y</a:t>
            </a:r>
            <a:r>
              <a:rPr lang="ru-RU" i="1" baseline="-25000" dirty="0"/>
              <a:t>2</a:t>
            </a:r>
            <a:r>
              <a:rPr lang="ru-RU" i="1" dirty="0"/>
              <a:t>…., </a:t>
            </a:r>
            <a:r>
              <a:rPr lang="en-US" i="1" dirty="0"/>
              <a:t>y</a:t>
            </a:r>
            <a:r>
              <a:rPr lang="ru-RU" i="1" baseline="-25000" dirty="0"/>
              <a:t>n</a:t>
            </a:r>
            <a:r>
              <a:rPr lang="ru-RU" i="1" dirty="0"/>
              <a:t>)</a:t>
            </a:r>
            <a:r>
              <a:rPr lang="ru-RU" dirty="0"/>
              <a:t> - управляющие воздействия.</a:t>
            </a:r>
          </a:p>
          <a:p>
            <a:r>
              <a:rPr lang="ru-RU" dirty="0"/>
              <a:t>Величины </a:t>
            </a:r>
            <a:r>
              <a:rPr lang="ru-RU" i="1" dirty="0"/>
              <a:t>X, </a:t>
            </a:r>
            <a:r>
              <a:rPr lang="en-US" i="1" dirty="0"/>
              <a:t>Y</a:t>
            </a:r>
            <a:r>
              <a:rPr lang="ru-RU" i="1" dirty="0"/>
              <a:t>, </a:t>
            </a:r>
            <a:r>
              <a:rPr lang="en-US" i="1" dirty="0"/>
              <a:t>F</a:t>
            </a:r>
            <a:r>
              <a:rPr lang="ru-RU" dirty="0"/>
              <a:t> в зависимости от природы объекта связаны различными математическими зависимостями. В общем случае</a:t>
            </a:r>
          </a:p>
          <a:p>
            <a:r>
              <a:rPr lang="en-US" i="1" dirty="0"/>
              <a:t>X</a:t>
            </a:r>
            <a:r>
              <a:rPr lang="ru-RU" dirty="0"/>
              <a:t> = </a:t>
            </a:r>
            <a:r>
              <a:rPr lang="en-US" i="1" dirty="0"/>
              <a:t>Fun</a:t>
            </a:r>
            <a:r>
              <a:rPr lang="ru-RU" dirty="0"/>
              <a:t> (</a:t>
            </a:r>
            <a:r>
              <a:rPr lang="en-US" i="1" dirty="0"/>
              <a:t>F</a:t>
            </a:r>
            <a:r>
              <a:rPr lang="ru-RU" dirty="0"/>
              <a:t>, </a:t>
            </a:r>
            <a:r>
              <a:rPr lang="en-US" i="1" dirty="0"/>
              <a:t>Y</a:t>
            </a:r>
            <a:r>
              <a:rPr lang="ru-RU" dirty="0"/>
              <a:t>),	  					(1)</a:t>
            </a:r>
          </a:p>
          <a:p>
            <a:r>
              <a:rPr lang="ru-RU" dirty="0"/>
              <a:t>где </a:t>
            </a:r>
            <a:r>
              <a:rPr lang="en-US" dirty="0"/>
              <a:t>Fun</a:t>
            </a:r>
            <a:r>
              <a:rPr lang="ru-RU" dirty="0"/>
              <a:t>– оператор, определяющий вид зависимости.</a:t>
            </a:r>
          </a:p>
          <a:p>
            <a:r>
              <a:rPr lang="ru-RU" dirty="0"/>
              <a:t>Задача анализа: Заданы </a:t>
            </a:r>
            <a:r>
              <a:rPr lang="en-US" i="1" dirty="0"/>
              <a:t>F</a:t>
            </a:r>
            <a:r>
              <a:rPr lang="ru-RU" dirty="0"/>
              <a:t>, </a:t>
            </a:r>
            <a:r>
              <a:rPr lang="en-US" i="1" dirty="0"/>
              <a:t>Y</a:t>
            </a:r>
            <a:r>
              <a:rPr lang="ru-RU" dirty="0"/>
              <a:t> и </a:t>
            </a:r>
            <a:r>
              <a:rPr lang="en-US" dirty="0"/>
              <a:t>Fun</a:t>
            </a:r>
            <a:r>
              <a:rPr lang="ru-RU" dirty="0"/>
              <a:t> и требуется найти </a:t>
            </a:r>
            <a:r>
              <a:rPr lang="en-US" dirty="0"/>
              <a:t>X</a:t>
            </a:r>
            <a:r>
              <a:rPr lang="ru-RU" dirty="0"/>
              <a:t>. Это обычно пассивная задача, здесь требуется осуществить лишь </a:t>
            </a:r>
            <a:r>
              <a:rPr lang="en-US" dirty="0"/>
              <a:t>X</a:t>
            </a:r>
            <a:r>
              <a:rPr lang="ru-RU" dirty="0"/>
              <a:t> без вмешательства в ход процесса.</a:t>
            </a:r>
          </a:p>
          <a:p>
            <a:r>
              <a:rPr lang="ru-RU" dirty="0"/>
              <a:t>Задача синтеза: Носит активный характер – заданы </a:t>
            </a:r>
            <a:r>
              <a:rPr lang="en-US" i="1" dirty="0"/>
              <a:t>Y</a:t>
            </a:r>
            <a:r>
              <a:rPr lang="ru-RU" dirty="0"/>
              <a:t>, </a:t>
            </a:r>
            <a:r>
              <a:rPr lang="en-US" i="1" dirty="0"/>
              <a:t>F</a:t>
            </a:r>
            <a:r>
              <a:rPr lang="ru-RU" dirty="0"/>
              <a:t> и желаемый вид </a:t>
            </a:r>
            <a:r>
              <a:rPr lang="en-US" i="1" dirty="0"/>
              <a:t>X</a:t>
            </a:r>
            <a:r>
              <a:rPr lang="ru-RU" dirty="0"/>
              <a:t>, требуется найти такой </a:t>
            </a:r>
            <a:r>
              <a:rPr lang="en-US" dirty="0"/>
              <a:t>Fun</a:t>
            </a:r>
            <a:r>
              <a:rPr lang="ru-RU" dirty="0"/>
              <a:t>, чтобы удовлетворить требование к </a:t>
            </a:r>
            <a:r>
              <a:rPr lang="en-US" i="1" dirty="0"/>
              <a:t>X</a:t>
            </a:r>
            <a:r>
              <a:rPr lang="ru-RU" dirty="0"/>
              <a:t>.</a:t>
            </a:r>
          </a:p>
          <a:p>
            <a:r>
              <a:rPr lang="ru-RU" dirty="0"/>
              <a:t>Синтез активного управления: Заданы </a:t>
            </a:r>
            <a:r>
              <a:rPr lang="en-US" i="1" dirty="0"/>
              <a:t>Fun</a:t>
            </a:r>
            <a:r>
              <a:rPr lang="ru-RU" dirty="0"/>
              <a:t> и желаемый вид </a:t>
            </a:r>
            <a:r>
              <a:rPr lang="en-US" i="1" dirty="0"/>
              <a:t>X</a:t>
            </a:r>
            <a:r>
              <a:rPr lang="ru-RU" dirty="0"/>
              <a:t>. Требуется найти такое </a:t>
            </a:r>
            <a:r>
              <a:rPr lang="en-US" i="1" dirty="0"/>
              <a:t>Y</a:t>
            </a:r>
            <a:r>
              <a:rPr lang="ru-RU" dirty="0"/>
              <a:t>, чтобы </a:t>
            </a:r>
            <a:r>
              <a:rPr lang="en-US" i="1" dirty="0"/>
              <a:t>X</a:t>
            </a:r>
            <a:r>
              <a:rPr lang="ru-RU" dirty="0"/>
              <a:t> удовлетворила поставленным требованиям.</a:t>
            </a:r>
          </a:p>
          <a:p>
            <a:endParaRPr lang="ru-RU" dirty="0"/>
          </a:p>
        </p:txBody>
      </p:sp>
    </p:spTree>
    <p:extLst>
      <p:ext uri="{BB962C8B-B14F-4D97-AF65-F5344CB8AC3E}">
        <p14:creationId xmlns:p14="http://schemas.microsoft.com/office/powerpoint/2010/main" val="45691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5D46BE5-F832-4B76-AE28-0E756EF91270}"/>
              </a:ext>
            </a:extLst>
          </p:cNvPr>
          <p:cNvSpPr>
            <a:spLocks noGrp="1"/>
          </p:cNvSpPr>
          <p:nvPr>
            <p:ph type="title"/>
          </p:nvPr>
        </p:nvSpPr>
        <p:spPr/>
        <p:txBody>
          <a:bodyPr>
            <a:normAutofit fontScale="90000"/>
          </a:bodyPr>
          <a:lstStyle/>
          <a:p>
            <a:r>
              <a:rPr lang="ru-RU" dirty="0"/>
              <a:t>Основные задачи </a:t>
            </a:r>
            <a:r>
              <a:rPr lang="ru-RU"/>
              <a:t>автоматического управления:</a:t>
            </a:r>
            <a:endParaRPr lang="ru-RU" dirty="0"/>
          </a:p>
        </p:txBody>
      </p:sp>
      <p:sp>
        <p:nvSpPr>
          <p:cNvPr id="3" name="Объект 2">
            <a:extLst>
              <a:ext uri="{FF2B5EF4-FFF2-40B4-BE49-F238E27FC236}">
                <a16:creationId xmlns:a16="http://schemas.microsoft.com/office/drawing/2014/main" xmlns="" id="{CAC2269C-2E4F-4CC8-B3FC-F573FBA12F5D}"/>
              </a:ext>
            </a:extLst>
          </p:cNvPr>
          <p:cNvSpPr>
            <a:spLocks noGrp="1"/>
          </p:cNvSpPr>
          <p:nvPr>
            <p:ph idx="1"/>
          </p:nvPr>
        </p:nvSpPr>
        <p:spPr>
          <a:xfrm>
            <a:off x="1066800" y="1873250"/>
            <a:ext cx="10058400" cy="4079494"/>
          </a:xfrm>
        </p:spPr>
        <p:txBody>
          <a:bodyPr>
            <a:normAutofit fontScale="92500" lnSpcReduction="10000"/>
          </a:bodyPr>
          <a:lstStyle/>
          <a:p>
            <a:pPr lvl="0"/>
            <a:r>
              <a:rPr lang="ru-RU" dirty="0"/>
              <a:t>Измерение динамических свойств и характеристик различных типов звеньев автоматических систем любой физической природы и конструкции;</a:t>
            </a:r>
          </a:p>
          <a:p>
            <a:pPr lvl="0"/>
            <a:r>
              <a:rPr lang="ru-RU" dirty="0"/>
              <a:t>Формирование функциональных и структурных схем систем автоматического управления и регулирования;</a:t>
            </a:r>
          </a:p>
          <a:p>
            <a:pPr lvl="0"/>
            <a:r>
              <a:rPr lang="ru-RU" dirty="0"/>
              <a:t>Построение динамических характеристик этих систем;</a:t>
            </a:r>
          </a:p>
          <a:p>
            <a:pPr lvl="0"/>
            <a:r>
              <a:rPr lang="ru-RU" dirty="0"/>
              <a:t>Определение ошибок и показателей точности замкнутых систем;</a:t>
            </a:r>
          </a:p>
          <a:p>
            <a:pPr lvl="0"/>
            <a:r>
              <a:rPr lang="ru-RU" dirty="0"/>
              <a:t>Исследование устойчивости замкнутых систем;</a:t>
            </a:r>
          </a:p>
          <a:p>
            <a:pPr lvl="0"/>
            <a:r>
              <a:rPr lang="ru-RU" dirty="0"/>
              <a:t>Оценка качественных показателей процессов управления;</a:t>
            </a:r>
          </a:p>
          <a:p>
            <a:pPr lvl="0"/>
            <a:r>
              <a:rPr lang="ru-RU" dirty="0"/>
              <a:t>Определение чувственности систем к изменению параметров и других факторов;</a:t>
            </a:r>
          </a:p>
          <a:p>
            <a:pPr lvl="0"/>
            <a:r>
              <a:rPr lang="ru-RU" dirty="0"/>
              <a:t>Изучение различных видов корректирующих устройств, вводимых в системы для повышения точности и улучшения динамических качеств.</a:t>
            </a:r>
          </a:p>
          <a:p>
            <a:pPr lvl="0"/>
            <a:r>
              <a:rPr lang="ru-RU" dirty="0"/>
              <a:t>Создание частотных, корневых и других методов синтеза корректирующих устройств и различных методов оптимизации систем по показателям качества</a:t>
            </a:r>
          </a:p>
          <a:p>
            <a:endParaRPr lang="ru-RU" dirty="0"/>
          </a:p>
        </p:txBody>
      </p:sp>
    </p:spTree>
    <p:extLst>
      <p:ext uri="{BB962C8B-B14F-4D97-AF65-F5344CB8AC3E}">
        <p14:creationId xmlns:p14="http://schemas.microsoft.com/office/powerpoint/2010/main" val="426739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A1F0A8B-795C-422F-BB89-F5BCCD9A135A}"/>
              </a:ext>
            </a:extLst>
          </p:cNvPr>
          <p:cNvSpPr>
            <a:spLocks noGrp="1"/>
          </p:cNvSpPr>
          <p:nvPr>
            <p:ph type="title"/>
          </p:nvPr>
        </p:nvSpPr>
        <p:spPr>
          <a:xfrm>
            <a:off x="1066800" y="642594"/>
            <a:ext cx="10058400" cy="756884"/>
          </a:xfrm>
        </p:spPr>
        <p:txBody>
          <a:bodyPr/>
          <a:lstStyle/>
          <a:p>
            <a:r>
              <a:rPr lang="ru-RU" dirty="0"/>
              <a:t>Теория автоматического управления</a:t>
            </a:r>
          </a:p>
        </p:txBody>
      </p:sp>
      <p:sp>
        <p:nvSpPr>
          <p:cNvPr id="3" name="Объект 2">
            <a:extLst>
              <a:ext uri="{FF2B5EF4-FFF2-40B4-BE49-F238E27FC236}">
                <a16:creationId xmlns:a16="http://schemas.microsoft.com/office/drawing/2014/main" xmlns="" id="{5C772ACB-F2FE-4107-99D8-7DBB62C6B284}"/>
              </a:ext>
            </a:extLst>
          </p:cNvPr>
          <p:cNvSpPr>
            <a:spLocks noGrp="1"/>
          </p:cNvSpPr>
          <p:nvPr>
            <p:ph idx="1"/>
          </p:nvPr>
        </p:nvSpPr>
        <p:spPr>
          <a:xfrm>
            <a:off x="1066800" y="1566746"/>
            <a:ext cx="10058400" cy="4385998"/>
          </a:xfrm>
        </p:spPr>
        <p:txBody>
          <a:bodyPr>
            <a:normAutofit lnSpcReduction="10000"/>
          </a:bodyPr>
          <a:lstStyle/>
          <a:p>
            <a:pPr marL="182563" indent="623888" algn="just"/>
            <a:r>
              <a:rPr lang="ru-RU" sz="2400" dirty="0"/>
              <a:t>Теория автоматического управления (ТАУ), - научная дисциплина, предметом изучения которой являются информационные процессы, протекающие в системах управления техническими и технологическими объектами. ТАУ выявляет общие закономерности функционирования, присущие автоматическим системам различной физической природы, и на основе этих закономерностей разрабатывает принципы построения высококачественных систем управления. ТАУ при изучении процессов управления абстрагируется от физических и конструктивных особенностей систем и вместо реальных систем рассматривает их адекватные математические модели. Основными методами исследования в ТАУ являются математическое моделирование, теория обыкновенных дифференциальных уравнений, операционное исчисление и гармонический анализ.</a:t>
            </a:r>
          </a:p>
        </p:txBody>
      </p:sp>
    </p:spTree>
    <p:extLst>
      <p:ext uri="{BB962C8B-B14F-4D97-AF65-F5344CB8AC3E}">
        <p14:creationId xmlns:p14="http://schemas.microsoft.com/office/powerpoint/2010/main" val="240649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C93497-A990-402B-B4C1-43D53B6F6640}"/>
              </a:ext>
            </a:extLst>
          </p:cNvPr>
          <p:cNvSpPr>
            <a:spLocks noGrp="1"/>
          </p:cNvSpPr>
          <p:nvPr>
            <p:ph type="title"/>
          </p:nvPr>
        </p:nvSpPr>
        <p:spPr>
          <a:xfrm>
            <a:off x="1066800" y="618811"/>
            <a:ext cx="10058400" cy="572889"/>
          </a:xfrm>
        </p:spPr>
        <p:txBody>
          <a:bodyPr>
            <a:normAutofit fontScale="90000"/>
          </a:bodyPr>
          <a:lstStyle/>
          <a:p>
            <a:r>
              <a:rPr lang="ru-RU" dirty="0"/>
              <a:t>Первые промышленные регуляторы</a:t>
            </a:r>
          </a:p>
        </p:txBody>
      </p:sp>
      <p:sp>
        <p:nvSpPr>
          <p:cNvPr id="3" name="Объект 2">
            <a:extLst>
              <a:ext uri="{FF2B5EF4-FFF2-40B4-BE49-F238E27FC236}">
                <a16:creationId xmlns:a16="http://schemas.microsoft.com/office/drawing/2014/main" xmlns="" id="{F408A586-8B6C-4618-99F5-4BA429F1E4D4}"/>
              </a:ext>
            </a:extLst>
          </p:cNvPr>
          <p:cNvSpPr>
            <a:spLocks noGrp="1"/>
          </p:cNvSpPr>
          <p:nvPr>
            <p:ph idx="1"/>
          </p:nvPr>
        </p:nvSpPr>
        <p:spPr>
          <a:xfrm>
            <a:off x="1066800" y="1494263"/>
            <a:ext cx="10058400" cy="4458481"/>
          </a:xfrm>
        </p:spPr>
        <p:txBody>
          <a:bodyPr>
            <a:normAutofit lnSpcReduction="10000"/>
          </a:bodyPr>
          <a:lstStyle/>
          <a:p>
            <a:pPr marL="0" indent="0">
              <a:buNone/>
            </a:pPr>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Поплавковый регулятор первой в России паровой машины, построенной изобретателем Иваном Ползуновым на Урале в 1765 г. </a:t>
            </a:r>
          </a:p>
          <a:p>
            <a:r>
              <a:rPr lang="ru-RU" dirty="0"/>
              <a:t>Паровой котел 1, вмурованный в кладку 2 с топкой 3, имел водяную трубу 4 и патрубок 5, отводящий пар. Уровень воды регулировался поплавком 6.</a:t>
            </a:r>
          </a:p>
        </p:txBody>
      </p:sp>
      <p:pic>
        <p:nvPicPr>
          <p:cNvPr id="4" name="Рисунок 3">
            <a:extLst>
              <a:ext uri="{FF2B5EF4-FFF2-40B4-BE49-F238E27FC236}">
                <a16:creationId xmlns:a16="http://schemas.microsoft.com/office/drawing/2014/main" xmlns="" id="{3098743C-5F56-405C-8507-97C973C56F83}"/>
              </a:ext>
            </a:extLst>
          </p:cNvPr>
          <p:cNvPicPr>
            <a:picLocks noChangeAspect="1"/>
          </p:cNvPicPr>
          <p:nvPr/>
        </p:nvPicPr>
        <p:blipFill>
          <a:blip r:embed="rId2"/>
          <a:stretch>
            <a:fillRect/>
          </a:stretch>
        </p:blipFill>
        <p:spPr>
          <a:xfrm>
            <a:off x="4878656" y="1357605"/>
            <a:ext cx="2194452" cy="3242274"/>
          </a:xfrm>
          <a:prstGeom prst="rect">
            <a:avLst/>
          </a:prstGeom>
        </p:spPr>
      </p:pic>
    </p:spTree>
    <p:extLst>
      <p:ext uri="{BB962C8B-B14F-4D97-AF65-F5344CB8AC3E}">
        <p14:creationId xmlns:p14="http://schemas.microsoft.com/office/powerpoint/2010/main" val="387338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78E67D-622A-471E-88DC-4679819E9CD3}"/>
              </a:ext>
            </a:extLst>
          </p:cNvPr>
          <p:cNvSpPr>
            <a:spLocks noGrp="1"/>
          </p:cNvSpPr>
          <p:nvPr>
            <p:ph type="title"/>
          </p:nvPr>
        </p:nvSpPr>
        <p:spPr>
          <a:xfrm>
            <a:off x="1066800" y="642594"/>
            <a:ext cx="10058400" cy="723430"/>
          </a:xfrm>
        </p:spPr>
        <p:txBody>
          <a:bodyPr>
            <a:normAutofit fontScale="90000"/>
          </a:bodyPr>
          <a:lstStyle/>
          <a:p>
            <a:r>
              <a:rPr lang="ru-RU" dirty="0"/>
              <a:t>Первые промышленные регуляторы</a:t>
            </a:r>
          </a:p>
        </p:txBody>
      </p:sp>
      <p:sp>
        <p:nvSpPr>
          <p:cNvPr id="3" name="Объект 2">
            <a:extLst>
              <a:ext uri="{FF2B5EF4-FFF2-40B4-BE49-F238E27FC236}">
                <a16:creationId xmlns:a16="http://schemas.microsoft.com/office/drawing/2014/main" xmlns="" id="{11D75517-97B2-41FB-92BD-71F95ACA1CF3}"/>
              </a:ext>
            </a:extLst>
          </p:cNvPr>
          <p:cNvSpPr>
            <a:spLocks noGrp="1"/>
          </p:cNvSpPr>
          <p:nvPr>
            <p:ph idx="1"/>
          </p:nvPr>
        </p:nvSpPr>
        <p:spPr>
          <a:xfrm>
            <a:off x="1066800" y="1589049"/>
            <a:ext cx="10058400" cy="4739268"/>
          </a:xfrm>
        </p:spPr>
        <p:txBody>
          <a:bodyPr>
            <a:normAutofit lnSpcReduction="10000"/>
          </a:bodyPr>
          <a:lstStyle/>
          <a:p>
            <a:r>
              <a:rPr lang="ru-RU" dirty="0"/>
              <a:t>Однако паровая машина стала вполне работоспособной и популярной только после того, как Уатт ввел в нее в 1788 г. центробежный регулятор скорости, устранивший нестабильную работу машины</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Паровая машина с регулятором Уатта (1 — паровой цилиндр; 2 — золотниковый распределитель; 3 — заслонка подачи пара; 4 — центробежный чувствительный элемент)</a:t>
            </a:r>
          </a:p>
        </p:txBody>
      </p:sp>
      <p:pic>
        <p:nvPicPr>
          <p:cNvPr id="4" name="Рисунок 3">
            <a:extLst>
              <a:ext uri="{FF2B5EF4-FFF2-40B4-BE49-F238E27FC236}">
                <a16:creationId xmlns:a16="http://schemas.microsoft.com/office/drawing/2014/main" xmlns="" id="{C7659635-169C-44EA-938D-83894DCDD773}"/>
              </a:ext>
            </a:extLst>
          </p:cNvPr>
          <p:cNvPicPr>
            <a:picLocks noChangeAspect="1"/>
          </p:cNvPicPr>
          <p:nvPr/>
        </p:nvPicPr>
        <p:blipFill>
          <a:blip r:embed="rId2"/>
          <a:stretch>
            <a:fillRect/>
          </a:stretch>
        </p:blipFill>
        <p:spPr>
          <a:xfrm>
            <a:off x="3389971" y="2241394"/>
            <a:ext cx="4851717" cy="3102203"/>
          </a:xfrm>
          <a:prstGeom prst="rect">
            <a:avLst/>
          </a:prstGeom>
        </p:spPr>
      </p:pic>
    </p:spTree>
    <p:extLst>
      <p:ext uri="{BB962C8B-B14F-4D97-AF65-F5344CB8AC3E}">
        <p14:creationId xmlns:p14="http://schemas.microsoft.com/office/powerpoint/2010/main" val="8379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07D28E-52CE-45E4-9914-D44D042D8B2D}"/>
              </a:ext>
            </a:extLst>
          </p:cNvPr>
          <p:cNvSpPr>
            <a:spLocks noGrp="1"/>
          </p:cNvSpPr>
          <p:nvPr>
            <p:ph type="title"/>
          </p:nvPr>
        </p:nvSpPr>
        <p:spPr>
          <a:xfrm>
            <a:off x="1066800" y="642594"/>
            <a:ext cx="10058400" cy="678826"/>
          </a:xfrm>
        </p:spPr>
        <p:txBody>
          <a:bodyPr>
            <a:normAutofit fontScale="90000"/>
          </a:bodyPr>
          <a:lstStyle/>
          <a:p>
            <a:r>
              <a:rPr lang="ru-RU" dirty="0"/>
              <a:t>Первые промышленные регуляторы</a:t>
            </a:r>
          </a:p>
        </p:txBody>
      </p:sp>
      <p:sp>
        <p:nvSpPr>
          <p:cNvPr id="6" name="Объект 5">
            <a:extLst>
              <a:ext uri="{FF2B5EF4-FFF2-40B4-BE49-F238E27FC236}">
                <a16:creationId xmlns:a16="http://schemas.microsoft.com/office/drawing/2014/main" xmlns="" id="{E291139E-84C7-4379-BC6D-984A1217ABA5}"/>
              </a:ext>
            </a:extLst>
          </p:cNvPr>
          <p:cNvSpPr>
            <a:spLocks noGrp="1"/>
          </p:cNvSpPr>
          <p:nvPr>
            <p:ph idx="1"/>
          </p:nvPr>
        </p:nvSpPr>
        <p:spPr>
          <a:xfrm>
            <a:off x="4008330" y="1284320"/>
            <a:ext cx="7634612" cy="4991219"/>
          </a:xfrm>
        </p:spPr>
        <p:txBody>
          <a:bodyPr>
            <a:noAutofit/>
          </a:bodyPr>
          <a:lstStyle/>
          <a:p>
            <a:pPr algn="just">
              <a:lnSpc>
                <a:spcPct val="120000"/>
              </a:lnSpc>
              <a:spcBef>
                <a:spcPts val="0"/>
              </a:spcBef>
            </a:pPr>
            <a:r>
              <a:rPr lang="ru-RU" sz="1400" dirty="0">
                <a:latin typeface="Times New Roman" panose="02020603050405020304" pitchFamily="18" charset="0"/>
                <a:cs typeface="Times New Roman" panose="02020603050405020304" pitchFamily="18" charset="0"/>
              </a:rPr>
              <a:t>Центробежный чувствительный элемент Уатта (рис.</a:t>
            </a:r>
            <a:r>
              <a:rPr lang="en-US"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приводимый во вращение от вала машины через шкив 1, содержит два массивных шара 2, соединенных с ползуном 3, связанным рычагом 4 с заслонкой паровой машины. Центробежная сила, возникающая при вращении шаров, уравновешивается их весом таким образом, что каждому значению скорости соответствует определенное положение ползуна, а следовательно, и расхода или давления пара в цилиндре. В дальнейшем для улучшения регулировки такой элемент оснащался пружиной, компенсирующей вес шаров.</a:t>
            </a:r>
          </a:p>
          <a:p>
            <a:pPr algn="just">
              <a:lnSpc>
                <a:spcPct val="120000"/>
              </a:lnSpc>
              <a:spcBef>
                <a:spcPts val="0"/>
              </a:spcBef>
            </a:pPr>
            <a:r>
              <a:rPr lang="ru-RU" sz="1400" dirty="0">
                <a:latin typeface="Times New Roman" panose="02020603050405020304" pitchFamily="18" charset="0"/>
                <a:cs typeface="Times New Roman" panose="02020603050405020304" pitchFamily="18" charset="0"/>
              </a:rPr>
              <a:t>При увеличении момента нагрузки скорость машины слегка падает, поскольку для увеличения давления пара заслонка должна быть приоткрыта, что достигается движением ползуна вниз, т. е. опусканием грузов. Возникающая при этом ошибка регулирования скорости была названа неравномерностью регулятора, а все регуляторы такого типа назывались модераторами, т. е. устройствами, которые не устраняют ошибку регулирования, а только ее снижают. Современное название ошибки — статическая ошибка, а регулятора — статический регулятор.</a:t>
            </a:r>
          </a:p>
          <a:p>
            <a:pPr algn="just">
              <a:lnSpc>
                <a:spcPct val="120000"/>
              </a:lnSpc>
              <a:spcBef>
                <a:spcPts val="0"/>
              </a:spcBef>
            </a:pPr>
            <a:r>
              <a:rPr lang="ru-RU" sz="1400" dirty="0">
                <a:latin typeface="Times New Roman" panose="02020603050405020304" pitchFamily="18" charset="0"/>
                <a:cs typeface="Times New Roman" panose="02020603050405020304" pitchFamily="18" charset="0"/>
              </a:rPr>
              <a:t>Второй особенностью регулятора Уатта является прямое механическое действие чувствительного элемента на заслонку. Аналогично регулятор температуры </a:t>
            </a:r>
            <a:r>
              <a:rPr lang="ru-RU" sz="1400" dirty="0" err="1">
                <a:latin typeface="Times New Roman" panose="02020603050405020304" pitchFamily="18" charset="0"/>
                <a:cs typeface="Times New Roman" panose="02020603050405020304" pitchFamily="18" charset="0"/>
              </a:rPr>
              <a:t>Дреббеля</a:t>
            </a:r>
            <a:r>
              <a:rPr lang="ru-RU" sz="1400" dirty="0">
                <a:latin typeface="Times New Roman" panose="02020603050405020304" pitchFamily="18" charset="0"/>
                <a:cs typeface="Times New Roman" panose="02020603050405020304" pitchFamily="18" charset="0"/>
              </a:rPr>
              <a:t>, в котором энергия открывания вентиляции вырабатывалась спиртовым чувствительным элементом. Поэтому все регуляторы такого рода назывались регуляторами прямого действия.</a:t>
            </a:r>
          </a:p>
          <a:p>
            <a:pPr algn="just">
              <a:lnSpc>
                <a:spcPct val="120000"/>
              </a:lnSpc>
              <a:spcBef>
                <a:spcPts val="0"/>
              </a:spcBef>
            </a:pPr>
            <a:r>
              <a:rPr lang="ru-RU" sz="1400" dirty="0">
                <a:latin typeface="Times New Roman" panose="02020603050405020304" pitchFamily="18" charset="0"/>
                <a:cs typeface="Times New Roman" panose="02020603050405020304" pitchFamily="18" charset="0"/>
              </a:rPr>
              <a:t>Помимо коммерческого успеха, регулятор принес его автору и заслуженное признание. В его честь единица мощности в системе SI названа 1 Вт.</a:t>
            </a:r>
          </a:p>
        </p:txBody>
      </p:sp>
      <p:pic>
        <p:nvPicPr>
          <p:cNvPr id="7" name="Рисунок 6">
            <a:extLst>
              <a:ext uri="{FF2B5EF4-FFF2-40B4-BE49-F238E27FC236}">
                <a16:creationId xmlns:a16="http://schemas.microsoft.com/office/drawing/2014/main" xmlns="" id="{9A750F37-CB9A-4B75-819D-2393D1E95F35}"/>
              </a:ext>
            </a:extLst>
          </p:cNvPr>
          <p:cNvPicPr>
            <a:picLocks noChangeAspect="1"/>
          </p:cNvPicPr>
          <p:nvPr/>
        </p:nvPicPr>
        <p:blipFill>
          <a:blip r:embed="rId2"/>
          <a:stretch>
            <a:fillRect/>
          </a:stretch>
        </p:blipFill>
        <p:spPr>
          <a:xfrm>
            <a:off x="969005" y="1550020"/>
            <a:ext cx="2670765" cy="4265341"/>
          </a:xfrm>
          <a:prstGeom prst="rect">
            <a:avLst/>
          </a:prstGeom>
        </p:spPr>
      </p:pic>
    </p:spTree>
    <p:extLst>
      <p:ext uri="{BB962C8B-B14F-4D97-AF65-F5344CB8AC3E}">
        <p14:creationId xmlns:p14="http://schemas.microsoft.com/office/powerpoint/2010/main" val="53208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8DAF85-E1BA-4FA4-B7FE-649FCCF509F7}"/>
              </a:ext>
            </a:extLst>
          </p:cNvPr>
          <p:cNvSpPr>
            <a:spLocks noGrp="1"/>
          </p:cNvSpPr>
          <p:nvPr>
            <p:ph type="title"/>
          </p:nvPr>
        </p:nvSpPr>
        <p:spPr>
          <a:xfrm>
            <a:off x="1066800" y="590550"/>
            <a:ext cx="10058400" cy="909294"/>
          </a:xfrm>
        </p:spPr>
        <p:txBody>
          <a:bodyPr/>
          <a:lstStyle/>
          <a:p>
            <a:r>
              <a:rPr lang="ru-RU" dirty="0"/>
              <a:t>Первые промышленные регуляторы</a:t>
            </a:r>
          </a:p>
        </p:txBody>
      </p:sp>
      <p:sp>
        <p:nvSpPr>
          <p:cNvPr id="6" name="Объект 5">
            <a:extLst>
              <a:ext uri="{FF2B5EF4-FFF2-40B4-BE49-F238E27FC236}">
                <a16:creationId xmlns:a16="http://schemas.microsoft.com/office/drawing/2014/main" xmlns="" id="{8ADB5F91-EE0B-44FF-ACF8-87EC16B0BEB7}"/>
              </a:ext>
            </a:extLst>
          </p:cNvPr>
          <p:cNvSpPr>
            <a:spLocks noGrp="1"/>
          </p:cNvSpPr>
          <p:nvPr>
            <p:ph idx="1"/>
          </p:nvPr>
        </p:nvSpPr>
        <p:spPr>
          <a:xfrm>
            <a:off x="1066800" y="3879850"/>
            <a:ext cx="10058400" cy="2072894"/>
          </a:xfrm>
        </p:spPr>
        <p:txBody>
          <a:bodyPr>
            <a:normAutofit fontScale="92500" lnSpcReduction="10000"/>
          </a:bodyPr>
          <a:lstStyle/>
          <a:p>
            <a:pPr algn="just"/>
            <a:r>
              <a:rPr lang="ru-RU" dirty="0"/>
              <a:t>В XIX в. изобретатели предложили ряд усовершенствованных центробежных регуляторов скорости. Так, английский математик и астроном Джордж Эри (</a:t>
            </a:r>
            <a:r>
              <a:rPr lang="ru-RU" dirty="0" err="1"/>
              <a:t>Georg</a:t>
            </a:r>
            <a:r>
              <a:rPr lang="ru-RU" dirty="0"/>
              <a:t> B. </a:t>
            </a:r>
            <a:r>
              <a:rPr lang="ru-RU" dirty="0" err="1"/>
              <a:t>Airy</a:t>
            </a:r>
            <a:r>
              <a:rPr lang="ru-RU" dirty="0"/>
              <a:t>) построил в 1840 г. телескоп с автоматическим приводом по азимуту и углу места с центробежным фрикционным регулятором, обеспечивающим равномерный поворот со скоростью вращения Земли.</a:t>
            </a:r>
          </a:p>
          <a:p>
            <a:pPr algn="just"/>
            <a:r>
              <a:rPr lang="ru-RU" dirty="0"/>
              <a:t>На рис. показан общий вид этого телескопа, в упрощенном виде принцип действия регулятора привода без редукторов. Труба телескопа 1 поворачивается через блок механических редукторов 2 двигателем в виде барабана с грузом 3, снабженным фрикционным регулятором с расходящимися шарами 4, трущимися о поверхность неподвижной муфты 5 в случае, когда скорость вращения телескопа превышает заданную.</a:t>
            </a:r>
          </a:p>
          <a:p>
            <a:endParaRPr lang="ru-RU" dirty="0"/>
          </a:p>
        </p:txBody>
      </p:sp>
      <p:pic>
        <p:nvPicPr>
          <p:cNvPr id="7" name="Рисунок 6">
            <a:extLst>
              <a:ext uri="{FF2B5EF4-FFF2-40B4-BE49-F238E27FC236}">
                <a16:creationId xmlns:a16="http://schemas.microsoft.com/office/drawing/2014/main" xmlns="" id="{99467815-A0E8-4F4C-B3C7-2F9D4D7D5C6A}"/>
              </a:ext>
            </a:extLst>
          </p:cNvPr>
          <p:cNvPicPr>
            <a:picLocks noChangeAspect="1"/>
          </p:cNvPicPr>
          <p:nvPr/>
        </p:nvPicPr>
        <p:blipFill>
          <a:blip r:embed="rId2"/>
          <a:stretch>
            <a:fillRect/>
          </a:stretch>
        </p:blipFill>
        <p:spPr>
          <a:xfrm>
            <a:off x="3473450" y="1413640"/>
            <a:ext cx="4959350" cy="2233021"/>
          </a:xfrm>
          <a:prstGeom prst="rect">
            <a:avLst/>
          </a:prstGeom>
        </p:spPr>
      </p:pic>
    </p:spTree>
    <p:extLst>
      <p:ext uri="{BB962C8B-B14F-4D97-AF65-F5344CB8AC3E}">
        <p14:creationId xmlns:p14="http://schemas.microsoft.com/office/powerpoint/2010/main" val="89825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5F708C-03B3-4055-8F13-10E39FD0FA2E}"/>
              </a:ext>
            </a:extLst>
          </p:cNvPr>
          <p:cNvSpPr>
            <a:spLocks noGrp="1"/>
          </p:cNvSpPr>
          <p:nvPr>
            <p:ph type="title"/>
          </p:nvPr>
        </p:nvSpPr>
        <p:spPr/>
        <p:txBody>
          <a:bodyPr/>
          <a:lstStyle/>
          <a:p>
            <a:r>
              <a:rPr lang="ru-RU" dirty="0"/>
              <a:t>Немного истории</a:t>
            </a:r>
          </a:p>
        </p:txBody>
      </p:sp>
      <p:sp>
        <p:nvSpPr>
          <p:cNvPr id="3" name="Объект 2">
            <a:extLst>
              <a:ext uri="{FF2B5EF4-FFF2-40B4-BE49-F238E27FC236}">
                <a16:creationId xmlns:a16="http://schemas.microsoft.com/office/drawing/2014/main" xmlns="" id="{89380C6D-FF8F-4769-BE9D-E31BE47FCB97}"/>
              </a:ext>
            </a:extLst>
          </p:cNvPr>
          <p:cNvSpPr>
            <a:spLocks noGrp="1"/>
          </p:cNvSpPr>
          <p:nvPr>
            <p:ph idx="1"/>
          </p:nvPr>
        </p:nvSpPr>
        <p:spPr/>
        <p:txBody>
          <a:bodyPr/>
          <a:lstStyle/>
          <a:p>
            <a:pPr algn="just"/>
            <a:r>
              <a:rPr lang="ru-RU" dirty="0"/>
              <a:t>Эти регуляторы открыли путь потоку изобретений принципов регулирования и регуляторов. Появляются регуляторы с воздействием по производной (братьев Сименсов), по нагрузке (</a:t>
            </a:r>
            <a:r>
              <a:rPr lang="ru-RU" dirty="0" err="1"/>
              <a:t>инж</a:t>
            </a:r>
            <a:r>
              <a:rPr lang="ru-RU" dirty="0"/>
              <a:t>. Ж. </a:t>
            </a:r>
            <a:r>
              <a:rPr lang="ru-RU" dirty="0" err="1"/>
              <a:t>Понселе</a:t>
            </a:r>
            <a:r>
              <a:rPr lang="ru-RU" dirty="0"/>
              <a:t>), сервомоторы с жесткой обратной связью (</a:t>
            </a:r>
            <a:r>
              <a:rPr lang="ru-RU" dirty="0" err="1"/>
              <a:t>инж</a:t>
            </a:r>
            <a:r>
              <a:rPr lang="ru-RU" dirty="0"/>
              <a:t>. Л. Франко), регуляторы с гибкой обратной связью (</a:t>
            </a:r>
            <a:r>
              <a:rPr lang="ru-RU" dirty="0" err="1"/>
              <a:t>изодромные</a:t>
            </a:r>
            <a:r>
              <a:rPr lang="ru-RU" dirty="0"/>
              <a:t>), импульсные регуляторы «на отсечку пара», электрические регуляторы и т. п. Основу теории автоматического управления заложили четыре фундаментальные работы: </a:t>
            </a:r>
          </a:p>
          <a:p>
            <a:pPr algn="just"/>
            <a:r>
              <a:rPr lang="ru-RU" dirty="0"/>
              <a:t>1. Дж. Максвелл «О регуляторах» (механизмах наведения телескопа) (1866г). </a:t>
            </a:r>
          </a:p>
          <a:p>
            <a:pPr algn="just"/>
            <a:r>
              <a:rPr lang="ru-RU" dirty="0"/>
              <a:t>2. И.А Вышнеградский. «Об общей теории регуляторов» (1876 г).  </a:t>
            </a:r>
          </a:p>
          <a:p>
            <a:pPr algn="just"/>
            <a:r>
              <a:rPr lang="ru-RU" dirty="0"/>
              <a:t>3. И.А Вышнеградский. «О регуляторах прямого действия» (1877 г). </a:t>
            </a:r>
          </a:p>
          <a:p>
            <a:pPr algn="just"/>
            <a:r>
              <a:rPr lang="ru-RU" dirty="0"/>
              <a:t>4. </a:t>
            </a:r>
            <a:r>
              <a:rPr lang="ru-RU" dirty="0" err="1"/>
              <a:t>А.М.Ляпунов</a:t>
            </a:r>
            <a:r>
              <a:rPr lang="ru-RU" dirty="0"/>
              <a:t>. «Общая задача об устойчивости движения»(1892 г). Большой вклад в теорию автоматического управления внесли отечественные ученые: Петров Б.А., Попов Е.П., Красовский А.А., Поспелов Г.С., Шаталов А.С., Солодовников В.В., </a:t>
            </a:r>
            <a:r>
              <a:rPr lang="ru-RU" dirty="0" err="1"/>
              <a:t>Кухтенко</a:t>
            </a:r>
            <a:r>
              <a:rPr lang="ru-RU" dirty="0"/>
              <a:t> А.И., </a:t>
            </a:r>
            <a:r>
              <a:rPr lang="ru-RU" dirty="0" err="1"/>
              <a:t>Фельтбаум</a:t>
            </a:r>
            <a:r>
              <a:rPr lang="ru-RU" dirty="0"/>
              <a:t> А.А., </a:t>
            </a:r>
            <a:r>
              <a:rPr lang="ru-RU" dirty="0" err="1"/>
              <a:t>Куневич</a:t>
            </a:r>
            <a:r>
              <a:rPr lang="ru-RU" dirty="0"/>
              <a:t> В.М., Пугачев В.С., </a:t>
            </a:r>
            <a:r>
              <a:rPr lang="ru-RU" dirty="0" err="1"/>
              <a:t>Болтянский</a:t>
            </a:r>
            <a:r>
              <a:rPr lang="ru-RU" dirty="0"/>
              <a:t> В.Г. и многие другие.</a:t>
            </a:r>
          </a:p>
          <a:p>
            <a:endParaRPr lang="ru-RU" dirty="0"/>
          </a:p>
        </p:txBody>
      </p:sp>
    </p:spTree>
    <p:extLst>
      <p:ext uri="{BB962C8B-B14F-4D97-AF65-F5344CB8AC3E}">
        <p14:creationId xmlns:p14="http://schemas.microsoft.com/office/powerpoint/2010/main" val="230100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B6AF01-5A6C-4A66-8D2A-8059AD18629B}"/>
              </a:ext>
            </a:extLst>
          </p:cNvPr>
          <p:cNvSpPr>
            <a:spLocks noGrp="1"/>
          </p:cNvSpPr>
          <p:nvPr>
            <p:ph type="title"/>
          </p:nvPr>
        </p:nvSpPr>
        <p:spPr>
          <a:xfrm>
            <a:off x="1066800" y="642594"/>
            <a:ext cx="10058400" cy="623032"/>
          </a:xfrm>
        </p:spPr>
        <p:txBody>
          <a:bodyPr>
            <a:normAutofit fontScale="90000"/>
          </a:bodyPr>
          <a:lstStyle/>
          <a:p>
            <a:r>
              <a:rPr lang="ru-RU" dirty="0"/>
              <a:t>Выводы по истории</a:t>
            </a:r>
          </a:p>
        </p:txBody>
      </p:sp>
      <p:sp>
        <p:nvSpPr>
          <p:cNvPr id="3" name="Объект 2">
            <a:extLst>
              <a:ext uri="{FF2B5EF4-FFF2-40B4-BE49-F238E27FC236}">
                <a16:creationId xmlns:a16="http://schemas.microsoft.com/office/drawing/2014/main" xmlns="" id="{97F68B0A-F1EA-48CB-85E8-9E3044C48215}"/>
              </a:ext>
            </a:extLst>
          </p:cNvPr>
          <p:cNvSpPr>
            <a:spLocks noGrp="1"/>
          </p:cNvSpPr>
          <p:nvPr>
            <p:ph idx="1"/>
          </p:nvPr>
        </p:nvSpPr>
        <p:spPr>
          <a:xfrm>
            <a:off x="1066800" y="1404906"/>
            <a:ext cx="10058400" cy="4547838"/>
          </a:xfrm>
        </p:spPr>
        <p:txBody>
          <a:bodyPr>
            <a:normAutofit fontScale="77500" lnSpcReduction="20000"/>
          </a:bodyPr>
          <a:lstStyle/>
          <a:p>
            <a:r>
              <a:rPr lang="ru-RU" dirty="0"/>
              <a:t>Таким образом, новый этап развития систем автоматики, начавшийся с изобретения и внедрения паровой машины, отличался следующими основными особенностями:</a:t>
            </a:r>
          </a:p>
          <a:p>
            <a:r>
              <a:rPr lang="ru-RU" dirty="0"/>
              <a:t>Паровая машина потребовала ряда автоматических устройств, таких как клапан давления, регулятор уровня, золотниковый парораспределитель и регулятор скорости вращения, что поставило перед изобретателями первые серьезные задачи </a:t>
            </a:r>
            <a:r>
              <a:rPr lang="ru-RU" i="1" dirty="0"/>
              <a:t>автоматического</a:t>
            </a:r>
            <a:r>
              <a:rPr lang="ru-RU" dirty="0"/>
              <a:t> управления.</a:t>
            </a:r>
          </a:p>
          <a:p>
            <a:r>
              <a:rPr lang="ru-RU" dirty="0"/>
              <a:t>Наибольшее распространение получили центробежные регуляторы скорости </a:t>
            </a:r>
            <a:r>
              <a:rPr lang="ru-RU" i="1" dirty="0"/>
              <a:t>прямого действия</a:t>
            </a:r>
            <a:r>
              <a:rPr lang="ru-RU" dirty="0"/>
              <a:t>, в которых чувствительный элемент обладал непосредственным воздействием на заслонку (регулятор Уатта) либо создавал переменный нагрузочный момент трения (регулятор Эри).</a:t>
            </a:r>
          </a:p>
          <a:p>
            <a:r>
              <a:rPr lang="ru-RU" dirty="0"/>
              <a:t>Эти регуляторы имели </a:t>
            </a:r>
            <a:r>
              <a:rPr lang="ru-RU" i="1" dirty="0"/>
              <a:t>пропорциональный (П)</a:t>
            </a:r>
            <a:r>
              <a:rPr lang="ru-RU" dirty="0"/>
              <a:t> закон регулирования, вызывающий статическую ошибку, устраняемую в регуляторе </a:t>
            </a:r>
            <a:r>
              <a:rPr lang="ru-RU" dirty="0" err="1"/>
              <a:t>Дженкина</a:t>
            </a:r>
            <a:r>
              <a:rPr lang="ru-RU" dirty="0"/>
              <a:t> механическим интегратором, обеспечивающим </a:t>
            </a:r>
            <a:r>
              <a:rPr lang="ru-RU" i="1" dirty="0"/>
              <a:t>пропорционально-интегральный (ПИ)</a:t>
            </a:r>
            <a:r>
              <a:rPr lang="ru-RU" dirty="0"/>
              <a:t> закон регулирования.</a:t>
            </a:r>
          </a:p>
          <a:p>
            <a:r>
              <a:rPr lang="ru-RU" dirty="0"/>
              <a:t>До середины XIX в. были предложены и другие законы регулирования: по возмущению (принцип </a:t>
            </a:r>
            <a:r>
              <a:rPr lang="ru-RU" dirty="0" err="1"/>
              <a:t>Понселе</a:t>
            </a:r>
            <a:r>
              <a:rPr lang="ru-RU" dirty="0"/>
              <a:t>) и по производной от ошибки (регулятор Сименсов).</a:t>
            </a:r>
          </a:p>
          <a:p>
            <a:r>
              <a:rPr lang="ru-RU" dirty="0"/>
              <a:t>В регуляторах </a:t>
            </a:r>
            <a:r>
              <a:rPr lang="ru-RU" i="1" dirty="0"/>
              <a:t>непрямого действия</a:t>
            </a:r>
            <a:r>
              <a:rPr lang="ru-RU" b="1" dirty="0"/>
              <a:t>, </a:t>
            </a:r>
            <a:r>
              <a:rPr lang="ru-RU" dirty="0"/>
              <a:t>первый из которых был создан </a:t>
            </a:r>
            <a:r>
              <a:rPr lang="ru-RU" dirty="0" err="1"/>
              <a:t>Фарко</a:t>
            </a:r>
            <a:r>
              <a:rPr lang="ru-RU" dirty="0"/>
              <a:t>, чувствительный элемент управлял дополнительным сервомотором заслонки, что не только повышало мощность регулятора, но и обеспечивало астатизм регулирования скорости.</a:t>
            </a:r>
          </a:p>
          <a:p>
            <a:r>
              <a:rPr lang="ru-RU" dirty="0"/>
              <a:t>Появились регуляторы и других машин, например фрикционный регулятор вращения телескопа Эри, электромеханический регулятор дуговой лампы </a:t>
            </a:r>
            <a:r>
              <a:rPr lang="ru-RU" dirty="0" err="1"/>
              <a:t>Чиколева</a:t>
            </a:r>
            <a:r>
              <a:rPr lang="ru-RU" dirty="0"/>
              <a:t> и др.</a:t>
            </a:r>
          </a:p>
          <a:p>
            <a:r>
              <a:rPr lang="ru-RU" dirty="0"/>
              <a:t>Ко второй половине XIX в. было известно уже большое число различных достаточно сложных конструкций регуляторов, заложивших основы создания замкнутых систем автоматического управления в современном понимании этого термина. Однако отсутствовали не только методики расчета, выбора параметров и настройки, но и теоретическое понимание происходящих в них процессов регулирования.</a:t>
            </a:r>
          </a:p>
          <a:p>
            <a:endParaRPr lang="ru-RU" dirty="0"/>
          </a:p>
        </p:txBody>
      </p:sp>
    </p:spTree>
    <p:extLst>
      <p:ext uri="{BB962C8B-B14F-4D97-AF65-F5344CB8AC3E}">
        <p14:creationId xmlns:p14="http://schemas.microsoft.com/office/powerpoint/2010/main" val="122454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0453CA-35DD-497B-9E33-146581CA2D89}"/>
              </a:ext>
            </a:extLst>
          </p:cNvPr>
          <p:cNvSpPr>
            <a:spLocks noGrp="1"/>
          </p:cNvSpPr>
          <p:nvPr>
            <p:ph type="title"/>
          </p:nvPr>
        </p:nvSpPr>
        <p:spPr>
          <a:xfrm>
            <a:off x="1066800" y="642594"/>
            <a:ext cx="10058400" cy="885123"/>
          </a:xfrm>
        </p:spPr>
        <p:txBody>
          <a:bodyPr/>
          <a:lstStyle/>
          <a:p>
            <a:r>
              <a:rPr lang="ru-RU" dirty="0"/>
              <a:t>Основные понятия</a:t>
            </a:r>
          </a:p>
        </p:txBody>
      </p:sp>
      <p:sp>
        <p:nvSpPr>
          <p:cNvPr id="3" name="Объект 2">
            <a:extLst>
              <a:ext uri="{FF2B5EF4-FFF2-40B4-BE49-F238E27FC236}">
                <a16:creationId xmlns:a16="http://schemas.microsoft.com/office/drawing/2014/main" xmlns="" id="{69EC1C7E-378A-4124-B243-CF50684EC421}"/>
              </a:ext>
            </a:extLst>
          </p:cNvPr>
          <p:cNvSpPr>
            <a:spLocks noGrp="1"/>
          </p:cNvSpPr>
          <p:nvPr>
            <p:ph idx="1"/>
          </p:nvPr>
        </p:nvSpPr>
        <p:spPr>
          <a:xfrm>
            <a:off x="1066800" y="1527717"/>
            <a:ext cx="10058400" cy="4425027"/>
          </a:xfrm>
        </p:spPr>
        <p:txBody>
          <a:bodyPr/>
          <a:lstStyle/>
          <a:p>
            <a:r>
              <a:rPr lang="ru-RU" dirty="0"/>
              <a:t>Управление – это совокупность действий, осуществляемых на основе определения информации и направляемых на поддержание или улучшение функционирования объекта в соответствии с имеющейся программой (алгоритмом) или целью управления.</a:t>
            </a:r>
          </a:p>
          <a:p>
            <a:r>
              <a:rPr lang="ru-RU" dirty="0"/>
              <a:t>Автоматическое управление – это управление, осуществляемое без участия человека.</a:t>
            </a:r>
          </a:p>
          <a:p>
            <a:r>
              <a:rPr lang="ru-RU" dirty="0"/>
              <a:t>Регулирование – частный вид управления, когда задачей является обеспечение изменения какого-либо параметра системы по определенно заданному закону. Автоматическое регулирование осуществляется приложением управляющего воздействия к регулирующему органу объекта управления. Для осуществления автоматического регулирования в систему вводится регулятор, вырабатывающий совместно с управляющим устройством (УУ) управляющее воздействие. Объект управления, автоматический регулятор и управляющее устройство вместе образуют систему автоматического регулирования (САР).</a:t>
            </a:r>
          </a:p>
          <a:p>
            <a:r>
              <a:rPr lang="ru-RU" dirty="0"/>
              <a:t>Объект управления – совокупность технических средств – машин, орудий труда, средств механизации, выполняющие данный процесс.</a:t>
            </a:r>
          </a:p>
          <a:p>
            <a:endParaRPr lang="ru-RU" dirty="0"/>
          </a:p>
          <a:p>
            <a:endParaRPr lang="ru-RU" dirty="0"/>
          </a:p>
        </p:txBody>
      </p:sp>
    </p:spTree>
    <p:extLst>
      <p:ext uri="{BB962C8B-B14F-4D97-AF65-F5344CB8AC3E}">
        <p14:creationId xmlns:p14="http://schemas.microsoft.com/office/powerpoint/2010/main" val="546839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E"/>
      </a:dk2>
      <a:lt2>
        <a:srgbClr val="E8E6E2"/>
      </a:lt2>
      <a:accent1>
        <a:srgbClr val="94A4C5"/>
      </a:accent1>
      <a:accent2>
        <a:srgbClr val="847FBA"/>
      </a:accent2>
      <a:accent3>
        <a:srgbClr val="AF96C6"/>
      </a:accent3>
      <a:accent4>
        <a:srgbClr val="B67FBA"/>
      </a:accent4>
      <a:accent5>
        <a:srgbClr val="C593B4"/>
      </a:accent5>
      <a:accent6>
        <a:srgbClr val="BA7F8D"/>
      </a:accent6>
      <a:hlink>
        <a:srgbClr val="938059"/>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516</TotalTime>
  <Words>1201</Words>
  <Application>Microsoft Office PowerPoint</Application>
  <PresentationFormat>Широкоэкранный</PresentationFormat>
  <Paragraphs>94</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Garamond</vt:lpstr>
      <vt:lpstr>Times New Roman</vt:lpstr>
      <vt:lpstr>SavonVTI</vt:lpstr>
      <vt:lpstr>Лекция 1. Основные понятия теории автоматического управления.  </vt:lpstr>
      <vt:lpstr>Теория автоматического управления</vt:lpstr>
      <vt:lpstr>Первые промышленные регуляторы</vt:lpstr>
      <vt:lpstr>Первые промышленные регуляторы</vt:lpstr>
      <vt:lpstr>Первые промышленные регуляторы</vt:lpstr>
      <vt:lpstr>Первые промышленные регуляторы</vt:lpstr>
      <vt:lpstr>Немного истории</vt:lpstr>
      <vt:lpstr>Выводы по истории</vt:lpstr>
      <vt:lpstr>Основные понятия</vt:lpstr>
      <vt:lpstr>Управление осуществляется</vt:lpstr>
      <vt:lpstr>Объект управления и воздействия</vt:lpstr>
      <vt:lpstr>Задачи теории автоматического управления</vt:lpstr>
      <vt:lpstr>Основные задачи автоматического управления: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понятия теории автоматического управления</dc:title>
  <dc:creator>Ольга Ермилина</dc:creator>
  <cp:lastModifiedBy>Виктор</cp:lastModifiedBy>
  <cp:revision>18</cp:revision>
  <dcterms:created xsi:type="dcterms:W3CDTF">2019-10-16T10:16:54Z</dcterms:created>
  <dcterms:modified xsi:type="dcterms:W3CDTF">2021-11-26T06:24:47Z</dcterms:modified>
</cp:coreProperties>
</file>