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3" r:id="rId3"/>
    <p:sldId id="257" r:id="rId4"/>
    <p:sldId id="284" r:id="rId5"/>
    <p:sldId id="258" r:id="rId6"/>
    <p:sldId id="273" r:id="rId7"/>
    <p:sldId id="282" r:id="rId8"/>
    <p:sldId id="274" r:id="rId9"/>
    <p:sldId id="279" r:id="rId10"/>
    <p:sldId id="280" r:id="rId11"/>
    <p:sldId id="281" r:id="rId12"/>
    <p:sldId id="277" r:id="rId13"/>
    <p:sldId id="276" r:id="rId14"/>
    <p:sldId id="287" r:id="rId15"/>
    <p:sldId id="288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AFB2-6474-47D3-B87E-6202C196911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DA1A-21BA-4528-89C8-E36769447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AFB2-6474-47D3-B87E-6202C196911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DA1A-21BA-4528-89C8-E36769447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AFB2-6474-47D3-B87E-6202C196911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DA1A-21BA-4528-89C8-E36769447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AFB2-6474-47D3-B87E-6202C196911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DA1A-21BA-4528-89C8-E36769447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AFB2-6474-47D3-B87E-6202C196911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DA1A-21BA-4528-89C8-E36769447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AFB2-6474-47D3-B87E-6202C196911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DA1A-21BA-4528-89C8-E36769447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AFB2-6474-47D3-B87E-6202C196911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DA1A-21BA-4528-89C8-E36769447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AFB2-6474-47D3-B87E-6202C196911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DA1A-21BA-4528-89C8-E36769447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AFB2-6474-47D3-B87E-6202C196911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DA1A-21BA-4528-89C8-E36769447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AFB2-6474-47D3-B87E-6202C196911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DA1A-21BA-4528-89C8-E36769447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AFB2-6474-47D3-B87E-6202C196911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DA1A-21BA-4528-89C8-E36769447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3AFB2-6474-47D3-B87E-6202C196911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CDA1A-21BA-4528-89C8-E36769447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76927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Тема 1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ОСНОВНЫЕ ПОНЯТИЯ САУ, КЛАССИФИКАЦИЯ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 ПРИНЦИПЫ ПОСТРОЕНИЯ САУ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2297427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Лекция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Задачи САУ. Основные понятия и определения теории автоматического управления. Принципы автоматического управления. Разомкнутые и замкнутые САУ. Линейные законы управления. Классификация САУ. Примеры САУ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21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 smtClean="0"/>
              <a:t>3. </a:t>
            </a:r>
            <a:r>
              <a:rPr lang="ru-RU" b="1" i="1" dirty="0" smtClean="0"/>
              <a:t>В зависимости от ошибки</a:t>
            </a:r>
            <a:r>
              <a:rPr lang="ru-RU" i="1" dirty="0" smtClean="0"/>
              <a:t> </a:t>
            </a:r>
            <a:r>
              <a:rPr lang="ru-RU" dirty="0" smtClean="0"/>
              <a:t>в установившемся режиме при постоянном внешнем воздействии (управляющем или возмущающем) системы автоматического управления принято подразделять на статические и астатические.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7460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 smtClean="0"/>
              <a:t>Система автоматического управления называется </a:t>
            </a:r>
            <a:r>
              <a:rPr lang="ru-RU" b="1" i="1" dirty="0" smtClean="0"/>
              <a:t>статической</a:t>
            </a:r>
            <a:r>
              <a:rPr lang="ru-RU" i="1" dirty="0" smtClean="0"/>
              <a:t> </a:t>
            </a:r>
            <a:r>
              <a:rPr lang="ru-RU" dirty="0" smtClean="0"/>
              <a:t>по отношению к управляющему воздействию, если при постоянном внешнем воздействии, стремящемся с течением времени к некоторому установившемуся значению, ошибка также стремится к постоянному значению, зависящему от величины управляющего воздействия.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53193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 smtClean="0"/>
              <a:t>Система автоматического управления именуется </a:t>
            </a:r>
            <a:r>
              <a:rPr lang="ru-RU" b="1" i="1" dirty="0" smtClean="0"/>
              <a:t>астатической</a:t>
            </a:r>
            <a:r>
              <a:rPr lang="ru-RU" i="1" dirty="0" smtClean="0"/>
              <a:t> </a:t>
            </a:r>
            <a:r>
              <a:rPr lang="ru-RU" dirty="0" smtClean="0"/>
              <a:t>по отношению к управляющему воздействию, если при воздействии, стремящемся к установившемуся значению, ошибка стремится к нулю независимо от величины воздействия. </a:t>
            </a:r>
          </a:p>
          <a:p>
            <a:pPr indent="450850"/>
            <a:r>
              <a:rPr lang="ru-RU" dirty="0" smtClean="0"/>
              <a:t>На основании этого можно сделать заключение о том, что по точности астатические системы лучше статических и поэтому последние годы находят более широкое применение.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5005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 smtClean="0"/>
              <a:t>4. </a:t>
            </a:r>
            <a:r>
              <a:rPr lang="ru-RU" b="1" i="1" dirty="0" smtClean="0"/>
              <a:t>В зависимости от характера сигналов на входе и выходе элементов автоматического устройства</a:t>
            </a:r>
            <a:r>
              <a:rPr lang="ru-RU" i="1" dirty="0" smtClean="0"/>
              <a:t>:</a:t>
            </a:r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5357826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31825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– САУ непрерывного управления (сигналы на входе и выходе всех элементов представляют собой непрерывные функции времени);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САУ дискретного управления (импульсные, релейные).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 smtClean="0"/>
              <a:t>5</a:t>
            </a:r>
            <a:r>
              <a:rPr lang="ru-RU" i="1" dirty="0" smtClean="0"/>
              <a:t>. </a:t>
            </a:r>
            <a:r>
              <a:rPr lang="ru-RU" b="1" i="1" dirty="0" smtClean="0"/>
              <a:t>По виду дифференциальных уравнений, описывающих процессы управления: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834105"/>
            <a:ext cx="77702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– линейные САУ (процессы описываются линейными уравнениями);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нелинейные САУ (процессы описываются нелинейными уравнениями.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78592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 smtClean="0"/>
              <a:t>6</a:t>
            </a:r>
            <a:r>
              <a:rPr lang="ru-RU" i="1" dirty="0" smtClean="0"/>
              <a:t>. </a:t>
            </a:r>
            <a:r>
              <a:rPr lang="ru-RU" b="1" i="1" dirty="0" smtClean="0"/>
              <a:t>По числу управляемых величин:</a:t>
            </a:r>
            <a:endParaRPr lang="ru-RU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2334303"/>
            <a:ext cx="74628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– САУ одноканальные (с одной управляемой величиной);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САУ многоканальные (с несколькими управляемыми величинами).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2861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 smtClean="0"/>
              <a:t>7</a:t>
            </a:r>
            <a:r>
              <a:rPr lang="ru-RU" i="1" dirty="0" smtClean="0"/>
              <a:t>. </a:t>
            </a:r>
            <a:r>
              <a:rPr lang="ru-RU" b="1" i="1" dirty="0" smtClean="0"/>
              <a:t>По виду используемой энергии:</a:t>
            </a:r>
            <a:endParaRPr lang="ru-RU" dirty="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3786190"/>
            <a:ext cx="9144000" cy="212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– электрические;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– гидравлические;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– пневматические;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– электрогидравлические;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электропневматические.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00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 smtClean="0"/>
              <a:t>На рис. 5 приведена принципиальная схема компенсационного стабилизатора напряжения.</a:t>
            </a:r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5715016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5. Принципиальная схема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компенсационного стабилизатора напряжения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54125" y="43934"/>
            <a:ext cx="203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Примеры САУ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 descr="Стабилизатор напряже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6701439" cy="41764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3648" y="2780928"/>
            <a:ext cx="501776" cy="358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08304" y="2636912"/>
            <a:ext cx="576064" cy="358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23928" y="1556792"/>
            <a:ext cx="64807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139952" y="3429000"/>
            <a:ext cx="64807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95936" y="4437112"/>
            <a:ext cx="1080120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   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ru-RU" baseline="-25000" dirty="0" err="1" smtClean="0">
                <a:solidFill>
                  <a:srgbClr val="FF0000"/>
                </a:solidFill>
              </a:rPr>
              <a:t>ст</a:t>
            </a:r>
            <a:endParaRPr lang="ru-RU" baseline="-250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52320" y="3933056"/>
            <a:ext cx="1440160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U</a:t>
            </a:r>
            <a:r>
              <a:rPr lang="ru-RU" sz="1600" baseline="-25000" dirty="0" err="1" smtClean="0">
                <a:solidFill>
                  <a:srgbClr val="FF0000"/>
                </a:solidFill>
              </a:rPr>
              <a:t>вых</a:t>
            </a:r>
            <a:r>
              <a:rPr lang="ru-RU" sz="1600" baseline="-250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R</a:t>
            </a:r>
            <a:r>
              <a:rPr lang="ru-RU" sz="1600" baseline="-25000" dirty="0" smtClean="0">
                <a:solidFill>
                  <a:srgbClr val="FF0000"/>
                </a:solidFill>
              </a:rPr>
              <a:t>3</a:t>
            </a:r>
            <a:r>
              <a:rPr lang="ru-RU" sz="1600" dirty="0" smtClean="0">
                <a:solidFill>
                  <a:srgbClr val="FF0000"/>
                </a:solidFill>
              </a:rPr>
              <a:t>/(</a:t>
            </a:r>
            <a:r>
              <a:rPr lang="en-US" sz="1600" dirty="0" smtClean="0">
                <a:solidFill>
                  <a:srgbClr val="FF0000"/>
                </a:solidFill>
              </a:rPr>
              <a:t>R</a:t>
            </a:r>
            <a:r>
              <a:rPr lang="en-US" sz="1600" baseline="-25000" dirty="0" smtClean="0">
                <a:solidFill>
                  <a:srgbClr val="FF0000"/>
                </a:solidFill>
              </a:rPr>
              <a:t>3</a:t>
            </a:r>
            <a:r>
              <a:rPr lang="en-US" sz="1600" dirty="0" smtClean="0">
                <a:solidFill>
                  <a:srgbClr val="FF0000"/>
                </a:solidFill>
              </a:rPr>
              <a:t>+R</a:t>
            </a:r>
            <a:r>
              <a:rPr lang="en-US" sz="1600" baseline="-25000" dirty="0" smtClean="0">
                <a:solidFill>
                  <a:srgbClr val="FF0000"/>
                </a:solidFill>
              </a:rPr>
              <a:t>4</a:t>
            </a:r>
            <a:r>
              <a:rPr lang="ru-RU" sz="1600" dirty="0" smtClean="0">
                <a:solidFill>
                  <a:srgbClr val="FF0000"/>
                </a:solidFill>
              </a:rPr>
              <a:t>)</a:t>
            </a:r>
            <a:endParaRPr lang="ru-RU" sz="1600" baseline="-25000" dirty="0">
              <a:solidFill>
                <a:srgbClr val="FF0000"/>
              </a:solidFill>
            </a:endParaRPr>
          </a:p>
        </p:txBody>
      </p:sp>
      <p:cxnSp>
        <p:nvCxnSpPr>
          <p:cNvPr id="17" name="Прямая соединительная линия 16"/>
          <p:cNvCxnSpPr>
            <a:stCxn id="15" idx="1"/>
          </p:cNvCxnSpPr>
          <p:nvPr/>
        </p:nvCxnSpPr>
        <p:spPr>
          <a:xfrm flipH="1" flipV="1">
            <a:off x="6444208" y="3789040"/>
            <a:ext cx="1008112" cy="4680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817" grpId="0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54125" y="43934"/>
            <a:ext cx="203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Примеры САУ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 smtClean="0"/>
              <a:t>На рис. 6 приведена принципиальная схема стабилизации частоты вращения вала двигателя постоянного тока, реализующая принцип управления по отклонению.</a:t>
            </a:r>
            <a:endParaRPr lang="ru-RU" dirty="0"/>
          </a:p>
        </p:txBody>
      </p:sp>
      <p:pic>
        <p:nvPicPr>
          <p:cNvPr id="51202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878" y="1714488"/>
            <a:ext cx="705540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571501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 6. Принципиальная схема стабилизации частоты вращения вала двигателя, реализующая принцип управления по отклонению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060848"/>
            <a:ext cx="1368152" cy="216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2636912"/>
            <a:ext cx="720080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1628800"/>
            <a:ext cx="86409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2852936"/>
            <a:ext cx="504056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357158" y="2928955"/>
            <a:ext cx="8518938" cy="3000375"/>
            <a:chOff x="357158" y="3429000"/>
            <a:chExt cx="8518938" cy="3000375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357158" y="3429000"/>
              <a:ext cx="8458200" cy="3000375"/>
              <a:chOff x="1860" y="2597"/>
              <a:chExt cx="13320" cy="4725"/>
            </a:xfrm>
          </p:grpSpPr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12948" y="2833"/>
                <a:ext cx="540" cy="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q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860" y="2597"/>
                <a:ext cx="13320" cy="4725"/>
                <a:chOff x="1860" y="2459"/>
                <a:chExt cx="13320" cy="4725"/>
              </a:xfrm>
            </p:grpSpPr>
            <p:sp>
              <p:nvSpPr>
                <p:cNvPr id="12" name="Oval 7"/>
                <p:cNvSpPr>
                  <a:spLocks noChangeArrowheads="1"/>
                </p:cNvSpPr>
                <p:nvPr/>
              </p:nvSpPr>
              <p:spPr bwMode="auto">
                <a:xfrm flipV="1">
                  <a:off x="10335" y="3060"/>
                  <a:ext cx="1080" cy="105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cene3d>
                  <a:camera prst="orthographicFront">
                    <a:rot lat="10800000" lon="0" rev="0"/>
                  </a:camera>
                  <a:lightRig rig="threePt" dir="t"/>
                </a:scene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М</a:t>
                  </a:r>
                  <a:endParaRPr kumimoji="0" lang="ru-RU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1860" y="2459"/>
                  <a:ext cx="13320" cy="4725"/>
                  <a:chOff x="1890" y="2504"/>
                  <a:chExt cx="13320" cy="4725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890" y="2504"/>
                    <a:ext cx="13320" cy="4725"/>
                    <a:chOff x="1890" y="2504"/>
                    <a:chExt cx="13320" cy="4725"/>
                  </a:xfrm>
                </p:grpSpPr>
                <p:grpSp>
                  <p:nvGrpSpPr>
                    <p:cNvPr id="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90" y="2504"/>
                      <a:ext cx="13320" cy="4725"/>
                      <a:chOff x="1890" y="2519"/>
                      <a:chExt cx="13320" cy="4725"/>
                    </a:xfrm>
                  </p:grpSpPr>
                  <p:grpSp>
                    <p:nvGrpSpPr>
                      <p:cNvPr id="11" name="Group 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90" y="2519"/>
                        <a:ext cx="13320" cy="4725"/>
                        <a:chOff x="1875" y="2474"/>
                        <a:chExt cx="13320" cy="4725"/>
                      </a:xfrm>
                    </p:grpSpPr>
                    <p:sp>
                      <p:nvSpPr>
                        <p:cNvPr id="21" name="Text Box 1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26" y="2669"/>
                          <a:ext cx="720" cy="5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1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U</a:t>
                          </a:r>
                          <a:r>
                            <a:rPr kumimoji="0" lang="ru-RU" sz="11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РТ</a:t>
                          </a:r>
                          <a:endParaRPr kumimoji="0" lang="ru-RU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2" name="Text Box 1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817" y="2651"/>
                          <a:ext cx="720" cy="5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1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U</a:t>
                          </a:r>
                          <a:r>
                            <a:rPr kumimoji="0" lang="ru-RU" sz="11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РС</a:t>
                          </a:r>
                          <a:endParaRPr kumimoji="0" lang="ru-RU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3" name="Text Box 1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20" y="2669"/>
                          <a:ext cx="900" cy="5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11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Δ</a:t>
                          </a:r>
                          <a:r>
                            <a:rPr kumimoji="0" lang="en-US" sz="11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U</a:t>
                          </a:r>
                          <a:r>
                            <a:rPr kumimoji="0" lang="en-US" sz="11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Ω</a:t>
                          </a:r>
                          <a:endParaRPr kumimoji="0" lang="ru-RU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4" name="Text Box 1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43" y="2643"/>
                          <a:ext cx="900" cy="52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11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Δ</a:t>
                          </a:r>
                          <a:r>
                            <a:rPr kumimoji="0" lang="en-US" sz="11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U</a:t>
                          </a:r>
                          <a:r>
                            <a:rPr kumimoji="0" lang="ru-RU" sz="11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КТ</a:t>
                          </a:r>
                          <a:endPara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5" name="Text Box 1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5" y="2669"/>
                          <a:ext cx="900" cy="5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1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U</a:t>
                          </a:r>
                          <a:r>
                            <a:rPr kumimoji="0" lang="ru-RU" sz="11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З</a:t>
                          </a:r>
                          <a:endParaRPr kumimoji="0" lang="ru-RU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13" name="Group 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75" y="2474"/>
                          <a:ext cx="13320" cy="4725"/>
                          <a:chOff x="1875" y="2504"/>
                          <a:chExt cx="13320" cy="4725"/>
                        </a:xfrm>
                      </p:grpSpPr>
                      <p:sp>
                        <p:nvSpPr>
                          <p:cNvPr id="27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375" y="3269"/>
                            <a:ext cx="720" cy="78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lvl="0" indent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ts val="400"/>
                              </a:spcBef>
                              <a:spcAft>
                                <a:spcPts val="1000"/>
                              </a:spcAft>
                              <a:tabLst/>
                            </a:pPr>
                            <a:r>
                              <a:rPr kumimoji="0" lang="en-US" sz="11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A</a:t>
                            </a:r>
                            <a:r>
                              <a:rPr kumimoji="0" lang="ru-RU" sz="11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Arial" pitchFamily="34" charset="0"/>
                                <a:sym typeface="Symbol" pitchFamily="18" charset="2"/>
                              </a:rPr>
                              <a:t></a:t>
                            </a:r>
                            <a:r>
                              <a:rPr kumimoji="0" lang="ru-RU" sz="1100" b="1" i="0" u="none" strike="noStrike" cap="none" normalizeH="0" baseline="-2500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2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8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855" y="3349"/>
                            <a:ext cx="540" cy="5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9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535" y="3269"/>
                            <a:ext cx="900" cy="78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3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Arial" pitchFamily="34" charset="0"/>
                            </a:endParaRPr>
                          </a:p>
                          <a:p>
                            <a:pPr marL="0" marR="0" lvl="0" indent="0" algn="just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Arial" pitchFamily="34" charset="0"/>
                              </a:rPr>
                              <a:t> AW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0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15" y="3254"/>
                            <a:ext cx="720" cy="7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3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Arial" pitchFamily="34" charset="0"/>
                            </a:endParaRPr>
                          </a:p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11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F</a:t>
                            </a:r>
                            <a:r>
                              <a:rPr kumimoji="0" lang="en-US" sz="1100" b="1" i="0" u="none" strike="noStrike" cap="none" normalizeH="0" baseline="-2500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1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1" name="Rectangle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555" y="5249"/>
                            <a:ext cx="540" cy="7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3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Arial" pitchFamily="34" charset="0"/>
                            </a:endParaRPr>
                          </a:p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11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-1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" name="Rectangle 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035" y="3269"/>
                            <a:ext cx="720" cy="7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3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Arial" pitchFamily="34" charset="0"/>
                            </a:endParaRPr>
                          </a:p>
                          <a:p>
                            <a:pPr marL="0" lvl="0" indent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tabLst/>
                            </a:pPr>
                            <a:r>
                              <a:rPr kumimoji="0" lang="ru-RU" sz="11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 </a:t>
                            </a:r>
                            <a:r>
                              <a:rPr kumimoji="0" lang="en-US" sz="11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A</a:t>
                            </a:r>
                            <a:r>
                              <a:rPr kumimoji="0" lang="ru-RU" sz="11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Arial" pitchFamily="34" charset="0"/>
                                <a:sym typeface="Symbol" pitchFamily="18" charset="2"/>
                              </a:rPr>
                              <a:t></a:t>
                            </a:r>
                            <a:r>
                              <a:rPr kumimoji="0" lang="ru-RU" sz="1100" b="1" i="0" u="none" strike="noStrike" cap="none" normalizeH="0" baseline="-2500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1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3" name="Rectangle 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455" y="3269"/>
                            <a:ext cx="720" cy="7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3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Arial" pitchFamily="34" charset="0"/>
                            </a:endParaRPr>
                          </a:p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11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F</a:t>
                            </a:r>
                            <a:r>
                              <a:rPr kumimoji="0" lang="en-US" sz="1100" b="1" i="0" u="none" strike="noStrike" cap="none" normalizeH="0" baseline="-2500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2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4" name="Rectangle 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075" y="6509"/>
                            <a:ext cx="737" cy="7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0" tIns="0" rIns="0" bIns="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ru-RU" sz="3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Arial" pitchFamily="34" charset="0"/>
                            </a:endParaRPr>
                          </a:p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6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Arial" pitchFamily="34" charset="0"/>
                              </a:rPr>
                              <a:t>BR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5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635" y="5249"/>
                            <a:ext cx="720" cy="7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3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Arial" pitchFamily="34" charset="0"/>
                            </a:endParaRPr>
                          </a:p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Arial" pitchFamily="34" charset="0"/>
                              </a:rPr>
                              <a:t>UА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6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75" y="6509"/>
                            <a:ext cx="540" cy="7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0" tIns="0" rIns="0" bIns="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ru-RU" sz="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Arial" pitchFamily="34" charset="0"/>
                            </a:endParaRPr>
                          </a:p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11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-1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7" name="Line 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75" y="3629"/>
                            <a:ext cx="3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arrow" w="med" len="med"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8" name="Line 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0695" y="2955"/>
                            <a:ext cx="0" cy="1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9" name="Line 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1055" y="2955"/>
                            <a:ext cx="0" cy="1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0" name="Line 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695" y="2955"/>
                            <a:ext cx="3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1" name="Line 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695" y="4169"/>
                            <a:ext cx="0" cy="1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2" name="Line 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695" y="4349"/>
                            <a:ext cx="3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3" name="Line 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1055" y="4169"/>
                            <a:ext cx="0" cy="1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4" name="Line 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835" y="3629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arrow" w="med" len="med"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5" name="Line 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175" y="3629"/>
                            <a:ext cx="3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arrow" w="med" len="med"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6" name="Line 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959" y="2507"/>
                            <a:ext cx="1916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7" name="Line 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8355" y="5429"/>
                            <a:ext cx="604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arrow" w="med" len="med"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8" name="Line 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7095" y="5609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arrow" w="med" len="med"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9" name="Line 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6015" y="5609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0" name="Line 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965" y="4037"/>
                            <a:ext cx="0" cy="13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1" name="Line 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875" y="4349"/>
                            <a:ext cx="0" cy="144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2" name="Line 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8355" y="5789"/>
                            <a:ext cx="252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arrow" w="med" len="med"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3" name="Line 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6015" y="3809"/>
                            <a:ext cx="0" cy="18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4" name="Line 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6015" y="3809"/>
                            <a:ext cx="3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arrow" w="med" len="med"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5" name="Line 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395" y="6869"/>
                            <a:ext cx="37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6" name="Line 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395" y="3989"/>
                            <a:ext cx="0" cy="28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arrow" w="med" len="med"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7" name="Line 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1415" y="3629"/>
                            <a:ext cx="14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prstDash val="dash"/>
                            <a:round/>
                            <a:headEnd/>
                            <a:tailEnd type="arrow" w="med" len="med"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8" name="Line 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315" y="3629"/>
                            <a:ext cx="0" cy="324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prstDash val="dash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9" name="Line 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9795" y="6869"/>
                            <a:ext cx="252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prstDash val="dash"/>
                            <a:round/>
                            <a:headEnd/>
                            <a:tailEnd type="arrow" w="med" len="med"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60" name="Line 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395" y="3629"/>
                            <a:ext cx="90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prstDash val="dash"/>
                            <a:round/>
                            <a:headEnd/>
                            <a:tailEnd type="arrow" w="med" len="med"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61" name="Oval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295" y="3169"/>
                            <a:ext cx="900" cy="90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0" tIns="0" rIns="0" bIns="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ts val="60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1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Arial" pitchFamily="34" charset="0"/>
                              </a:rPr>
                              <a:t>Рубка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14" name="Group 5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875" y="2730"/>
                            <a:ext cx="1800" cy="1800"/>
                            <a:chOff x="1875" y="2910"/>
                            <a:chExt cx="1800" cy="1800"/>
                          </a:xfrm>
                        </p:grpSpPr>
                        <p:grpSp>
                          <p:nvGrpSpPr>
                            <p:cNvPr id="17" name="Group 5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875" y="2910"/>
                              <a:ext cx="1800" cy="1800"/>
                              <a:chOff x="1875" y="2910"/>
                              <a:chExt cx="1800" cy="1800"/>
                            </a:xfrm>
                          </p:grpSpPr>
                          <p:sp>
                            <p:nvSpPr>
                              <p:cNvPr id="81" name="Rectangle 5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875" y="2910"/>
                                <a:ext cx="1800" cy="1800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457200" marR="0" lvl="1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60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ru-RU" sz="14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Times New Roman" pitchFamily="18" charset="0"/>
                                    <a:cs typeface="Arial" pitchFamily="34" charset="0"/>
                                  </a:rPr>
                                  <a:t> </a:t>
                                </a:r>
                                <a:r>
                                  <a:rPr kumimoji="0" lang="en-US" sz="14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Times New Roman" pitchFamily="18" charset="0"/>
                                    <a:cs typeface="Arial" pitchFamily="34" charset="0"/>
                                  </a:rPr>
                                  <a:t>    </a:t>
                                </a:r>
                                <a:r>
                                  <a:rPr kumimoji="0" lang="ru-RU" sz="14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Times New Roman" pitchFamily="18" charset="0"/>
                                    <a:cs typeface="Arial" pitchFamily="34" charset="0"/>
                                  </a:rPr>
                                  <a:t>ПД</a:t>
                                </a:r>
                                <a:endParaRPr kumimoji="0" lang="ru-RU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2" name="Rectangle 5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775" y="3449"/>
                                <a:ext cx="360" cy="7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83" name="Line 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235" y="4349"/>
                                <a:ext cx="72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84" name="Line 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967" y="3239"/>
                                <a:ext cx="0" cy="18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85" name="Line 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235" y="3239"/>
                                <a:ext cx="72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86" name="Line 6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955" y="4169"/>
                                <a:ext cx="0" cy="18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87" name="Line 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595" y="3809"/>
                                <a:ext cx="18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88" name="Line 6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595" y="3809"/>
                                <a:ext cx="0" cy="72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89" name="Line 6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595" y="4529"/>
                                <a:ext cx="90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90" name="Line 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135" y="3809"/>
                                <a:ext cx="3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 type="arrow" w="med" len="med"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91" name="Freeform 6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75" y="3779"/>
                                <a:ext cx="43" cy="34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9" y="7"/>
                                  </a:cxn>
                                  <a:cxn ang="0">
                                    <a:pos x="16" y="34"/>
                                  </a:cxn>
                                  <a:cxn ang="0">
                                    <a:pos x="37" y="31"/>
                                  </a:cxn>
                                  <a:cxn ang="0">
                                    <a:pos x="37" y="7"/>
                                  </a:cxn>
                                  <a:cxn ang="0">
                                    <a:pos x="19" y="7"/>
                                  </a:cxn>
                                </a:cxnLst>
                                <a:rect l="0" t="0" r="r" b="b"/>
                                <a:pathLst>
                                  <a:path w="43" h="34">
                                    <a:moveTo>
                                      <a:pt x="19" y="7"/>
                                    </a:moveTo>
                                    <a:cubicBezTo>
                                      <a:pt x="0" y="12"/>
                                      <a:pt x="1" y="24"/>
                                      <a:pt x="16" y="34"/>
                                    </a:cubicBezTo>
                                    <a:cubicBezTo>
                                      <a:pt x="23" y="33"/>
                                      <a:pt x="31" y="34"/>
                                      <a:pt x="37" y="31"/>
                                    </a:cubicBezTo>
                                    <a:cubicBezTo>
                                      <a:pt x="43" y="28"/>
                                      <a:pt x="38" y="8"/>
                                      <a:pt x="37" y="7"/>
                                    </a:cubicBezTo>
                                    <a:cubicBezTo>
                                      <a:pt x="33" y="0"/>
                                      <a:pt x="23" y="6"/>
                                      <a:pt x="19" y="7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80" name="Text Box 66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875" y="3449"/>
                              <a:ext cx="720" cy="54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ctr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11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libri" pitchFamily="34" charset="0"/>
                                  <a:cs typeface="Arial" pitchFamily="34" charset="0"/>
                                </a:rPr>
                                <a:t>U</a:t>
                              </a:r>
                              <a:r>
                                <a:rPr kumimoji="0" lang="ru-RU" sz="1100" b="0" i="0" u="none" strike="noStrike" cap="none" normalizeH="0" baseline="-2500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libri" pitchFamily="34" charset="0"/>
                                  <a:cs typeface="Arial" pitchFamily="34" charset="0"/>
                                </a:rPr>
                                <a:t>П</a:t>
                              </a:r>
                              <a:endParaRPr kumimoji="0" lang="ru-RU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63" name="Text Box 6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63" y="5063"/>
                            <a:ext cx="570" cy="5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11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I</a:t>
                            </a:r>
                            <a:r>
                              <a:rPr kumimoji="0" lang="ru-RU" sz="1100" b="0" i="0" u="none" strike="noStrike" cap="none" normalizeH="0" baseline="-2500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Я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4" name="Text Box 6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071" y="4664"/>
                            <a:ext cx="720" cy="5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11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U</a:t>
                            </a:r>
                            <a:r>
                              <a:rPr kumimoji="0" lang="ru-RU" sz="1100" b="0" i="0" u="none" strike="noStrike" cap="none" normalizeH="0" baseline="-2500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ДТ</a:t>
                            </a:r>
                            <a:endParaRPr kumimoji="0" lang="ru-RU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5" name="Text Box 6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973" y="2726"/>
                            <a:ext cx="960" cy="522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1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Arial" pitchFamily="34" charset="0"/>
                                <a:sym typeface="Symbol" pitchFamily="18" charset="2"/>
                              </a:rPr>
                              <a:t></a:t>
                            </a:r>
                            <a:r>
                              <a:rPr kumimoji="0" lang="ru-RU" sz="1100" b="0" i="0" u="none" strike="noStrike" cap="none" normalizeH="0" baseline="-2500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ДВ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6" name="Text Box 7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797" y="2669"/>
                            <a:ext cx="720" cy="5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1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Arial" pitchFamily="34" charset="0"/>
                                <a:sym typeface="Symbol" pitchFamily="18" charset="2"/>
                              </a:rPr>
                              <a:t></a:t>
                            </a:r>
                            <a:r>
                              <a:rPr kumimoji="0" lang="ru-RU" sz="1100" b="0" i="0" u="none" strike="noStrike" cap="none" normalizeH="0" baseline="-2500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Р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7" name="Line 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095" y="3629"/>
                            <a:ext cx="3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arrow" w="med" len="med"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68" name="Text Box 7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637" y="6152"/>
                            <a:ext cx="720" cy="5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11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U</a:t>
                            </a:r>
                            <a:r>
                              <a:rPr kumimoji="0" lang="ru-RU" sz="1100" b="0" i="0" u="none" strike="noStrike" cap="none" normalizeH="0" baseline="-2500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ТГ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9" name="Line 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975" y="3135"/>
                            <a:ext cx="0" cy="1034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0" name="Line 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155" y="3315"/>
                            <a:ext cx="0" cy="674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1" name="Line 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155" y="3989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2" name="Line 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975" y="3135"/>
                            <a:ext cx="3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3" name="Line 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975" y="4169"/>
                            <a:ext cx="3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4" name="Line 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335" y="3135"/>
                            <a:ext cx="0" cy="1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5" name="Line 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335" y="3989"/>
                            <a:ext cx="0" cy="1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6" name="Line 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155" y="3315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7" name="Line 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959" y="2504"/>
                            <a:ext cx="0" cy="75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8" name="Line 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864" y="2504"/>
                            <a:ext cx="0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sp>
                    <p:nvSpPr>
                      <p:cNvPr id="20" name="Line 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70" y="3644"/>
                        <a:ext cx="3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arrow" w="med" len="med"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8" name="Line 8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715" y="6869"/>
                      <a:ext cx="3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5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12885" y="3354"/>
                    <a:ext cx="540" cy="5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" name="Line 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870" y="3344"/>
                    <a:ext cx="540" cy="5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8" name="Овал 7"/>
            <p:cNvSpPr/>
            <p:nvPr/>
          </p:nvSpPr>
          <p:spPr>
            <a:xfrm>
              <a:off x="8215338" y="3786190"/>
              <a:ext cx="642942" cy="6429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15338" y="3929066"/>
              <a:ext cx="660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/>
                <a:t>Рабочий</a:t>
              </a:r>
            </a:p>
            <a:p>
              <a:pPr algn="ctr"/>
              <a:r>
                <a:rPr lang="ru-RU" sz="1000" b="1" dirty="0" smtClean="0"/>
                <a:t> орган</a:t>
              </a:r>
              <a:endParaRPr lang="ru-RU" sz="1000" b="1" dirty="0"/>
            </a:p>
          </p:txBody>
        </p:sp>
      </p:grpSp>
      <p:sp>
        <p:nvSpPr>
          <p:cNvPr id="94" name="Прямоугольник 93"/>
          <p:cNvSpPr/>
          <p:nvPr/>
        </p:nvSpPr>
        <p:spPr>
          <a:xfrm>
            <a:off x="3857620" y="3357583"/>
            <a:ext cx="571504" cy="571504"/>
          </a:xfrm>
          <a:prstGeom prst="rect">
            <a:avLst/>
          </a:prstGeom>
          <a:solidFill>
            <a:srgbClr val="00206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4572000" y="3429021"/>
            <a:ext cx="642942" cy="500066"/>
          </a:xfrm>
          <a:prstGeom prst="rect">
            <a:avLst/>
          </a:prstGeom>
          <a:solidFill>
            <a:srgbClr val="00206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5429256" y="3143269"/>
            <a:ext cx="1214446" cy="1071570"/>
          </a:xfrm>
          <a:prstGeom prst="rect">
            <a:avLst/>
          </a:prstGeom>
          <a:solidFill>
            <a:srgbClr val="00206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4000496" y="4643467"/>
            <a:ext cx="500066" cy="500066"/>
          </a:xfrm>
          <a:prstGeom prst="rect">
            <a:avLst/>
          </a:prstGeom>
          <a:solidFill>
            <a:srgbClr val="00206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2928926" y="2857496"/>
            <a:ext cx="3857652" cy="24288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Rectangle 1"/>
          <p:cNvSpPr>
            <a:spLocks noChangeArrowheads="1"/>
          </p:cNvSpPr>
          <p:nvPr/>
        </p:nvSpPr>
        <p:spPr bwMode="auto">
          <a:xfrm>
            <a:off x="3554125" y="43934"/>
            <a:ext cx="203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Примеры САУ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0" y="112474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 smtClean="0"/>
              <a:t>На рис. 7 приведена принципиальная схема скоростного следящего электропривода постоянного тока, реализующая принцип управления по отклонению.</a:t>
            </a:r>
            <a:endParaRPr lang="ru-RU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251520" y="602128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Рис.7. </a:t>
            </a:r>
            <a:r>
              <a:rPr lang="ru-RU" dirty="0" err="1" smtClean="0"/>
              <a:t>Электрокинематическая</a:t>
            </a:r>
            <a:r>
              <a:rPr lang="ru-RU" dirty="0" smtClean="0"/>
              <a:t> функциональная схема скоростного следящего электропривода, состоящего из контура тока  и контура скорости.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100" grpId="0"/>
      <p:bldP spid="1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357158" y="2000261"/>
            <a:ext cx="8518938" cy="3000375"/>
            <a:chOff x="357158" y="3429000"/>
            <a:chExt cx="8518938" cy="3000375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357158" y="3429000"/>
              <a:ext cx="8458200" cy="3000375"/>
              <a:chOff x="1860" y="2597"/>
              <a:chExt cx="13320" cy="4725"/>
            </a:xfrm>
          </p:grpSpPr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12948" y="2833"/>
                <a:ext cx="540" cy="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q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860" y="2597"/>
                <a:ext cx="13320" cy="4725"/>
                <a:chOff x="1860" y="2459"/>
                <a:chExt cx="13320" cy="4725"/>
              </a:xfrm>
            </p:grpSpPr>
            <p:sp>
              <p:nvSpPr>
                <p:cNvPr id="16" name="Oval 7"/>
                <p:cNvSpPr>
                  <a:spLocks noChangeArrowheads="1"/>
                </p:cNvSpPr>
                <p:nvPr/>
              </p:nvSpPr>
              <p:spPr bwMode="auto">
                <a:xfrm flipV="1">
                  <a:off x="10335" y="3060"/>
                  <a:ext cx="1080" cy="105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cene3d>
                  <a:camera prst="orthographicFront">
                    <a:rot lat="10800000" lon="0" rev="0"/>
                  </a:camera>
                  <a:lightRig rig="threePt" dir="t"/>
                </a:scene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М</a:t>
                  </a:r>
                  <a:endParaRPr kumimoji="0" lang="ru-RU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1860" y="2459"/>
                  <a:ext cx="13320" cy="4725"/>
                  <a:chOff x="1890" y="2504"/>
                  <a:chExt cx="13320" cy="4725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890" y="2504"/>
                    <a:ext cx="13320" cy="4725"/>
                    <a:chOff x="1890" y="2504"/>
                    <a:chExt cx="13320" cy="4725"/>
                  </a:xfrm>
                </p:grpSpPr>
                <p:grpSp>
                  <p:nvGrpSpPr>
                    <p:cNvPr id="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90" y="2504"/>
                      <a:ext cx="13320" cy="4725"/>
                      <a:chOff x="1890" y="2519"/>
                      <a:chExt cx="13320" cy="4725"/>
                    </a:xfrm>
                  </p:grpSpPr>
                  <p:grpSp>
                    <p:nvGrpSpPr>
                      <p:cNvPr id="9" name="Group 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90" y="2519"/>
                        <a:ext cx="13320" cy="4725"/>
                        <a:chOff x="1875" y="2474"/>
                        <a:chExt cx="13320" cy="4725"/>
                      </a:xfrm>
                    </p:grpSpPr>
                    <p:sp>
                      <p:nvSpPr>
                        <p:cNvPr id="25" name="Text Box 1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26" y="2669"/>
                          <a:ext cx="720" cy="5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1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U</a:t>
                          </a:r>
                          <a:r>
                            <a:rPr kumimoji="0" lang="ru-RU" sz="11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РТ</a:t>
                          </a:r>
                          <a:endParaRPr kumimoji="0" lang="ru-RU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6" name="Text Box 1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00" y="2651"/>
                          <a:ext cx="720" cy="5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1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U</a:t>
                          </a:r>
                          <a:r>
                            <a:rPr kumimoji="0" lang="ru-RU" sz="11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РС</a:t>
                          </a:r>
                          <a:endPara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7" name="Text Box 1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20" y="2669"/>
                          <a:ext cx="900" cy="5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11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Δ</a:t>
                          </a:r>
                          <a:r>
                            <a:rPr kumimoji="0" lang="en-US" sz="11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U</a:t>
                          </a:r>
                          <a:r>
                            <a:rPr kumimoji="0" lang="en-US" sz="11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Ω</a:t>
                          </a:r>
                          <a:endParaRPr kumimoji="0" lang="ru-RU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8" name="Text Box 1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43" y="2643"/>
                          <a:ext cx="900" cy="52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11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Δ</a:t>
                          </a:r>
                          <a:r>
                            <a:rPr kumimoji="0" lang="en-US" sz="11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U</a:t>
                          </a:r>
                          <a:r>
                            <a:rPr kumimoji="0" lang="ru-RU" sz="11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КТ</a:t>
                          </a:r>
                          <a:endParaRPr kumimoji="0" lang="ru-RU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9" name="Text Box 1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5" y="2669"/>
                          <a:ext cx="900" cy="5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1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U</a:t>
                          </a:r>
                          <a:r>
                            <a:rPr kumimoji="0" lang="ru-RU" sz="11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З</a:t>
                          </a:r>
                          <a:endParaRPr kumimoji="0" lang="ru-RU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10" name="Group 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75" y="2474"/>
                          <a:ext cx="13320" cy="4725"/>
                          <a:chOff x="1875" y="2504"/>
                          <a:chExt cx="13320" cy="4725"/>
                        </a:xfrm>
                      </p:grpSpPr>
                      <p:sp>
                        <p:nvSpPr>
                          <p:cNvPr id="31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375" y="3269"/>
                            <a:ext cx="720" cy="78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lvl="0" indent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ts val="400"/>
                              </a:spcBef>
                              <a:spcAft>
                                <a:spcPts val="1000"/>
                              </a:spcAft>
                              <a:tabLst/>
                            </a:pPr>
                            <a:r>
                              <a:rPr kumimoji="0" lang="en-US" sz="11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A</a:t>
                            </a:r>
                            <a:r>
                              <a:rPr kumimoji="0" lang="ru-RU" sz="11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Arial" pitchFamily="34" charset="0"/>
                                <a:sym typeface="Symbol" pitchFamily="18" charset="2"/>
                              </a:rPr>
                              <a:t></a:t>
                            </a:r>
                            <a:r>
                              <a:rPr kumimoji="0" lang="ru-RU" sz="1100" b="1" i="0" u="none" strike="noStrike" cap="none" normalizeH="0" baseline="-2500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2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855" y="3349"/>
                            <a:ext cx="540" cy="5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3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535" y="3269"/>
                            <a:ext cx="900" cy="78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3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Arial" pitchFamily="34" charset="0"/>
                            </a:endParaRPr>
                          </a:p>
                          <a:p>
                            <a:pPr marL="0" marR="0" lvl="0" indent="0" algn="just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Arial" pitchFamily="34" charset="0"/>
                              </a:rPr>
                              <a:t> AW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4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15" y="3254"/>
                            <a:ext cx="720" cy="7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3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Arial" pitchFamily="34" charset="0"/>
                            </a:endParaRPr>
                          </a:p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11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F</a:t>
                            </a:r>
                            <a:r>
                              <a:rPr kumimoji="0" lang="en-US" sz="1100" b="1" i="0" u="none" strike="noStrike" cap="none" normalizeH="0" baseline="-2500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1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5" name="Rectangle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555" y="5249"/>
                            <a:ext cx="540" cy="7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3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Arial" pitchFamily="34" charset="0"/>
                            </a:endParaRPr>
                          </a:p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11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-1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6" name="Rectangle 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035" y="3269"/>
                            <a:ext cx="720" cy="7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3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Arial" pitchFamily="34" charset="0"/>
                            </a:endParaRPr>
                          </a:p>
                          <a:p>
                            <a:pPr marL="0" lvl="0" indent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tabLst/>
                            </a:pPr>
                            <a:r>
                              <a:rPr kumimoji="0" lang="ru-RU" sz="11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 </a:t>
                            </a:r>
                            <a:r>
                              <a:rPr kumimoji="0" lang="en-US" sz="11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A</a:t>
                            </a:r>
                            <a:r>
                              <a:rPr kumimoji="0" lang="ru-RU" sz="11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Arial" pitchFamily="34" charset="0"/>
                                <a:sym typeface="Symbol" pitchFamily="18" charset="2"/>
                              </a:rPr>
                              <a:t></a:t>
                            </a:r>
                            <a:r>
                              <a:rPr kumimoji="0" lang="ru-RU" sz="1100" b="1" i="0" u="none" strike="noStrike" cap="none" normalizeH="0" baseline="-2500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1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7" name="Rectangle 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455" y="3269"/>
                            <a:ext cx="720" cy="7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3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Arial" pitchFamily="34" charset="0"/>
                            </a:endParaRPr>
                          </a:p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11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F</a:t>
                            </a:r>
                            <a:r>
                              <a:rPr kumimoji="0" lang="en-US" sz="1100" b="1" i="0" u="none" strike="noStrike" cap="none" normalizeH="0" baseline="-2500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2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8" name="Rectangle 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075" y="6509"/>
                            <a:ext cx="737" cy="7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0" tIns="0" rIns="0" bIns="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ru-RU" sz="3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Arial" pitchFamily="34" charset="0"/>
                            </a:endParaRPr>
                          </a:p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6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Arial" pitchFamily="34" charset="0"/>
                              </a:rPr>
                              <a:t>BR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9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635" y="5249"/>
                            <a:ext cx="720" cy="7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3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Arial" pitchFamily="34" charset="0"/>
                            </a:endParaRPr>
                          </a:p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Arial" pitchFamily="34" charset="0"/>
                              </a:rPr>
                              <a:t>UА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0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75" y="6509"/>
                            <a:ext cx="540" cy="7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0" tIns="0" rIns="0" bIns="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ru-RU" sz="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Arial" pitchFamily="34" charset="0"/>
                            </a:endParaRPr>
                          </a:p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11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-1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1" name="Line 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75" y="3629"/>
                            <a:ext cx="3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arrow" w="med" len="med"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2" name="Line 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0695" y="2955"/>
                            <a:ext cx="0" cy="1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3" name="Line 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1055" y="2955"/>
                            <a:ext cx="0" cy="1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4" name="Line 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695" y="2955"/>
                            <a:ext cx="3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5" name="Line 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695" y="4169"/>
                            <a:ext cx="0" cy="1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6" name="Line 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695" y="4349"/>
                            <a:ext cx="3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7" name="Line 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1055" y="4169"/>
                            <a:ext cx="0" cy="1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8" name="Line 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835" y="3629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arrow" w="med" len="med"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9" name="Line 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175" y="3629"/>
                            <a:ext cx="3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arrow" w="med" len="med"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0" name="Line 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959" y="2507"/>
                            <a:ext cx="1916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1" name="Line 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8355" y="5429"/>
                            <a:ext cx="604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arrow" w="med" len="med"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2" name="Line 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7095" y="5609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arrow" w="med" len="med"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3" name="Line 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6015" y="5609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4" name="Line 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965" y="4037"/>
                            <a:ext cx="0" cy="13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5" name="Line 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875" y="4349"/>
                            <a:ext cx="0" cy="144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6" name="Line 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8355" y="5789"/>
                            <a:ext cx="252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arrow" w="med" len="med"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7" name="Line 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6015" y="3809"/>
                            <a:ext cx="0" cy="18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8" name="Line 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6015" y="3809"/>
                            <a:ext cx="3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arrow" w="med" len="med"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9" name="Line 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395" y="6869"/>
                            <a:ext cx="37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60" name="Line 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395" y="3989"/>
                            <a:ext cx="0" cy="28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arrow" w="med" len="med"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61" name="Line 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1415" y="3629"/>
                            <a:ext cx="14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prstDash val="dash"/>
                            <a:round/>
                            <a:headEnd/>
                            <a:tailEnd type="arrow" w="med" len="med"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62" name="Line 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315" y="3629"/>
                            <a:ext cx="0" cy="324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prstDash val="dash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63" name="Line 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9795" y="6869"/>
                            <a:ext cx="252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prstDash val="dash"/>
                            <a:round/>
                            <a:headEnd/>
                            <a:tailEnd type="arrow" w="med" len="med"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64" name="Line 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395" y="3629"/>
                            <a:ext cx="90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prstDash val="dash"/>
                            <a:round/>
                            <a:headEnd/>
                            <a:tailEnd type="arrow" w="med" len="med"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65" name="Oval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295" y="3169"/>
                            <a:ext cx="900" cy="90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0" tIns="0" rIns="0" bIns="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ts val="60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1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Arial" pitchFamily="34" charset="0"/>
                              </a:rPr>
                              <a:t>Рубка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11" name="Group 5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875" y="2730"/>
                            <a:ext cx="1800" cy="1800"/>
                            <a:chOff x="1875" y="2910"/>
                            <a:chExt cx="1800" cy="1800"/>
                          </a:xfrm>
                        </p:grpSpPr>
                        <p:grpSp>
                          <p:nvGrpSpPr>
                            <p:cNvPr id="15" name="Group 5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875" y="2910"/>
                              <a:ext cx="1800" cy="1800"/>
                              <a:chOff x="1875" y="2910"/>
                              <a:chExt cx="1800" cy="1800"/>
                            </a:xfrm>
                          </p:grpSpPr>
                          <p:sp>
                            <p:nvSpPr>
                              <p:cNvPr id="85" name="Rectangle 5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875" y="2910"/>
                                <a:ext cx="1800" cy="1800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457200" marR="0" lvl="1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60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ru-RU" sz="14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Times New Roman" pitchFamily="18" charset="0"/>
                                    <a:cs typeface="Arial" pitchFamily="34" charset="0"/>
                                  </a:rPr>
                                  <a:t> </a:t>
                                </a:r>
                                <a:r>
                                  <a:rPr kumimoji="0" lang="en-US" sz="14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Times New Roman" pitchFamily="18" charset="0"/>
                                    <a:cs typeface="Arial" pitchFamily="34" charset="0"/>
                                  </a:rPr>
                                  <a:t>    </a:t>
                                </a:r>
                                <a:r>
                                  <a:rPr kumimoji="0" lang="ru-RU" sz="14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Times New Roman" pitchFamily="18" charset="0"/>
                                    <a:cs typeface="Arial" pitchFamily="34" charset="0"/>
                                  </a:rPr>
                                  <a:t>ПД</a:t>
                                </a:r>
                                <a:endParaRPr kumimoji="0" lang="ru-RU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6" name="Rectangle 5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775" y="3449"/>
                                <a:ext cx="360" cy="7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87" name="Line 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235" y="4349"/>
                                <a:ext cx="72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88" name="Line 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967" y="3239"/>
                                <a:ext cx="0" cy="18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89" name="Line 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235" y="3239"/>
                                <a:ext cx="72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90" name="Line 6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955" y="4169"/>
                                <a:ext cx="0" cy="18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91" name="Line 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595" y="3809"/>
                                <a:ext cx="18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92" name="Line 6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595" y="3809"/>
                                <a:ext cx="0" cy="72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93" name="Line 6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595" y="4529"/>
                                <a:ext cx="90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94" name="Line 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135" y="3809"/>
                                <a:ext cx="3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 type="arrow" w="med" len="med"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95" name="Freeform 6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75" y="3779"/>
                                <a:ext cx="43" cy="34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9" y="7"/>
                                  </a:cxn>
                                  <a:cxn ang="0">
                                    <a:pos x="16" y="34"/>
                                  </a:cxn>
                                  <a:cxn ang="0">
                                    <a:pos x="37" y="31"/>
                                  </a:cxn>
                                  <a:cxn ang="0">
                                    <a:pos x="37" y="7"/>
                                  </a:cxn>
                                  <a:cxn ang="0">
                                    <a:pos x="19" y="7"/>
                                  </a:cxn>
                                </a:cxnLst>
                                <a:rect l="0" t="0" r="r" b="b"/>
                                <a:pathLst>
                                  <a:path w="43" h="34">
                                    <a:moveTo>
                                      <a:pt x="19" y="7"/>
                                    </a:moveTo>
                                    <a:cubicBezTo>
                                      <a:pt x="0" y="12"/>
                                      <a:pt x="1" y="24"/>
                                      <a:pt x="16" y="34"/>
                                    </a:cubicBezTo>
                                    <a:cubicBezTo>
                                      <a:pt x="23" y="33"/>
                                      <a:pt x="31" y="34"/>
                                      <a:pt x="37" y="31"/>
                                    </a:cubicBezTo>
                                    <a:cubicBezTo>
                                      <a:pt x="43" y="28"/>
                                      <a:pt x="38" y="8"/>
                                      <a:pt x="37" y="7"/>
                                    </a:cubicBezTo>
                                    <a:cubicBezTo>
                                      <a:pt x="33" y="0"/>
                                      <a:pt x="23" y="6"/>
                                      <a:pt x="19" y="7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84" name="Text Box 66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875" y="3449"/>
                              <a:ext cx="720" cy="54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ctr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11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libri" pitchFamily="34" charset="0"/>
                                  <a:cs typeface="Arial" pitchFamily="34" charset="0"/>
                                </a:rPr>
                                <a:t>U</a:t>
                              </a:r>
                              <a:r>
                                <a:rPr kumimoji="0" lang="ru-RU" sz="1100" b="0" i="0" u="none" strike="noStrike" cap="none" normalizeH="0" baseline="-2500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libri" pitchFamily="34" charset="0"/>
                                  <a:cs typeface="Arial" pitchFamily="34" charset="0"/>
                                </a:rPr>
                                <a:t>П</a:t>
                              </a:r>
                              <a:endParaRPr kumimoji="0" lang="ru-RU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67" name="Text Box 6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63" y="5063"/>
                            <a:ext cx="570" cy="5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11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I</a:t>
                            </a:r>
                            <a:r>
                              <a:rPr kumimoji="0" lang="ru-RU" sz="1100" b="0" i="0" u="none" strike="noStrike" cap="none" normalizeH="0" baseline="-2500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Я</a:t>
                            </a:r>
                            <a:endParaRPr kumimoji="0" lang="ru-RU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8" name="Text Box 6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071" y="4664"/>
                            <a:ext cx="720" cy="5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11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U</a:t>
                            </a:r>
                            <a:r>
                              <a:rPr kumimoji="0" lang="ru-RU" sz="1100" b="0" i="0" u="none" strike="noStrike" cap="none" normalizeH="0" baseline="-2500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ДТ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9" name="Text Box 6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973" y="2726"/>
                            <a:ext cx="960" cy="522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1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Arial" pitchFamily="34" charset="0"/>
                                <a:sym typeface="Symbol" pitchFamily="18" charset="2"/>
                              </a:rPr>
                              <a:t></a:t>
                            </a:r>
                            <a:r>
                              <a:rPr kumimoji="0" lang="ru-RU" sz="1100" b="0" i="0" u="none" strike="noStrike" cap="none" normalizeH="0" baseline="-2500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ДВ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0" name="Text Box 7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797" y="2669"/>
                            <a:ext cx="720" cy="5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1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Arial" pitchFamily="34" charset="0"/>
                                <a:sym typeface="Symbol" pitchFamily="18" charset="2"/>
                              </a:rPr>
                              <a:t></a:t>
                            </a:r>
                            <a:r>
                              <a:rPr kumimoji="0" lang="ru-RU" sz="1100" b="0" i="0" u="none" strike="noStrike" cap="none" normalizeH="0" baseline="-2500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Р</a:t>
                            </a:r>
                            <a:endParaRPr kumimoji="0" lang="ru-RU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1" name="Line 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095" y="3629"/>
                            <a:ext cx="3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arrow" w="med" len="med"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2" name="Text Box 7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637" y="6152"/>
                            <a:ext cx="720" cy="5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11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U</a:t>
                            </a:r>
                            <a:r>
                              <a:rPr kumimoji="0" lang="ru-RU" sz="1100" b="0" i="0" u="none" strike="noStrike" cap="none" normalizeH="0" baseline="-2500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ТГ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3" name="Line 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975" y="3135"/>
                            <a:ext cx="0" cy="1034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4" name="Line 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155" y="3315"/>
                            <a:ext cx="0" cy="674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5" name="Line 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155" y="3989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6" name="Line 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975" y="3135"/>
                            <a:ext cx="3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7" name="Line 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975" y="4169"/>
                            <a:ext cx="3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8" name="Line 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335" y="3135"/>
                            <a:ext cx="0" cy="1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9" name="Line 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335" y="3989"/>
                            <a:ext cx="0" cy="1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0" name="Line 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155" y="3315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1" name="Line 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959" y="2504"/>
                            <a:ext cx="0" cy="75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2" name="Line 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864" y="2504"/>
                            <a:ext cx="0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sp>
                    <p:nvSpPr>
                      <p:cNvPr id="24" name="Line 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70" y="3644"/>
                        <a:ext cx="3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arrow" w="med" len="med"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22" name="Line 8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715" y="6869"/>
                      <a:ext cx="3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9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12885" y="3354"/>
                    <a:ext cx="540" cy="5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" name="Line 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870" y="3344"/>
                    <a:ext cx="540" cy="5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12" name="Овал 11"/>
            <p:cNvSpPr/>
            <p:nvPr/>
          </p:nvSpPr>
          <p:spPr>
            <a:xfrm>
              <a:off x="8215338" y="3786190"/>
              <a:ext cx="642942" cy="6429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15338" y="3929066"/>
              <a:ext cx="660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/>
                <a:t>Рабочий</a:t>
              </a:r>
            </a:p>
            <a:p>
              <a:pPr algn="ctr"/>
              <a:r>
                <a:rPr lang="ru-RU" sz="1000" b="1" dirty="0" smtClean="0"/>
                <a:t> орган</a:t>
              </a:r>
              <a:endParaRPr lang="ru-RU" sz="1000" b="1" dirty="0"/>
            </a:p>
          </p:txBody>
        </p:sp>
      </p:grpSp>
      <p:sp>
        <p:nvSpPr>
          <p:cNvPr id="98" name="Прямоугольник 97"/>
          <p:cNvSpPr/>
          <p:nvPr/>
        </p:nvSpPr>
        <p:spPr>
          <a:xfrm>
            <a:off x="2357422" y="2428868"/>
            <a:ext cx="571504" cy="57150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4929190" y="4500570"/>
            <a:ext cx="500066" cy="50006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1619672" y="1844824"/>
            <a:ext cx="5500726" cy="32147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3143240" y="1928802"/>
            <a:ext cx="3357586" cy="235745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Rectangle 1"/>
          <p:cNvSpPr>
            <a:spLocks noChangeArrowheads="1"/>
          </p:cNvSpPr>
          <p:nvPr/>
        </p:nvSpPr>
        <p:spPr bwMode="auto">
          <a:xfrm>
            <a:off x="3554125" y="43934"/>
            <a:ext cx="203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Примеры САУ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51520" y="602128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Рис.7. </a:t>
            </a:r>
            <a:r>
              <a:rPr lang="ru-RU" dirty="0" err="1" smtClean="0"/>
              <a:t>Электрокинематическая</a:t>
            </a:r>
            <a:r>
              <a:rPr lang="ru-RU" dirty="0" smtClean="0"/>
              <a:t> функциональная схема скоростного следящего электропривода, состоящего из контура тока  и контура скорости.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1" grpId="0" animBg="1"/>
      <p:bldP spid="102" grpId="0" animBg="1"/>
      <p:bldP spid="99" grpId="0" animBg="1"/>
      <p:bldP spid="1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0" descr="Ð¨ÐÐ ÑÐ¸ÑÐ¾ÑÐ½Ð¾-Ð¸Ð¼Ð¿ÑÐ»ÑÑÐ½Ð°Ñ Ð¼Ð¾Ð´ÑÐ»ÑÑÐ¸Ñ. ÐÑÐ¸Ð½ÑÐ¸Ð¿."/>
          <p:cNvPicPr>
            <a:picLocks noChangeAspect="1" noChangeArrowheads="1"/>
          </p:cNvPicPr>
          <p:nvPr/>
        </p:nvPicPr>
        <p:blipFill>
          <a:blip r:embed="rId2" cstate="print"/>
          <a:srcRect t="49384" r="62285"/>
          <a:stretch>
            <a:fillRect/>
          </a:stretch>
        </p:blipFill>
        <p:spPr bwMode="auto">
          <a:xfrm>
            <a:off x="467544" y="836711"/>
            <a:ext cx="2844017" cy="231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03648" y="188641"/>
            <a:ext cx="6177016" cy="3600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Принцип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широтно-импульсной модуляции (ШИМ)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10" descr="Ð¨ÐÐ ÑÐ¸ÑÐ¾ÑÐ½Ð¾-Ð¸Ð¼Ð¿ÑÐ»ÑÑÐ½Ð°Ñ Ð¼Ð¾Ð´ÑÐ»ÑÑÐ¸Ñ. ÐÑÐ¸Ð½ÑÐ¸Ð¿."/>
          <p:cNvPicPr>
            <a:picLocks noChangeAspect="1" noChangeArrowheads="1"/>
          </p:cNvPicPr>
          <p:nvPr/>
        </p:nvPicPr>
        <p:blipFill>
          <a:blip r:embed="rId2" cstate="print"/>
          <a:srcRect l="38640" t="50413" b="12346"/>
          <a:stretch>
            <a:fillRect/>
          </a:stretch>
        </p:blipFill>
        <p:spPr bwMode="auto">
          <a:xfrm>
            <a:off x="3779912" y="1196752"/>
            <a:ext cx="468819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Ð¨ÐÐ ÑÐ¸ÑÐ¾ÑÐ½Ð¾-Ð¸Ð¼Ð¿ÑÐ»ÑÑÐ½Ð°Ñ Ð¼Ð¾Ð´ÑÐ»ÑÑÐ¸Ñ. ÐÑÐ¸Ð½ÑÐ¸Ð¿."/>
          <p:cNvPicPr>
            <a:picLocks noChangeAspect="1" noChangeArrowheads="1"/>
          </p:cNvPicPr>
          <p:nvPr/>
        </p:nvPicPr>
        <p:blipFill>
          <a:blip r:embed="rId2" cstate="print"/>
          <a:srcRect t="19548" b="50413"/>
          <a:stretch>
            <a:fillRect/>
          </a:stretch>
        </p:blipFill>
        <p:spPr bwMode="auto">
          <a:xfrm>
            <a:off x="827584" y="4005064"/>
            <a:ext cx="789386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/>
              <a:t>Теория автоматического </a:t>
            </a:r>
            <a:r>
              <a:rPr lang="ru-RU" b="1" i="1" dirty="0" smtClean="0"/>
              <a:t>управления </a:t>
            </a:r>
            <a:r>
              <a:rPr lang="ru-RU" dirty="0" smtClean="0"/>
              <a:t>– </a:t>
            </a:r>
            <a:r>
              <a:rPr lang="ru-RU" dirty="0"/>
              <a:t>наука, изучающая: </a:t>
            </a:r>
            <a:endParaRPr lang="ru-RU" dirty="0" smtClean="0"/>
          </a:p>
          <a:p>
            <a:pPr indent="361950" algn="just"/>
            <a:r>
              <a:rPr lang="ru-RU" dirty="0" smtClean="0"/>
              <a:t>принципы </a:t>
            </a:r>
            <a:r>
              <a:rPr lang="ru-RU" dirty="0"/>
              <a:t>построения систем автоматического управления; </a:t>
            </a:r>
            <a:endParaRPr lang="ru-RU" dirty="0" smtClean="0"/>
          </a:p>
          <a:p>
            <a:pPr indent="361950" algn="just"/>
            <a:r>
              <a:rPr lang="ru-RU" dirty="0" smtClean="0"/>
              <a:t>закономерности </a:t>
            </a:r>
            <a:r>
              <a:rPr lang="ru-RU" dirty="0"/>
              <a:t>переходных процессов, протекающих в системах; </a:t>
            </a:r>
            <a:endParaRPr lang="ru-RU" dirty="0" smtClean="0"/>
          </a:p>
          <a:p>
            <a:pPr indent="361950" algn="just"/>
            <a:r>
              <a:rPr lang="ru-RU" dirty="0" smtClean="0"/>
              <a:t>методы анализа и синтеза; </a:t>
            </a:r>
          </a:p>
          <a:p>
            <a:pPr indent="361950" algn="just"/>
            <a:r>
              <a:rPr lang="ru-RU" dirty="0" smtClean="0"/>
              <a:t>методы </a:t>
            </a:r>
            <a:r>
              <a:rPr lang="ru-RU" dirty="0"/>
              <a:t>структурных преобразований, </a:t>
            </a:r>
            <a:r>
              <a:rPr lang="ru-RU" dirty="0" smtClean="0"/>
              <a:t>обеспечивающих </a:t>
            </a:r>
            <a:r>
              <a:rPr lang="ru-RU" dirty="0"/>
              <a:t>требуемое качество и точность систем автоматического управления.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13285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/>
              <a:t>Теория автоматического управления базируется на таких понятиях, как </a:t>
            </a:r>
            <a:endParaRPr lang="ru-RU" dirty="0" smtClean="0"/>
          </a:p>
          <a:p>
            <a:pPr indent="361950" algn="just"/>
            <a:r>
              <a:rPr lang="ru-RU" dirty="0" smtClean="0"/>
              <a:t>система </a:t>
            </a:r>
            <a:r>
              <a:rPr lang="ru-RU" dirty="0"/>
              <a:t>автоматического </a:t>
            </a:r>
            <a:r>
              <a:rPr lang="ru-RU" dirty="0" smtClean="0"/>
              <a:t>управления (САУ), </a:t>
            </a:r>
          </a:p>
          <a:p>
            <a:pPr indent="361950" algn="just"/>
            <a:r>
              <a:rPr lang="ru-RU" dirty="0" smtClean="0"/>
              <a:t>объект управления (ОУ), </a:t>
            </a:r>
          </a:p>
          <a:p>
            <a:pPr indent="361950" algn="just"/>
            <a:r>
              <a:rPr lang="ru-RU" dirty="0" smtClean="0"/>
              <a:t>устройство управления (УУ), </a:t>
            </a:r>
          </a:p>
          <a:p>
            <a:pPr indent="361950" algn="just"/>
            <a:r>
              <a:rPr lang="ru-RU" dirty="0" smtClean="0"/>
              <a:t>принципы </a:t>
            </a:r>
            <a:r>
              <a:rPr lang="ru-RU" dirty="0"/>
              <a:t>управления, </a:t>
            </a:r>
            <a:endParaRPr lang="ru-RU" dirty="0" smtClean="0"/>
          </a:p>
          <a:p>
            <a:pPr indent="361950" algn="just"/>
            <a:r>
              <a:rPr lang="ru-RU" dirty="0" smtClean="0"/>
              <a:t>задающее </a:t>
            </a:r>
            <a:r>
              <a:rPr lang="ru-RU" dirty="0"/>
              <a:t>воздействие, </a:t>
            </a:r>
            <a:endParaRPr lang="ru-RU" dirty="0" smtClean="0"/>
          </a:p>
          <a:p>
            <a:pPr indent="361950" algn="just"/>
            <a:r>
              <a:rPr lang="ru-RU" dirty="0" smtClean="0"/>
              <a:t>управляемая </a:t>
            </a:r>
            <a:r>
              <a:rPr lang="ru-RU" dirty="0"/>
              <a:t>величина, </a:t>
            </a:r>
            <a:endParaRPr lang="ru-RU" dirty="0" smtClean="0"/>
          </a:p>
          <a:p>
            <a:pPr indent="361950" algn="just"/>
            <a:r>
              <a:rPr lang="ru-RU" dirty="0" smtClean="0"/>
              <a:t>возмущающее </a:t>
            </a:r>
            <a:r>
              <a:rPr lang="ru-RU" dirty="0"/>
              <a:t>воздействие, </a:t>
            </a:r>
            <a:endParaRPr lang="ru-RU" dirty="0" smtClean="0"/>
          </a:p>
          <a:p>
            <a:pPr indent="361950" algn="just"/>
            <a:r>
              <a:rPr lang="ru-RU" dirty="0" smtClean="0"/>
              <a:t>управляющее </a:t>
            </a:r>
            <a:r>
              <a:rPr lang="ru-RU" dirty="0"/>
              <a:t>воздействие и др.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65313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/>
              <a:t>Управлением</a:t>
            </a:r>
            <a:r>
              <a:rPr lang="ru-RU" dirty="0"/>
              <a:t> принято называть процесс формирования управляющих воздействий на объект управления в соответствии с целью управления</a:t>
            </a:r>
            <a:r>
              <a:rPr lang="ru-RU" dirty="0" smtClean="0"/>
              <a:t>. </a:t>
            </a:r>
          </a:p>
          <a:p>
            <a:pPr indent="361950" algn="just"/>
            <a:r>
              <a:rPr lang="ru-RU" dirty="0" smtClean="0"/>
              <a:t>(</a:t>
            </a:r>
            <a:r>
              <a:rPr lang="ru-RU" b="1" i="1" dirty="0" smtClean="0"/>
              <a:t>управление</a:t>
            </a:r>
            <a:r>
              <a:rPr lang="ru-RU" dirty="0" smtClean="0"/>
              <a:t> –  это совокупность действий, направленных на достижение поставленной цели)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Основные понятия и определения теории автоматического управления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8772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b="1" i="1" dirty="0" smtClean="0"/>
              <a:t>Регулирование</a:t>
            </a:r>
            <a:r>
              <a:rPr lang="ru-RU" b="1" dirty="0" smtClean="0"/>
              <a:t> </a:t>
            </a:r>
            <a:r>
              <a:rPr lang="ru-RU" dirty="0" smtClean="0"/>
              <a:t>– частный случай управления техническими системами. Регулирование направлено на поддержание объектом заданного состояния.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768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dirty="0"/>
              <a:t>Более наглядно систему автоматического управления </a:t>
            </a:r>
            <a:r>
              <a:rPr lang="ru-RU" dirty="0" smtClean="0"/>
              <a:t>целесообразно </a:t>
            </a:r>
            <a:r>
              <a:rPr lang="ru-RU" dirty="0"/>
              <a:t>показать в виде структурной схемы, изображённой на рис. 1.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643174" y="2705500"/>
          <a:ext cx="3295650" cy="1362075"/>
        </p:xfrm>
        <a:graphic>
          <a:graphicData uri="http://schemas.openxmlformats.org/presentationml/2006/ole">
            <p:oleObj spid="_x0000_s1025" name="Visio" r:id="rId3" imgW="2931795" imgH="1213866" progId="Visio.Drawing.11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57488" y="4205698"/>
            <a:ext cx="3115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1. </a:t>
            </a:r>
            <a:r>
              <a:rPr lang="ru-RU" dirty="0"/>
              <a:t>Структурная схема САУ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52189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b="1" i="1" dirty="0" smtClean="0"/>
              <a:t>Задающее воздействие у</a:t>
            </a:r>
            <a:r>
              <a:rPr lang="ru-RU" b="1" baseline="-25000" dirty="0" smtClean="0"/>
              <a:t>з</a:t>
            </a:r>
            <a:r>
              <a:rPr lang="ru-RU" b="1" dirty="0" smtClean="0"/>
              <a:t> </a:t>
            </a:r>
            <a:r>
              <a:rPr lang="ru-RU" dirty="0"/>
              <a:t>в соответствии с определённым законом определяет требуемое </a:t>
            </a:r>
            <a:r>
              <a:rPr lang="ru-RU" b="1" dirty="0"/>
              <a:t>значение </a:t>
            </a:r>
            <a:r>
              <a:rPr lang="ru-RU" b="1" i="1" dirty="0"/>
              <a:t>управляемой величины </a:t>
            </a:r>
            <a:r>
              <a:rPr lang="ru-RU" i="1" dirty="0" smtClean="0"/>
              <a:t>у</a:t>
            </a:r>
            <a:r>
              <a:rPr lang="ru-RU" dirty="0"/>
              <a:t>, характеризующей работу объекта управления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37495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b="1" i="1" dirty="0"/>
              <a:t>Возмущающее воздействие </a:t>
            </a:r>
            <a:r>
              <a:rPr lang="ru-RU" b="1" i="1" dirty="0" err="1"/>
              <a:t>f</a:t>
            </a:r>
            <a:r>
              <a:rPr lang="ru-RU" b="1" i="1" dirty="0"/>
              <a:t> </a:t>
            </a:r>
            <a:r>
              <a:rPr lang="ru-RU" dirty="0"/>
              <a:t>приложено к ОУ и вызывает нежелательные отклонения управляемой величины от требуемого значения.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6205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b="1" i="1" dirty="0"/>
              <a:t>Управляющее воздействие</a:t>
            </a:r>
            <a:r>
              <a:rPr lang="ru-RU" b="1" dirty="0"/>
              <a:t> </a:t>
            </a:r>
            <a:r>
              <a:rPr lang="ru-RU" b="1" i="1" dirty="0" err="1"/>
              <a:t>у</a:t>
            </a:r>
            <a:r>
              <a:rPr lang="ru-RU" b="1" baseline="-25000" dirty="0" err="1"/>
              <a:t>у</a:t>
            </a:r>
            <a:r>
              <a:rPr lang="ru-RU" b="1" dirty="0"/>
              <a:t> </a:t>
            </a:r>
            <a:r>
              <a:rPr lang="ru-RU" dirty="0"/>
              <a:t>формируется УУ согласно закона управления и направлено на компенсацию отклонения фактического значения управляемой величины </a:t>
            </a:r>
            <a:r>
              <a:rPr lang="ru-RU" i="1" dirty="0"/>
              <a:t>у</a:t>
            </a:r>
            <a:r>
              <a:rPr lang="ru-RU" dirty="0"/>
              <a:t> от требуемого значения </a:t>
            </a:r>
            <a:r>
              <a:rPr lang="ru-RU" i="1" dirty="0"/>
              <a:t>у</a:t>
            </a:r>
            <a:r>
              <a:rPr lang="ru-RU" baseline="-25000" dirty="0"/>
              <a:t>з</a:t>
            </a:r>
            <a:r>
              <a:rPr lang="ru-RU" dirty="0"/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29190" y="2991252"/>
            <a:ext cx="28575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3419880"/>
            <a:ext cx="28575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357818" y="3419880"/>
            <a:ext cx="28575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/>
              <a:t>Под </a:t>
            </a:r>
            <a:r>
              <a:rPr lang="ru-RU" b="1" i="1" dirty="0"/>
              <a:t>системой автоматического управления</a:t>
            </a:r>
            <a:r>
              <a:rPr lang="ru-RU" b="1" dirty="0"/>
              <a:t> </a:t>
            </a:r>
            <a:r>
              <a:rPr lang="ru-RU" dirty="0"/>
              <a:t>будем понимать совокупность объекта управления и устройства управления, которые взаимодействуют между собой в соответствии с целью управления.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76470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/>
              <a:t>Объект управления</a:t>
            </a:r>
            <a:r>
              <a:rPr lang="ru-RU" b="1" dirty="0"/>
              <a:t> </a:t>
            </a:r>
            <a:r>
              <a:rPr lang="ru-RU" dirty="0"/>
              <a:t>– любой технический объект, который подлежит управлению в целях организации требуемого режима работы с помощью управляющих воздействий.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134076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/>
              <a:t>Устройство управления</a:t>
            </a:r>
            <a:r>
              <a:rPr lang="ru-RU" b="1" dirty="0"/>
              <a:t> </a:t>
            </a:r>
            <a:r>
              <a:rPr lang="ru-RU" dirty="0"/>
              <a:t>– это совокупность устройств, формирующих управляющее воздействие на объект управления и обеспечивающее управление соответствующими технологическими параметрами.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3419880"/>
            <a:ext cx="28575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0" grpId="0"/>
      <p:bldP spid="21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768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b="1" i="1" dirty="0"/>
              <a:t>Закон управления</a:t>
            </a:r>
            <a:r>
              <a:rPr lang="ru-RU" b="1" dirty="0"/>
              <a:t> </a:t>
            </a:r>
            <a:r>
              <a:rPr lang="ru-RU" dirty="0"/>
              <a:t>представляет собой математическую зависимость, в соответствии с которой формируется управляющее воздействие </a:t>
            </a:r>
            <a:r>
              <a:rPr lang="ru-RU" i="1" dirty="0" err="1"/>
              <a:t>у</a:t>
            </a:r>
            <a:r>
              <a:rPr lang="ru-RU" baseline="-25000" dirty="0" err="1"/>
              <a:t>у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06896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dirty="0"/>
              <a:t>В общем случае закон управления можно представить функцией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64502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где                            -  отклонение </a:t>
            </a:r>
            <a:r>
              <a:rPr lang="ru-RU" dirty="0"/>
              <a:t>(ошибка, рассогласование) требуемого значения управляемой величины </a:t>
            </a:r>
            <a:r>
              <a:rPr lang="ru-RU" i="1" dirty="0"/>
              <a:t>у</a:t>
            </a:r>
            <a:r>
              <a:rPr lang="ru-RU" baseline="-25000" dirty="0"/>
              <a:t>з</a:t>
            </a:r>
            <a:r>
              <a:rPr lang="ru-RU" dirty="0"/>
              <a:t> от её фактического значения </a:t>
            </a:r>
            <a:r>
              <a:rPr lang="ru-RU" i="1" dirty="0"/>
              <a:t>у</a:t>
            </a:r>
            <a:r>
              <a:rPr lang="ru-RU" dirty="0"/>
              <a:t>.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7143768" y="3149925"/>
          <a:ext cx="1285875" cy="276225"/>
        </p:xfrm>
        <a:graphic>
          <a:graphicData uri="http://schemas.openxmlformats.org/presentationml/2006/ole">
            <p:oleObj spid="_x0000_s35842" name="Формула" r:id="rId3" imgW="1282700" imgH="279400" progId="Equation.3">
              <p:embed/>
            </p:oleObj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714348" y="3716462"/>
          <a:ext cx="876300" cy="238125"/>
        </p:xfrm>
        <a:graphic>
          <a:graphicData uri="http://schemas.openxmlformats.org/presentationml/2006/ole">
            <p:oleObj spid="_x0000_s35843" name="Формула" r:id="rId4" imgW="876300" imgH="241300" progId="Equation.3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2483768" y="548680"/>
          <a:ext cx="3295650" cy="1362075"/>
        </p:xfrm>
        <a:graphic>
          <a:graphicData uri="http://schemas.openxmlformats.org/presentationml/2006/ole">
            <p:oleObj spid="_x0000_s35844" name="Visio" r:id="rId5" imgW="2931809" imgH="1213898" progId="Visio.Drawing.11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23928" y="1268760"/>
            <a:ext cx="28575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4932040" y="3643314"/>
          <a:ext cx="3672408" cy="1885950"/>
        </p:xfrm>
        <a:graphic>
          <a:graphicData uri="http://schemas.openxmlformats.org/presentationml/2006/ole">
            <p:oleObj spid="_x0000_s31753" name="Visio" r:id="rId3" imgW="3537966" imgH="1793748" progId="Visio.Drawing.11">
              <p:embed/>
            </p:oleObj>
          </a:graphicData>
        </a:graphic>
      </p:graphicFrame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-24"/>
            <a:ext cx="2497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Принципы управления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5716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/>
              <a:t>В теории автоматического управления применяют три принципа управления: </a:t>
            </a:r>
            <a:endParaRPr lang="ru-RU" dirty="0" smtClean="0"/>
          </a:p>
          <a:p>
            <a:pPr indent="361950" algn="just"/>
            <a:r>
              <a:rPr lang="ru-RU" dirty="0" smtClean="0"/>
              <a:t>управление </a:t>
            </a:r>
            <a:r>
              <a:rPr lang="ru-RU" b="1" dirty="0"/>
              <a:t>по</a:t>
            </a:r>
            <a:r>
              <a:rPr lang="ru-RU" dirty="0"/>
              <a:t> </a:t>
            </a:r>
            <a:r>
              <a:rPr lang="ru-RU" b="1" dirty="0"/>
              <a:t>задающему воздействию</a:t>
            </a:r>
            <a:r>
              <a:rPr lang="ru-RU" dirty="0"/>
              <a:t>, </a:t>
            </a:r>
            <a:endParaRPr lang="ru-RU" dirty="0" smtClean="0"/>
          </a:p>
          <a:p>
            <a:pPr indent="361950" algn="just"/>
            <a:r>
              <a:rPr lang="ru-RU" dirty="0" smtClean="0"/>
              <a:t>управление </a:t>
            </a:r>
            <a:r>
              <a:rPr lang="ru-RU" b="1" dirty="0"/>
              <a:t>по отклонению</a:t>
            </a:r>
            <a:r>
              <a:rPr lang="ru-RU" dirty="0"/>
              <a:t>, </a:t>
            </a:r>
            <a:endParaRPr lang="ru-RU" dirty="0" smtClean="0"/>
          </a:p>
          <a:p>
            <a:pPr indent="361950" algn="just"/>
            <a:r>
              <a:rPr lang="ru-RU" dirty="0" smtClean="0"/>
              <a:t>управление </a:t>
            </a:r>
            <a:r>
              <a:rPr lang="ru-RU" b="1" dirty="0" smtClean="0"/>
              <a:t>по </a:t>
            </a:r>
            <a:r>
              <a:rPr lang="ru-RU" b="1" dirty="0"/>
              <a:t>возмущающему воздействию</a:t>
            </a:r>
            <a:r>
              <a:rPr lang="ru-RU" dirty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49755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/>
              <a:t>В зависимости от принципа управления, положенного в основу САУ, различают САУ без обратной связи (</a:t>
            </a:r>
            <a:r>
              <a:rPr lang="ru-RU" b="1" dirty="0"/>
              <a:t>разомкнутые</a:t>
            </a:r>
            <a:r>
              <a:rPr lang="ru-RU" dirty="0"/>
              <a:t>), САУ с обратной связью (</a:t>
            </a:r>
            <a:r>
              <a:rPr lang="ru-RU" b="1" dirty="0"/>
              <a:t>замкнутые</a:t>
            </a:r>
            <a:r>
              <a:rPr lang="ru-RU" dirty="0"/>
              <a:t>) и </a:t>
            </a:r>
            <a:r>
              <a:rPr lang="ru-RU" b="1" dirty="0"/>
              <a:t>комбинированные</a:t>
            </a:r>
            <a:r>
              <a:rPr lang="ru-RU" dirty="0"/>
              <a:t> САУ.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33958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/>
              <a:t>На </a:t>
            </a:r>
            <a:r>
              <a:rPr lang="ru-RU" dirty="0"/>
              <a:t>рис. 1 изображена разомкнутая САУ</a:t>
            </a:r>
            <a:r>
              <a:rPr lang="ru-RU" dirty="0" smtClean="0"/>
              <a:t>.  Для </a:t>
            </a:r>
            <a:r>
              <a:rPr lang="ru-RU" dirty="0"/>
              <a:t>этой схемы закон </a:t>
            </a:r>
            <a:r>
              <a:rPr lang="ru-RU" dirty="0" smtClean="0"/>
              <a:t>управления</a:t>
            </a:r>
            <a:endParaRPr lang="ru-RU" dirty="0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7884368" y="2400196"/>
          <a:ext cx="847725" cy="276225"/>
        </p:xfrm>
        <a:graphic>
          <a:graphicData uri="http://schemas.openxmlformats.org/presentationml/2006/ole">
            <p:oleObj spid="_x0000_s31749" name="Формула" r:id="rId4" imgW="850531" imgH="279279" progId="Equation.3">
              <p:embed/>
            </p:oleObj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0" y="264318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/>
              <a:t>Это </a:t>
            </a:r>
            <a:r>
              <a:rPr lang="ru-RU" dirty="0"/>
              <a:t>выражение не учитывает характер изменения управляемой величины </a:t>
            </a:r>
            <a:r>
              <a:rPr lang="ru-RU" i="1" dirty="0"/>
              <a:t>у</a:t>
            </a:r>
            <a:r>
              <a:rPr lang="ru-RU" dirty="0"/>
              <a:t> и возмущения </a:t>
            </a:r>
            <a:r>
              <a:rPr lang="ru-RU" i="1" dirty="0" err="1"/>
              <a:t>f</a:t>
            </a:r>
            <a:r>
              <a:rPr lang="ru-RU" dirty="0"/>
              <a:t>, что является существенным недостатком разомкнутой САУ. Поэтому в таких САУ применяют элементы и устройства, имеющие стабильные характеристики.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50043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/>
              <a:t>В замкнутых системах </a:t>
            </a:r>
            <a:r>
              <a:rPr lang="ru-RU" dirty="0" smtClean="0"/>
              <a:t>(рис</a:t>
            </a:r>
            <a:r>
              <a:rPr lang="ru-RU" dirty="0"/>
              <a:t>. </a:t>
            </a:r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smtClean="0"/>
              <a:t>закон управления учитывает </a:t>
            </a:r>
            <a:r>
              <a:rPr lang="ru-RU" dirty="0"/>
              <a:t>отклонение управляемой величины от требуемого значения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3929058" y="3857628"/>
          <a:ext cx="866775" cy="276225"/>
        </p:xfrm>
        <a:graphic>
          <a:graphicData uri="http://schemas.openxmlformats.org/presentationml/2006/ole">
            <p:oleObj spid="_x0000_s31751" name="Формула" r:id="rId5" imgW="863225" imgH="279279" progId="Equation.3">
              <p:embed/>
            </p:oleObj>
          </a:graphicData>
        </a:graphic>
      </p:graphicFrame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585789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dirty="0"/>
              <a:t>Возможность получения такого закона управления обусловлена наличием </a:t>
            </a:r>
            <a:endParaRPr lang="ru-RU" dirty="0" smtClean="0"/>
          </a:p>
          <a:p>
            <a:pPr algn="just"/>
            <a:r>
              <a:rPr lang="ru-RU" b="1" dirty="0" smtClean="0"/>
              <a:t>главной </a:t>
            </a:r>
            <a:r>
              <a:rPr lang="ru-RU" b="1" dirty="0"/>
              <a:t>отрицательной обратной связи </a:t>
            </a:r>
            <a:r>
              <a:rPr lang="ru-RU" dirty="0"/>
              <a:t>(</a:t>
            </a:r>
            <a:r>
              <a:rPr lang="ru-RU" b="1" dirty="0"/>
              <a:t>ГООС</a:t>
            </a:r>
            <a:r>
              <a:rPr lang="ru-RU" dirty="0"/>
              <a:t>), которая обеспечивает измерение управляемой величины и сравнение её на входе УУ с задающим воздействием.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86314" y="5429264"/>
            <a:ext cx="4201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2. </a:t>
            </a:r>
            <a:r>
              <a:rPr lang="ru-RU" dirty="0"/>
              <a:t>Структурная </a:t>
            </a:r>
            <a:r>
              <a:rPr lang="ru-RU" dirty="0" smtClean="0"/>
              <a:t>схема замкнутой </a:t>
            </a:r>
            <a:r>
              <a:rPr lang="ru-RU" dirty="0"/>
              <a:t>САУ</a:t>
            </a:r>
          </a:p>
        </p:txBody>
      </p:sp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500034" y="3929066"/>
          <a:ext cx="3295650" cy="1362075"/>
        </p:xfrm>
        <a:graphic>
          <a:graphicData uri="http://schemas.openxmlformats.org/presentationml/2006/ole">
            <p:oleObj spid="_x0000_s31754" name="Visio" r:id="rId6" imgW="2931795" imgH="1213866" progId="Visio.Drawing.11">
              <p:embed/>
            </p:oleObj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42844" y="5429264"/>
            <a:ext cx="4444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1. </a:t>
            </a:r>
            <a:r>
              <a:rPr lang="ru-RU" dirty="0"/>
              <a:t>Структурная </a:t>
            </a:r>
            <a:r>
              <a:rPr lang="ru-RU" dirty="0" smtClean="0"/>
              <a:t>схема разомкнутой </a:t>
            </a:r>
            <a:r>
              <a:rPr lang="ru-RU" dirty="0"/>
              <a:t>САУ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70424" y="4293096"/>
            <a:ext cx="28575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100392" y="4581128"/>
            <a:ext cx="0" cy="7920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724128" y="4869160"/>
            <a:ext cx="0" cy="5040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724128" y="5373216"/>
            <a:ext cx="23762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876256" y="4293096"/>
            <a:ext cx="28575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55576" y="4653136"/>
            <a:ext cx="28575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979712" y="4653136"/>
            <a:ext cx="28575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812360" y="2420888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771800" y="4149080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851920" y="3861048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22" grpId="0"/>
      <p:bldP spid="18" grpId="0"/>
      <p:bldP spid="19" grpId="0"/>
      <p:bldP spid="20" grpId="0" animBg="1"/>
      <p:bldP spid="24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/>
              <a:t>САУ с применением принципа управления по возмущению имеет закон управления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3786182" y="714356"/>
          <a:ext cx="790575" cy="276225"/>
        </p:xfrm>
        <a:graphic>
          <a:graphicData uri="http://schemas.openxmlformats.org/presentationml/2006/ole">
            <p:oleObj spid="_x0000_s7169" name="Формула" r:id="rId3" imgW="787400" imgH="279400" progId="Equation.3">
              <p:embed/>
            </p:oleObj>
          </a:graphicData>
        </a:graphic>
      </p:graphicFrame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428860" y="1285860"/>
          <a:ext cx="3295650" cy="1524000"/>
        </p:xfrm>
        <a:graphic>
          <a:graphicData uri="http://schemas.openxmlformats.org/presentationml/2006/ole">
            <p:oleObj spid="_x0000_s7171" name="Visio" r:id="rId4" imgW="2928747" imgH="1355598" progId="Visio.Drawing.11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310583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Рис. </a:t>
            </a:r>
            <a:r>
              <a:rPr lang="ru-RU" dirty="0" smtClean="0"/>
              <a:t>3</a:t>
            </a:r>
            <a:r>
              <a:rPr lang="ru-RU" dirty="0"/>
              <a:t>. Структурная </a:t>
            </a:r>
            <a:r>
              <a:rPr lang="ru-RU"/>
              <a:t>схема </a:t>
            </a:r>
            <a:r>
              <a:rPr lang="ru-RU" smtClean="0"/>
              <a:t>САУ </a:t>
            </a:r>
            <a:r>
              <a:rPr lang="ru-RU" dirty="0"/>
              <a:t>с управлением по возмущению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67493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/>
              <a:t>На </a:t>
            </a:r>
            <a:r>
              <a:rPr lang="ru-RU" dirty="0"/>
              <a:t>ОУ могут воздействовать несколько возмущений </a:t>
            </a:r>
            <a:r>
              <a:rPr lang="ru-RU" i="1" dirty="0"/>
              <a:t>f</a:t>
            </a:r>
            <a:r>
              <a:rPr lang="ru-RU" baseline="-25000" dirty="0"/>
              <a:t>1</a:t>
            </a:r>
            <a:r>
              <a:rPr lang="ru-RU" dirty="0"/>
              <a:t>, </a:t>
            </a:r>
            <a:r>
              <a:rPr lang="ru-RU" i="1" dirty="0"/>
              <a:t>f</a:t>
            </a:r>
            <a:r>
              <a:rPr lang="ru-RU" baseline="-25000" dirty="0"/>
              <a:t>2</a:t>
            </a:r>
            <a:r>
              <a:rPr lang="ru-RU" dirty="0"/>
              <a:t>, </a:t>
            </a:r>
            <a:r>
              <a:rPr lang="ru-RU" dirty="0" smtClean="0"/>
              <a:t>но </a:t>
            </a:r>
            <a:r>
              <a:rPr lang="ru-RU" dirty="0"/>
              <a:t>учёт всех возмущающих воздействий в законе управления является сложной и зачастую невыполнимой задачей. Как правило, в законе управления удаётся учесть лишь некоторые возмущения, как показано на рис. </a:t>
            </a:r>
            <a:r>
              <a:rPr lang="ru-RU" dirty="0" smtClean="0"/>
              <a:t>3</a:t>
            </a:r>
            <a:r>
              <a:rPr lang="ru-RU" dirty="0"/>
              <a:t>. 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07743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/>
              <a:t>Такая задача называется задачей </a:t>
            </a:r>
            <a:r>
              <a:rPr lang="ru-RU" b="1" i="1" dirty="0" smtClean="0"/>
              <a:t>компенсации</a:t>
            </a:r>
            <a:r>
              <a:rPr lang="ru-RU" dirty="0" smtClean="0"/>
              <a:t> возмущающего воздействия </a:t>
            </a:r>
            <a:r>
              <a:rPr lang="ru-RU" i="1" dirty="0" smtClean="0"/>
              <a:t>f</a:t>
            </a:r>
            <a:r>
              <a:rPr lang="ru-RU" baseline="-25000" dirty="0" smtClean="0"/>
              <a:t>1</a:t>
            </a:r>
            <a:r>
              <a:rPr lang="ru-RU" dirty="0" smtClean="0"/>
              <a:t>. При компенсации возмущающего воздействия САУ становится </a:t>
            </a:r>
            <a:r>
              <a:rPr lang="ru-RU" b="1" dirty="0" smtClean="0"/>
              <a:t>независимой</a:t>
            </a:r>
            <a:r>
              <a:rPr lang="ru-RU" dirty="0" smtClean="0"/>
              <a:t> или </a:t>
            </a:r>
            <a:r>
              <a:rPr lang="ru-RU" b="1" dirty="0" smtClean="0"/>
              <a:t>инвариантной</a:t>
            </a:r>
            <a:r>
              <a:rPr lang="ru-RU" dirty="0" smtClean="0"/>
              <a:t> к этому возмущающему воздействию.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692696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1340768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2132856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92896"/>
            <a:ext cx="385347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90872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smtClean="0"/>
              <a:t>Комбинированные</a:t>
            </a:r>
            <a:r>
              <a:rPr lang="ru-RU" dirty="0" smtClean="0"/>
              <a:t> САУ используют принципы управления по отклонению и возмущению одновременно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5811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Рис. </a:t>
            </a:r>
            <a:r>
              <a:rPr lang="ru-RU" dirty="0" smtClean="0"/>
              <a:t>4. </a:t>
            </a:r>
            <a:r>
              <a:rPr lang="ru-RU" dirty="0"/>
              <a:t>Структурная схема </a:t>
            </a:r>
            <a:r>
              <a:rPr lang="ru-RU" dirty="0" smtClean="0"/>
              <a:t>комбинированной САУ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0"/>
            <a:ext cx="3268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Линейные законы управления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/>
              <a:t>Пропорциональный закон управления</a:t>
            </a:r>
            <a:r>
              <a:rPr lang="ru-RU" b="1" dirty="0"/>
              <a:t> </a:t>
            </a:r>
            <a:r>
              <a:rPr lang="ru-RU" dirty="0"/>
              <a:t>описывается уравнением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4438655" y="714356"/>
          <a:ext cx="847725" cy="276225"/>
        </p:xfrm>
        <a:graphic>
          <a:graphicData uri="http://schemas.openxmlformats.org/presentationml/2006/ole">
            <p:oleObj spid="_x0000_s6145" name="Формула" r:id="rId3" imgW="850531" imgH="279279" progId="Equation.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928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dirty="0"/>
              <a:t>Коэффициент </a:t>
            </a:r>
            <a:r>
              <a:rPr lang="ru-RU" i="1" dirty="0" err="1"/>
              <a:t>К</a:t>
            </a:r>
            <a:r>
              <a:rPr lang="ru-RU" baseline="-25000" dirty="0" err="1"/>
              <a:t>п</a:t>
            </a:r>
            <a:r>
              <a:rPr lang="ru-RU" dirty="0"/>
              <a:t> называется коэффициентом передачи регулятора, а сам регулятор </a:t>
            </a:r>
            <a:r>
              <a:rPr lang="ru-RU" dirty="0" smtClean="0"/>
              <a:t>–</a:t>
            </a:r>
          </a:p>
          <a:p>
            <a:pPr algn="just"/>
            <a:r>
              <a:rPr lang="ru-RU" b="1" dirty="0" smtClean="0"/>
              <a:t> </a:t>
            </a:r>
            <a:r>
              <a:rPr lang="ru-RU" b="1" i="1" dirty="0" err="1"/>
              <a:t>П-регулятором</a:t>
            </a:r>
            <a:r>
              <a:rPr lang="ru-RU" dirty="0"/>
              <a:t>. Очевидно, что увеличение сигнала рассогласования Δ</a:t>
            </a:r>
            <a:r>
              <a:rPr lang="en-US" i="1" dirty="0"/>
              <a:t>u </a:t>
            </a:r>
            <a:r>
              <a:rPr lang="ru-RU" dirty="0"/>
              <a:t>ведёт к увеличению управляющего сигнала </a:t>
            </a:r>
            <a:r>
              <a:rPr lang="en-US" i="1" dirty="0"/>
              <a:t>u</a:t>
            </a:r>
            <a:r>
              <a:rPr lang="ru-RU" baseline="-25000" dirty="0"/>
              <a:t>у</a:t>
            </a:r>
            <a:r>
              <a:rPr lang="ru-RU" dirty="0"/>
              <a:t> и наоборот.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78592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/>
              <a:t>Это </a:t>
            </a:r>
            <a:r>
              <a:rPr lang="ru-RU" i="1" dirty="0"/>
              <a:t>достаточно «простое» </a:t>
            </a:r>
            <a:r>
              <a:rPr lang="ru-RU" dirty="0"/>
              <a:t>управление не учитывает инерционности элементов САУ и управляющий сигнал будет запаздывать по отношению к изменению сигнала рассогласования. Поэтому может оказаться, что сигнал рассогласования уменьшается, а управляющий сигнал увеличивается, в результате чего переходный процесс становится всё более колебательным, иногда вплоть до расходящегося процесса.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21468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/>
              <a:t>Интегральный закон </a:t>
            </a:r>
            <a:r>
              <a:rPr lang="ru-RU" b="1" i="1" dirty="0" smtClean="0"/>
              <a:t>управления    </a:t>
            </a:r>
          </a:p>
          <a:p>
            <a:r>
              <a:rPr lang="ru-RU" dirty="0" smtClean="0"/>
              <a:t>где </a:t>
            </a:r>
            <a:r>
              <a:rPr lang="ru-RU" i="1" dirty="0"/>
              <a:t>К</a:t>
            </a:r>
            <a:r>
              <a:rPr lang="ru-RU" baseline="-25000" dirty="0"/>
              <a:t>и</a:t>
            </a:r>
            <a:r>
              <a:rPr lang="ru-RU" dirty="0"/>
              <a:t>, с</a:t>
            </a:r>
            <a:r>
              <a:rPr lang="ru-RU" baseline="30000" dirty="0"/>
              <a:t>–1</a:t>
            </a:r>
            <a:r>
              <a:rPr lang="ru-RU" dirty="0"/>
              <a:t> – коэффициент передачи интегрального регулятора (</a:t>
            </a:r>
            <a:r>
              <a:rPr lang="ru-RU" b="1" i="1" dirty="0" err="1"/>
              <a:t>И-регулятора</a:t>
            </a:r>
            <a:r>
              <a:rPr lang="ru-RU" dirty="0"/>
              <a:t>).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405319" y="3286124"/>
          <a:ext cx="1095375" cy="304800"/>
        </p:xfrm>
        <a:graphic>
          <a:graphicData uri="http://schemas.openxmlformats.org/presentationml/2006/ole">
            <p:oleObj spid="_x0000_s6147" name="Формула" r:id="rId4" imgW="1091726" imgH="304668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392906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/>
              <a:t>Управление с применением </a:t>
            </a:r>
            <a:r>
              <a:rPr lang="ru-RU" dirty="0" err="1"/>
              <a:t>И-регулятора</a:t>
            </a:r>
            <a:r>
              <a:rPr lang="ru-RU" dirty="0"/>
              <a:t> используется для </a:t>
            </a:r>
            <a:r>
              <a:rPr lang="ru-RU" i="1" dirty="0"/>
              <a:t>повышения точности </a:t>
            </a:r>
            <a:r>
              <a:rPr lang="ru-RU" dirty="0"/>
              <a:t>САУ. Вместе с тем, применение интегрального закона управления снижает быстродействие, уменьшает запасы устойчивости и увеличивает </a:t>
            </a:r>
            <a:r>
              <a:rPr lang="ru-RU" dirty="0" err="1"/>
              <a:t>колебательность</a:t>
            </a:r>
            <a:r>
              <a:rPr lang="ru-RU" dirty="0"/>
              <a:t> САУ.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826675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b="1" i="1" dirty="0"/>
              <a:t>Дифференциальный закон </a:t>
            </a:r>
            <a:r>
              <a:rPr lang="ru-RU" b="1" i="1" dirty="0" smtClean="0"/>
              <a:t>управления</a:t>
            </a:r>
            <a:r>
              <a:rPr lang="ru-RU" i="1" dirty="0" smtClean="0"/>
              <a:t>       </a:t>
            </a:r>
          </a:p>
          <a:p>
            <a:pPr algn="just"/>
            <a:r>
              <a:rPr lang="ru-RU" dirty="0"/>
              <a:t>включает производную от сигнала рассогласования и коэффициент передачи </a:t>
            </a:r>
            <a:r>
              <a:rPr lang="ru-RU" i="1" dirty="0" smtClean="0"/>
              <a:t>К</a:t>
            </a:r>
            <a:r>
              <a:rPr lang="ru-RU" baseline="-25000" dirty="0" smtClean="0"/>
              <a:t>д</a:t>
            </a:r>
            <a:r>
              <a:rPr lang="ru-RU" dirty="0" smtClean="0"/>
              <a:t> </a:t>
            </a:r>
            <a:r>
              <a:rPr lang="ru-RU" dirty="0"/>
              <a:t>дифференциального регулятора (</a:t>
            </a:r>
            <a:r>
              <a:rPr lang="ru-RU" b="1" i="1" dirty="0"/>
              <a:t>Д-регулятора</a:t>
            </a:r>
            <a:r>
              <a:rPr lang="ru-RU" dirty="0"/>
              <a:t>). Из выражения следует, что Д-регулятор реагирует не на сигнал рассогласования, а на скорость его изменения. </a:t>
            </a:r>
            <a:endParaRPr lang="ru-RU" dirty="0" smtClean="0"/>
          </a:p>
          <a:p>
            <a:pPr indent="450850" algn="just"/>
            <a:r>
              <a:rPr lang="ru-RU" dirty="0" smtClean="0"/>
              <a:t>Такое </a:t>
            </a:r>
            <a:r>
              <a:rPr lang="ru-RU" dirty="0"/>
              <a:t>упреждение не допускает возникновения </a:t>
            </a:r>
            <a:r>
              <a:rPr lang="ru-RU" dirty="0" smtClean="0"/>
              <a:t>большого </a:t>
            </a:r>
            <a:r>
              <a:rPr lang="ru-RU" dirty="0"/>
              <a:t>рассогласования и увеличивает скорость реакции САУ, тем самым </a:t>
            </a:r>
            <a:r>
              <a:rPr lang="ru-RU" i="1" dirty="0"/>
              <a:t>повышая её быстродействие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652970" y="4786322"/>
          <a:ext cx="990600" cy="457200"/>
        </p:xfrm>
        <a:graphic>
          <a:graphicData uri="http://schemas.openxmlformats.org/presentationml/2006/ole">
            <p:oleObj spid="_x0000_s6149" name="Формула" r:id="rId5" imgW="9906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Классификация систем автоматического управления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4526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/>
            <a:r>
              <a:rPr lang="ru-RU" dirty="0" smtClean="0"/>
              <a:t>Классификация САУ зависит от целого ряда причин и может осуществляться по различным признакам.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1676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 smtClean="0"/>
              <a:t>1. </a:t>
            </a:r>
            <a:r>
              <a:rPr lang="ru-RU" b="1" i="1" dirty="0" smtClean="0"/>
              <a:t>По принципу управления </a:t>
            </a:r>
            <a:r>
              <a:rPr lang="ru-RU" b="1" dirty="0" smtClean="0"/>
              <a:t>САУ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473954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обыкновенные (разомкнутые, замкнутые, комбинированные);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– самонастраивающиеся;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– игровые.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42088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/>
            <a:r>
              <a:rPr lang="ru-RU" dirty="0" smtClean="0"/>
              <a:t>2. </a:t>
            </a:r>
            <a:r>
              <a:rPr lang="ru-RU" b="1" i="1" dirty="0" smtClean="0"/>
              <a:t>По назначению</a:t>
            </a:r>
            <a:r>
              <a:rPr lang="ru-RU" i="1" dirty="0" smtClean="0"/>
              <a:t> </a:t>
            </a:r>
            <a:r>
              <a:rPr lang="ru-RU" dirty="0" smtClean="0"/>
              <a:t>(характеру задающего воздействия) САУ: </a:t>
            </a:r>
            <a:endParaRPr lang="ru-RU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2852936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– системы стабилизации (задающее воздействие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ru-RU" b="0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) =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const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);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3182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– системы программного управления (задающее воздействие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ru-RU" b="0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) – известная, заранее заданная функция времени);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63182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следящие системы (задающее воздействие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ru-RU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 является случайной функцией времени).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22108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 smtClean="0"/>
              <a:t>Системы стабилизации применяются для поддержания постоянства управляемых величин различных объектов, например, напряжения генератора, угловой скорости вращения вала электродвигателя, температуры, давления в гермокамере и т. д.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07834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 smtClean="0"/>
              <a:t>Системы программного регулирования применяются для программного управления технологическими процессами, программного регулирования температуры, программного управления станками и т. п.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5612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 smtClean="0"/>
              <a:t>Следящие системы находят применение для управления, например, пусковой установкой, которая должна занять положение, соответствующее прибору наведения (прицелу), управляемому  человеком-оператором.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1472</Words>
  <Application>Microsoft Office PowerPoint</Application>
  <PresentationFormat>Экран (4:3)</PresentationFormat>
  <Paragraphs>180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Visio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</dc:creator>
  <cp:lastModifiedBy>Валерий</cp:lastModifiedBy>
  <cp:revision>62</cp:revision>
  <dcterms:created xsi:type="dcterms:W3CDTF">2018-06-19T10:36:45Z</dcterms:created>
  <dcterms:modified xsi:type="dcterms:W3CDTF">2019-02-05T13:14:27Z</dcterms:modified>
</cp:coreProperties>
</file>